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5" r:id="rId1"/>
  </p:sldMasterIdLst>
  <p:notesMasterIdLst>
    <p:notesMasterId r:id="rId39"/>
  </p:notesMasterIdLst>
  <p:handoutMasterIdLst>
    <p:handoutMasterId r:id="rId40"/>
  </p:handoutMasterIdLst>
  <p:sldIdLst>
    <p:sldId id="739" r:id="rId2"/>
    <p:sldId id="686" r:id="rId3"/>
    <p:sldId id="699" r:id="rId4"/>
    <p:sldId id="730" r:id="rId5"/>
    <p:sldId id="692" r:id="rId6"/>
    <p:sldId id="688" r:id="rId7"/>
    <p:sldId id="706" r:id="rId8"/>
    <p:sldId id="685" r:id="rId9"/>
    <p:sldId id="748" r:id="rId10"/>
    <p:sldId id="743" r:id="rId11"/>
    <p:sldId id="717" r:id="rId12"/>
    <p:sldId id="727" r:id="rId13"/>
    <p:sldId id="752" r:id="rId14"/>
    <p:sldId id="731" r:id="rId15"/>
    <p:sldId id="742" r:id="rId16"/>
    <p:sldId id="694" r:id="rId17"/>
    <p:sldId id="750" r:id="rId18"/>
    <p:sldId id="689" r:id="rId19"/>
    <p:sldId id="695" r:id="rId20"/>
    <p:sldId id="701" r:id="rId21"/>
    <p:sldId id="735" r:id="rId22"/>
    <p:sldId id="736" r:id="rId23"/>
    <p:sldId id="737" r:id="rId24"/>
    <p:sldId id="738" r:id="rId25"/>
    <p:sldId id="754" r:id="rId26"/>
    <p:sldId id="712" r:id="rId27"/>
    <p:sldId id="713" r:id="rId28"/>
    <p:sldId id="714" r:id="rId29"/>
    <p:sldId id="719" r:id="rId30"/>
    <p:sldId id="720" r:id="rId31"/>
    <p:sldId id="721" r:id="rId32"/>
    <p:sldId id="693" r:id="rId33"/>
    <p:sldId id="715" r:id="rId34"/>
    <p:sldId id="749" r:id="rId35"/>
    <p:sldId id="744" r:id="rId36"/>
    <p:sldId id="747" r:id="rId37"/>
    <p:sldId id="733" r:id="rId38"/>
  </p:sldIdLst>
  <p:sldSz cx="9144000" cy="6858000" type="screen4x3"/>
  <p:notesSz cx="6881813" cy="9296400"/>
  <p:defaultTextStyle>
    <a:defPPr>
      <a:defRPr lang="en-US"/>
    </a:defPPr>
    <a:lvl1pPr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1pPr>
    <a:lvl2pPr marL="4572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2pPr>
    <a:lvl3pPr marL="9144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3pPr>
    <a:lvl4pPr marL="13716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4pPr>
    <a:lvl5pPr marL="18288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5pPr>
    <a:lvl6pPr marL="22860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6pPr>
    <a:lvl7pPr marL="27432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7pPr>
    <a:lvl8pPr marL="32004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8pPr>
    <a:lvl9pPr marL="36576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509A"/>
    <a:srgbClr val="20558A"/>
    <a:srgbClr val="334B99"/>
    <a:srgbClr val="345A98"/>
    <a:srgbClr val="0066CC"/>
    <a:srgbClr val="1D4585"/>
    <a:srgbClr val="FFFF99"/>
    <a:srgbClr val="0654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1" autoAdjust="0"/>
    <p:restoredTop sz="87456" autoAdjust="0"/>
  </p:normalViewPr>
  <p:slideViewPr>
    <p:cSldViewPr>
      <p:cViewPr>
        <p:scale>
          <a:sx n="100" d="100"/>
          <a:sy n="100" d="100"/>
        </p:scale>
        <p:origin x="-1944" y="-132"/>
      </p:cViewPr>
      <p:guideLst>
        <p:guide orient="horz" pos="2160"/>
        <p:guide pos="2880"/>
      </p:guideLst>
    </p:cSldViewPr>
  </p:slideViewPr>
  <p:outlineViewPr>
    <p:cViewPr>
      <p:scale>
        <a:sx n="33" d="100"/>
        <a:sy n="33" d="100"/>
      </p:scale>
      <p:origin x="0" y="75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132" y="-90"/>
      </p:cViewPr>
      <p:guideLst>
        <p:guide orient="horz" pos="2928"/>
        <p:guide pos="216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2" y="0"/>
            <a:ext cx="2982742"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l" defTabSz="919029">
              <a:defRPr sz="1200">
                <a:latin typeface="Arial" charset="0"/>
                <a:ea typeface="+mn-ea"/>
                <a:cs typeface="+mn-cs"/>
              </a:defRPr>
            </a:lvl1pPr>
          </a:lstStyle>
          <a:p>
            <a:pPr>
              <a:defRPr/>
            </a:pPr>
            <a:endParaRPr lang="en-US"/>
          </a:p>
        </p:txBody>
      </p:sp>
      <p:sp>
        <p:nvSpPr>
          <p:cNvPr id="81923" name="Rectangle 3"/>
          <p:cNvSpPr>
            <a:spLocks noGrp="1" noChangeArrowheads="1"/>
          </p:cNvSpPr>
          <p:nvPr>
            <p:ph type="dt" sz="quarter" idx="1"/>
          </p:nvPr>
        </p:nvSpPr>
        <p:spPr bwMode="auto">
          <a:xfrm>
            <a:off x="3897514" y="0"/>
            <a:ext cx="2982742"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r" defTabSz="919029">
              <a:defRPr sz="1200">
                <a:latin typeface="Arial" charset="0"/>
                <a:ea typeface="+mn-ea"/>
                <a:cs typeface="+mn-cs"/>
              </a:defRPr>
            </a:lvl1pPr>
          </a:lstStyle>
          <a:p>
            <a:pPr>
              <a:defRPr/>
            </a:pPr>
            <a:endParaRPr lang="en-US"/>
          </a:p>
        </p:txBody>
      </p:sp>
      <p:sp>
        <p:nvSpPr>
          <p:cNvPr id="81924" name="Rectangle 4"/>
          <p:cNvSpPr>
            <a:spLocks noGrp="1" noChangeArrowheads="1"/>
          </p:cNvSpPr>
          <p:nvPr>
            <p:ph type="ftr" sz="quarter" idx="2"/>
          </p:nvPr>
        </p:nvSpPr>
        <p:spPr bwMode="auto">
          <a:xfrm>
            <a:off x="2" y="8829675"/>
            <a:ext cx="2982742"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l" defTabSz="919029">
              <a:defRPr sz="1200">
                <a:latin typeface="Arial" charset="0"/>
                <a:ea typeface="+mn-ea"/>
                <a:cs typeface="+mn-cs"/>
              </a:defRPr>
            </a:lvl1pPr>
          </a:lstStyle>
          <a:p>
            <a:pPr>
              <a:defRPr/>
            </a:pPr>
            <a:endParaRPr lang="en-US"/>
          </a:p>
        </p:txBody>
      </p:sp>
      <p:sp>
        <p:nvSpPr>
          <p:cNvPr id="81925" name="Rectangle 5"/>
          <p:cNvSpPr>
            <a:spLocks noGrp="1" noChangeArrowheads="1"/>
          </p:cNvSpPr>
          <p:nvPr>
            <p:ph type="sldNum" sz="quarter" idx="3"/>
          </p:nvPr>
        </p:nvSpPr>
        <p:spPr bwMode="auto">
          <a:xfrm>
            <a:off x="3897514" y="8829675"/>
            <a:ext cx="2982742"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r" defTabSz="919029">
              <a:defRPr sz="1200">
                <a:latin typeface="Arial" charset="0"/>
                <a:ea typeface="+mn-ea"/>
                <a:cs typeface="+mn-cs"/>
              </a:defRPr>
            </a:lvl1pPr>
          </a:lstStyle>
          <a:p>
            <a:pPr>
              <a:defRPr/>
            </a:pPr>
            <a:fld id="{39313D9F-DA49-4AD3-8B34-EDA51CB5E2FB}" type="slidenum">
              <a:rPr lang="en-US"/>
              <a:pPr>
                <a:defRPr/>
              </a:pPr>
              <a:t>‹#›</a:t>
            </a:fld>
            <a:endParaRPr lang="en-US"/>
          </a:p>
        </p:txBody>
      </p:sp>
    </p:spTree>
    <p:extLst>
      <p:ext uri="{BB962C8B-B14F-4D97-AF65-F5344CB8AC3E}">
        <p14:creationId xmlns:p14="http://schemas.microsoft.com/office/powerpoint/2010/main" val="36030254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bwMode="auto">
          <a:xfrm>
            <a:off x="2" y="0"/>
            <a:ext cx="2982742"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l" defTabSz="919029">
              <a:defRPr sz="1200">
                <a:latin typeface="Arial" charset="0"/>
                <a:ea typeface="+mn-ea"/>
                <a:cs typeface="+mn-cs"/>
              </a:defRPr>
            </a:lvl1pPr>
          </a:lstStyle>
          <a:p>
            <a:pPr>
              <a:defRPr/>
            </a:pPr>
            <a:endParaRPr lang="en-US"/>
          </a:p>
        </p:txBody>
      </p:sp>
      <p:sp>
        <p:nvSpPr>
          <p:cNvPr id="87043" name="Rectangle 3"/>
          <p:cNvSpPr>
            <a:spLocks noGrp="1" noChangeArrowheads="1"/>
          </p:cNvSpPr>
          <p:nvPr>
            <p:ph type="dt" idx="1"/>
          </p:nvPr>
        </p:nvSpPr>
        <p:spPr bwMode="auto">
          <a:xfrm>
            <a:off x="3897514" y="0"/>
            <a:ext cx="2982742"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r" defTabSz="919029">
              <a:defRPr sz="1200">
                <a:latin typeface="Arial" charset="0"/>
                <a:ea typeface="+mn-ea"/>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17600" y="696913"/>
            <a:ext cx="4646613" cy="3486150"/>
          </a:xfrm>
          <a:prstGeom prst="rect">
            <a:avLst/>
          </a:prstGeom>
          <a:noFill/>
          <a:ln w="9525">
            <a:solidFill>
              <a:srgbClr val="000000"/>
            </a:solidFill>
            <a:miter lim="800000"/>
            <a:headEnd/>
            <a:tailEnd/>
          </a:ln>
        </p:spPr>
      </p:sp>
      <p:sp>
        <p:nvSpPr>
          <p:cNvPr id="87045" name="Rectangle 5"/>
          <p:cNvSpPr>
            <a:spLocks noGrp="1" noChangeArrowheads="1"/>
          </p:cNvSpPr>
          <p:nvPr>
            <p:ph type="body" sz="quarter" idx="3"/>
          </p:nvPr>
        </p:nvSpPr>
        <p:spPr bwMode="auto">
          <a:xfrm>
            <a:off x="688804" y="4416426"/>
            <a:ext cx="5505763" cy="4183063"/>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7046" name="Rectangle 6"/>
          <p:cNvSpPr>
            <a:spLocks noGrp="1" noChangeArrowheads="1"/>
          </p:cNvSpPr>
          <p:nvPr>
            <p:ph type="ftr" sz="quarter" idx="4"/>
          </p:nvPr>
        </p:nvSpPr>
        <p:spPr bwMode="auto">
          <a:xfrm>
            <a:off x="2" y="8829675"/>
            <a:ext cx="2982742"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l" defTabSz="919029">
              <a:defRPr sz="1200">
                <a:latin typeface="Arial" charset="0"/>
                <a:ea typeface="+mn-ea"/>
                <a:cs typeface="+mn-cs"/>
              </a:defRPr>
            </a:lvl1pPr>
          </a:lstStyle>
          <a:p>
            <a:pPr>
              <a:defRPr/>
            </a:pPr>
            <a:endParaRPr lang="en-US"/>
          </a:p>
        </p:txBody>
      </p:sp>
      <p:sp>
        <p:nvSpPr>
          <p:cNvPr id="87047" name="Rectangle 7"/>
          <p:cNvSpPr>
            <a:spLocks noGrp="1" noChangeArrowheads="1"/>
          </p:cNvSpPr>
          <p:nvPr>
            <p:ph type="sldNum" sz="quarter" idx="5"/>
          </p:nvPr>
        </p:nvSpPr>
        <p:spPr bwMode="auto">
          <a:xfrm>
            <a:off x="3897514" y="8829675"/>
            <a:ext cx="2982742"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r" defTabSz="919029">
              <a:defRPr sz="1200">
                <a:latin typeface="Arial" charset="0"/>
                <a:ea typeface="+mn-ea"/>
                <a:cs typeface="+mn-cs"/>
              </a:defRPr>
            </a:lvl1pPr>
          </a:lstStyle>
          <a:p>
            <a:pPr>
              <a:defRPr/>
            </a:pPr>
            <a:fld id="{4E19FC8C-A737-4421-B42C-9DC5D720C03F}" type="slidenum">
              <a:rPr lang="en-US"/>
              <a:pPr>
                <a:defRPr/>
              </a:pPr>
              <a:t>‹#›</a:t>
            </a:fld>
            <a:endParaRPr lang="en-US"/>
          </a:p>
        </p:txBody>
      </p:sp>
    </p:spTree>
    <p:extLst>
      <p:ext uri="{BB962C8B-B14F-4D97-AF65-F5344CB8AC3E}">
        <p14:creationId xmlns:p14="http://schemas.microsoft.com/office/powerpoint/2010/main" val="487929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60" charset="-128"/>
        <a:cs typeface="ＭＳ Ｐゴシック" pitchFamily="-60"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pPr defTabSz="917575"/>
            <a:fld id="{FE7834DD-5152-4FD0-B8A5-4E45EBD2FE10}" type="slidenum">
              <a:rPr lang="en-US">
                <a:solidFill>
                  <a:prstClr val="black"/>
                </a:solidFill>
              </a:rPr>
              <a:pPr defTabSz="917575"/>
              <a:t>1</a:t>
            </a:fld>
            <a:endParaRPr lang="en-US">
              <a:solidFill>
                <a:prstClr val="black"/>
              </a:solidFill>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fr-CA" smtClean="0">
              <a:latin typeface="Arial" pitchFamily="-60" charset="-5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None/>
            </a:pPr>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solidFill>
                  <a:prstClr val="black"/>
                </a:solidFill>
              </a:rPr>
              <a:pPr>
                <a:defRPr/>
              </a:pPr>
              <a:t>25</a:t>
            </a:fld>
            <a:endParaRPr lang="en-US">
              <a:solidFill>
                <a:prstClr val="black"/>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B3E7238D-C2FB-4F57-A8ED-B5850DF9096A}" type="slidenum">
              <a:rPr lang="en-US" smtClean="0">
                <a:solidFill>
                  <a:prstClr val="black"/>
                </a:solidFill>
              </a:rPr>
              <a:pPr/>
              <a:t>37</a:t>
            </a:fld>
            <a:endParaRPr lang="en-US" smtClean="0">
              <a:solidFill>
                <a:prstClr val="black"/>
              </a:solidFill>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None/>
            </a:pPr>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None/>
            </a:pPr>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None/>
            </a:pP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None/>
            </a:pP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None/>
            </a:pPr>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None/>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29" descr="background1e"/>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169993" name="Rectangle 9"/>
          <p:cNvSpPr>
            <a:spLocks noGrp="1" noChangeArrowheads="1"/>
          </p:cNvSpPr>
          <p:nvPr>
            <p:ph type="subTitle" idx="1"/>
          </p:nvPr>
        </p:nvSpPr>
        <p:spPr>
          <a:xfrm>
            <a:off x="1981200" y="2927350"/>
            <a:ext cx="6934200" cy="2330450"/>
          </a:xfrm>
        </p:spPr>
        <p:txBody>
          <a:bodyPr anchor="b"/>
          <a:lstStyle>
            <a:lvl1pPr marL="0" indent="0">
              <a:buFont typeface="Wingdings" pitchFamily="2" charset="2"/>
              <a:buNone/>
              <a:defRPr sz="1600" b="0">
                <a:solidFill>
                  <a:srgbClr val="9D8F30"/>
                </a:solidFill>
              </a:defRPr>
            </a:lvl1pPr>
          </a:lstStyle>
          <a:p>
            <a:r>
              <a:rPr lang="en-US"/>
              <a:t>Click to edit Master subtitle style</a:t>
            </a:r>
          </a:p>
        </p:txBody>
      </p:sp>
      <p:sp>
        <p:nvSpPr>
          <p:cNvPr id="169994" name="AutoShape 10"/>
          <p:cNvSpPr>
            <a:spLocks noGrp="1" noChangeArrowheads="1"/>
          </p:cNvSpPr>
          <p:nvPr>
            <p:ph type="ctrTitle" sz="quarter"/>
          </p:nvPr>
        </p:nvSpPr>
        <p:spPr>
          <a:xfrm>
            <a:off x="1981200" y="1143000"/>
            <a:ext cx="6934200" cy="1752600"/>
          </a:xfrm>
        </p:spPr>
        <p:txBody>
          <a:bodyPr/>
          <a:lstStyle>
            <a:lvl1pPr>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pPr>
              <a:defRPr/>
            </a:pPr>
            <a:fld id="{022877A7-B958-4C4D-83C1-93A8E39D9253}" type="slidenum">
              <a:rPr lang="en-US"/>
              <a:pPr>
                <a:defRPr/>
              </a:pPr>
              <a:t>‹#›</a:t>
            </a:fld>
            <a:endParaRPr lang="en-US">
              <a:solidFill>
                <a:schemeClr val="tx1"/>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3250" y="1143000"/>
            <a:ext cx="1962150" cy="55626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1066800" y="1143000"/>
            <a:ext cx="573405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pPr>
              <a:defRPr/>
            </a:pPr>
            <a:fld id="{9038A59E-F08B-48BF-9F61-0B2F3A947A4D}" type="slidenum">
              <a:rPr lang="en-US"/>
              <a:pPr>
                <a:defRPr/>
              </a:pPr>
              <a:t>‹#›</a:t>
            </a:fld>
            <a:endParaRPr lang="en-US">
              <a:solidFill>
                <a:schemeClr val="tx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4" name="Picture 1030" descr="background2"/>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3"/>
          <p:cNvSpPr>
            <a:spLocks noGrp="1"/>
          </p:cNvSpPr>
          <p:nvPr>
            <p:ph type="sldNum" sz="quarter" idx="10"/>
          </p:nvPr>
        </p:nvSpPr>
        <p:spPr>
          <a:xfrm>
            <a:off x="152400" y="5867400"/>
            <a:ext cx="609600" cy="476250"/>
          </a:xfrm>
        </p:spPr>
        <p:txBody>
          <a:bodyPr/>
          <a:lstStyle>
            <a:lvl1pPr>
              <a:defRPr/>
            </a:lvl1pPr>
          </a:lstStyle>
          <a:p>
            <a:pPr>
              <a:defRPr/>
            </a:pPr>
            <a:fld id="{80FB8CDC-37CD-45BA-9FD3-818302BE5254}" type="slidenum">
              <a:rPr lang="en-US"/>
              <a:pPr>
                <a:defRPr/>
              </a:pPr>
              <a:t>‹#›</a:t>
            </a:fld>
            <a:endParaRPr lang="en-US">
              <a:solidFill>
                <a:schemeClr val="tx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pPr>
              <a:defRPr/>
            </a:pPr>
            <a:fld id="{9925F30D-7342-4A5D-9E31-DCAA6284EEB3}" type="slidenum">
              <a:rPr lang="en-US"/>
              <a:pPr>
                <a:defRPr/>
              </a:pPr>
              <a:t>‹#›</a:t>
            </a:fld>
            <a:endParaRPr lang="en-US">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1066800" y="25908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5067300" y="25908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4"/>
          <p:cNvSpPr>
            <a:spLocks noGrp="1"/>
          </p:cNvSpPr>
          <p:nvPr>
            <p:ph type="sldNum" sz="quarter" idx="10"/>
          </p:nvPr>
        </p:nvSpPr>
        <p:spPr/>
        <p:txBody>
          <a:bodyPr/>
          <a:lstStyle>
            <a:lvl1pPr>
              <a:defRPr/>
            </a:lvl1pPr>
          </a:lstStyle>
          <a:p>
            <a:pPr>
              <a:defRPr/>
            </a:pPr>
            <a:fld id="{69289755-66BB-4685-9A88-426442AE3E13}" type="slidenum">
              <a:rPr lang="en-US"/>
              <a:pPr>
                <a:defRPr/>
              </a:pPr>
              <a:t>‹#›</a:t>
            </a:fld>
            <a:endParaRPr lang="en-US">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Slide Number Placeholder 6"/>
          <p:cNvSpPr>
            <a:spLocks noGrp="1"/>
          </p:cNvSpPr>
          <p:nvPr>
            <p:ph type="sldNum" sz="quarter" idx="10"/>
          </p:nvPr>
        </p:nvSpPr>
        <p:spPr/>
        <p:txBody>
          <a:bodyPr/>
          <a:lstStyle>
            <a:lvl1pPr>
              <a:defRPr/>
            </a:lvl1pPr>
          </a:lstStyle>
          <a:p>
            <a:pPr>
              <a:defRPr/>
            </a:pPr>
            <a:fld id="{2E2E7F3D-676B-4BA1-8428-0124B770AD81}" type="slidenum">
              <a:rPr lang="en-US"/>
              <a:pPr>
                <a:defRPr/>
              </a:pPr>
              <a:t>‹#›</a:t>
            </a:fld>
            <a:endParaRPr lang="en-US">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Slide Number Placeholder 2"/>
          <p:cNvSpPr>
            <a:spLocks noGrp="1"/>
          </p:cNvSpPr>
          <p:nvPr>
            <p:ph type="sldNum" sz="quarter" idx="10"/>
          </p:nvPr>
        </p:nvSpPr>
        <p:spPr/>
        <p:txBody>
          <a:bodyPr/>
          <a:lstStyle>
            <a:lvl1pPr>
              <a:defRPr/>
            </a:lvl1pPr>
          </a:lstStyle>
          <a:p>
            <a:pPr>
              <a:defRPr/>
            </a:pPr>
            <a:fld id="{E5881AD7-F0E0-47F0-9D44-D62ADDBED533}" type="slidenum">
              <a:rPr lang="en-US"/>
              <a:pPr>
                <a:defRPr/>
              </a:pPr>
              <a:t>‹#›</a:t>
            </a:fld>
            <a:endParaRPr lang="en-US">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pPr>
              <a:defRPr/>
            </a:pPr>
            <a:fld id="{7C3B8AE3-E20F-4972-9621-F2A9EC19E4F1}" type="slidenum">
              <a:rPr lang="en-US"/>
              <a:pPr>
                <a:defRPr/>
              </a:pPr>
              <a:t>‹#›</a:t>
            </a:fld>
            <a:endParaRPr lang="en-US">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0EEC8C29-BDE3-4868-99BE-771370427ECF}" type="slidenum">
              <a:rPr lang="en-US"/>
              <a:pPr>
                <a:defRPr/>
              </a:pPr>
              <a:t>‹#›</a:t>
            </a:fld>
            <a:endParaRPr lang="en-US">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97BD122A-7BCE-4083-9BE3-CD13E3FA2874}" type="slidenum">
              <a:rPr lang="en-US"/>
              <a:pPr>
                <a:defRPr/>
              </a:pPr>
              <a:t>‹#›</a:t>
            </a:fld>
            <a:endParaRPr lang="en-US">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3" descr="content-page"/>
          <p:cNvPicPr>
            <a:picLocks noChangeAspect="1" noChangeArrowheads="1"/>
          </p:cNvPicPr>
          <p:nvPr/>
        </p:nvPicPr>
        <p:blipFill>
          <a:blip r:embed="rId13" cstate="print"/>
          <a:srcRect/>
          <a:stretch>
            <a:fillRect/>
          </a:stretch>
        </p:blipFill>
        <p:spPr bwMode="auto">
          <a:xfrm>
            <a:off x="0" y="-3175"/>
            <a:ext cx="9145588" cy="6865938"/>
          </a:xfrm>
          <a:prstGeom prst="rect">
            <a:avLst/>
          </a:prstGeom>
          <a:noFill/>
          <a:ln w="9525">
            <a:noFill/>
            <a:miter lim="800000"/>
            <a:headEnd/>
            <a:tailEnd/>
          </a:ln>
        </p:spPr>
      </p:pic>
      <p:sp>
        <p:nvSpPr>
          <p:cNvPr id="1027" name="AutoShape 10"/>
          <p:cNvSpPr>
            <a:spLocks noGrp="1" noChangeArrowheads="1"/>
          </p:cNvSpPr>
          <p:nvPr>
            <p:ph type="title"/>
          </p:nvPr>
        </p:nvSpPr>
        <p:spPr bwMode="auto">
          <a:xfrm>
            <a:off x="1066800" y="1143000"/>
            <a:ext cx="7848600" cy="1066800"/>
          </a:xfrm>
          <a:prstGeom prst="roundRect">
            <a:avLst>
              <a:gd name="adj" fmla="val 0"/>
            </a:avLst>
          </a:prstGeom>
          <a:noFill/>
          <a:ln w="9525">
            <a:noFill/>
            <a:round/>
            <a:headEnd/>
            <a:tailEnd/>
          </a:ln>
        </p:spPr>
        <p:txBody>
          <a:bodyPr vert="horz" wrap="square" lIns="0" tIns="0" rIns="0" bIns="0" numCol="1" anchor="t" anchorCtr="0" compatLnSpc="1">
            <a:prstTxWarp prst="textNoShape">
              <a:avLst/>
            </a:prstTxWarp>
          </a:bodyPr>
          <a:lstStyle/>
          <a:p>
            <a:pPr lvl="0"/>
            <a:r>
              <a:rPr lang="en-US"/>
              <a:t>Click to edit Master title style</a:t>
            </a:r>
          </a:p>
        </p:txBody>
      </p:sp>
      <p:sp>
        <p:nvSpPr>
          <p:cNvPr id="1028" name="Rectangle 11"/>
          <p:cNvSpPr>
            <a:spLocks noGrp="1" noChangeArrowheads="1"/>
          </p:cNvSpPr>
          <p:nvPr>
            <p:ph type="body" idx="1"/>
          </p:nvPr>
        </p:nvSpPr>
        <p:spPr bwMode="auto">
          <a:xfrm>
            <a:off x="1066800" y="2590800"/>
            <a:ext cx="78486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8981" name="Rectangle 21"/>
          <p:cNvSpPr>
            <a:spLocks noGrp="1" noChangeArrowheads="1"/>
          </p:cNvSpPr>
          <p:nvPr>
            <p:ph type="sldNum" sz="quarter" idx="4"/>
          </p:nvPr>
        </p:nvSpPr>
        <p:spPr bwMode="auto">
          <a:xfrm>
            <a:off x="152400" y="6245225"/>
            <a:ext cx="609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solidFill>
                  <a:schemeClr val="bg1"/>
                </a:solidFill>
                <a:latin typeface="Arial" charset="0"/>
                <a:ea typeface="+mn-ea"/>
                <a:cs typeface="+mn-cs"/>
              </a:defRPr>
            </a:lvl1pPr>
          </a:lstStyle>
          <a:p>
            <a:pPr>
              <a:defRPr/>
            </a:pPr>
            <a:fld id="{A6DF4415-3045-419F-B050-EC2F4DE45A4A}" type="slidenum">
              <a:rPr lang="en-US"/>
              <a:pPr>
                <a:defRPr/>
              </a:pPr>
              <a:t>‹#›</a:t>
            </a:fld>
            <a:endParaRPr lang="en-US"/>
          </a:p>
        </p:txBody>
      </p:sp>
      <p:sp>
        <p:nvSpPr>
          <p:cNvPr id="168984" name="Line 24"/>
          <p:cNvSpPr>
            <a:spLocks noChangeShapeType="1"/>
          </p:cNvSpPr>
          <p:nvPr/>
        </p:nvSpPr>
        <p:spPr bwMode="auto">
          <a:xfrm>
            <a:off x="914400" y="2438400"/>
            <a:ext cx="8229600" cy="0"/>
          </a:xfrm>
          <a:prstGeom prst="line">
            <a:avLst/>
          </a:prstGeom>
          <a:noFill/>
          <a:ln w="22225" cap="sq">
            <a:solidFill>
              <a:srgbClr val="20558A"/>
            </a:solidFill>
            <a:round/>
            <a:headEnd type="none" w="sm" len="sm"/>
            <a:tailEnd type="none" w="sm" len="sm"/>
          </a:ln>
          <a:effectLst/>
        </p:spPr>
        <p:txBody>
          <a:bodyPr wrap="none" anchor="ctr"/>
          <a:lstStyle/>
          <a:p>
            <a:pPr algn="ctr">
              <a:defRPr/>
            </a:pPr>
            <a:endParaRPr lang="en-CA">
              <a:latin typeface="Arial" charset="0"/>
              <a:ea typeface="+mn-ea"/>
              <a:cs typeface="+mn-cs"/>
            </a:endParaRPr>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hdr="0" ftr="0" dt="0"/>
  <p:txStyles>
    <p:titleStyle>
      <a:lvl1pPr algn="l" rtl="0" eaLnBrk="0" fontAlgn="base" hangingPunct="0">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fontAlgn="base">
        <a:lnSpc>
          <a:spcPct val="90000"/>
        </a:lnSpc>
        <a:spcBef>
          <a:spcPct val="0"/>
        </a:spcBef>
        <a:spcAft>
          <a:spcPct val="0"/>
        </a:spcAft>
        <a:defRPr sz="4000" b="1">
          <a:solidFill>
            <a:srgbClr val="20558A"/>
          </a:solidFill>
          <a:latin typeface="Arial Narrow" pitchFamily="34" charset="0"/>
        </a:defRPr>
      </a:lvl6pPr>
      <a:lvl7pPr marL="914400" algn="l" rtl="0" fontAlgn="base">
        <a:lnSpc>
          <a:spcPct val="90000"/>
        </a:lnSpc>
        <a:spcBef>
          <a:spcPct val="0"/>
        </a:spcBef>
        <a:spcAft>
          <a:spcPct val="0"/>
        </a:spcAft>
        <a:defRPr sz="4000" b="1">
          <a:solidFill>
            <a:srgbClr val="20558A"/>
          </a:solidFill>
          <a:latin typeface="Arial Narrow" pitchFamily="34" charset="0"/>
        </a:defRPr>
      </a:lvl7pPr>
      <a:lvl8pPr marL="1371600" algn="l" rtl="0" fontAlgn="base">
        <a:lnSpc>
          <a:spcPct val="90000"/>
        </a:lnSpc>
        <a:spcBef>
          <a:spcPct val="0"/>
        </a:spcBef>
        <a:spcAft>
          <a:spcPct val="0"/>
        </a:spcAft>
        <a:defRPr sz="4000" b="1">
          <a:solidFill>
            <a:srgbClr val="20558A"/>
          </a:solidFill>
          <a:latin typeface="Arial Narrow" pitchFamily="34" charset="0"/>
        </a:defRPr>
      </a:lvl8pPr>
      <a:lvl9pPr marL="1828800" algn="l" rtl="0" fontAlgn="base">
        <a:lnSpc>
          <a:spcPct val="90000"/>
        </a:lnSpc>
        <a:spcBef>
          <a:spcPct val="0"/>
        </a:spcBef>
        <a:spcAft>
          <a:spcPct val="0"/>
        </a:spcAft>
        <a:defRPr sz="4000" b="1">
          <a:solidFill>
            <a:srgbClr val="20558A"/>
          </a:solidFill>
          <a:latin typeface="Arial Narrow" pitchFamily="34" charset="0"/>
        </a:defRPr>
      </a:lvl9pPr>
    </p:titleStyle>
    <p:body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Compliance@pmprb-cepmb.gc.ca"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4.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compliance@pmprb-cepmb.gc.ca"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8.emf"/></Relationships>
</file>

<file path=ppt/slides/_rels/slide3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23.emf"/></Relationships>
</file>

<file path=ppt/slides/_rels/slide3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mailto:compliance@pmprb-cepmb.gc.ca" TargetMode="External"/><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brevets-patents.ic.gc.ca/opic-cipo/cpd/eng/introduction.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subTitle" idx="1"/>
          </p:nvPr>
        </p:nvSpPr>
        <p:spPr>
          <a:xfrm>
            <a:off x="1475656" y="2819400"/>
            <a:ext cx="7363544" cy="2438400"/>
          </a:xfrm>
        </p:spPr>
        <p:txBody>
          <a:bodyPr lIns="0" tIns="0" rIns="0" bIns="0"/>
          <a:lstStyle/>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r>
              <a:rPr lang="en-US" sz="2400" b="1" dirty="0" smtClean="0"/>
              <a:t>Outreach Sessions 2013</a:t>
            </a:r>
            <a:endParaRPr lang="en-CA" sz="2400" b="1" dirty="0" smtClean="0"/>
          </a:p>
          <a:p>
            <a:pPr eaLnBrk="1" hangingPunct="1">
              <a:buFont typeface="Wingdings" pitchFamily="-60" charset="2"/>
              <a:buNone/>
            </a:pPr>
            <a:endParaRPr lang="en-CA" sz="2400" dirty="0" smtClean="0"/>
          </a:p>
          <a:p>
            <a:pPr eaLnBrk="1" hangingPunct="1">
              <a:buFont typeface="Wingdings" pitchFamily="-60" charset="2"/>
              <a:buNone/>
            </a:pPr>
            <a:r>
              <a:rPr lang="en-CA" sz="2000" dirty="0" smtClean="0"/>
              <a:t>					Montreal October 30, 2013</a:t>
            </a:r>
          </a:p>
          <a:p>
            <a:pPr eaLnBrk="1" hangingPunct="1">
              <a:buFont typeface="Wingdings" pitchFamily="-60" charset="2"/>
              <a:buNone/>
            </a:pPr>
            <a:r>
              <a:rPr lang="en-CA" sz="2000" dirty="0" smtClean="0"/>
              <a:t>					Toronto, October 31, 2013</a:t>
            </a:r>
          </a:p>
        </p:txBody>
      </p:sp>
      <p:sp>
        <p:nvSpPr>
          <p:cNvPr id="15362" name="AutoShape 2"/>
          <p:cNvSpPr>
            <a:spLocks noGrp="1" noChangeArrowheads="1"/>
          </p:cNvSpPr>
          <p:nvPr>
            <p:ph type="ctrTitle" sz="quarter"/>
          </p:nvPr>
        </p:nvSpPr>
        <p:spPr>
          <a:xfrm>
            <a:off x="1475656" y="2225675"/>
            <a:ext cx="7247657" cy="1660525"/>
          </a:xfrm>
        </p:spPr>
        <p:txBody>
          <a:bodyPr anchor="ctr"/>
          <a:lstStyle/>
          <a:p>
            <a:pPr eaLnBrk="1" hangingPunct="1"/>
            <a:r>
              <a:rPr lang="en-US" sz="3600" i="1" dirty="0" smtClean="0">
                <a:solidFill>
                  <a:schemeClr val="tx1"/>
                </a:solidFill>
              </a:rPr>
              <a:t>Patented Medicine Prices Review Board </a:t>
            </a:r>
          </a:p>
        </p:txBody>
      </p:sp>
    </p:spTree>
    <p:extLst>
      <p:ext uri="{BB962C8B-B14F-4D97-AF65-F5344CB8AC3E}">
        <p14:creationId xmlns:p14="http://schemas.microsoft.com/office/powerpoint/2010/main" val="14484756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32656"/>
            <a:ext cx="7848600" cy="504056"/>
          </a:xfrm>
        </p:spPr>
        <p:txBody>
          <a:bodyPr/>
          <a:lstStyle/>
          <a:p>
            <a:pPr algn="ctr"/>
            <a:r>
              <a:rPr lang="en-CA" sz="2800" dirty="0" smtClean="0"/>
              <a:t>Patent lapse</a:t>
            </a:r>
            <a:endParaRPr lang="en-CA" sz="2800" dirty="0"/>
          </a:p>
        </p:txBody>
      </p:sp>
      <p:sp>
        <p:nvSpPr>
          <p:cNvPr id="3" name="Content Placeholder 2"/>
          <p:cNvSpPr>
            <a:spLocks noGrp="1"/>
          </p:cNvSpPr>
          <p:nvPr>
            <p:ph idx="1"/>
          </p:nvPr>
        </p:nvSpPr>
        <p:spPr>
          <a:xfrm>
            <a:off x="1043608" y="1052736"/>
            <a:ext cx="7848600" cy="4114800"/>
          </a:xfrm>
        </p:spPr>
        <p:txBody>
          <a:bodyPr/>
          <a:lstStyle/>
          <a:p>
            <a:endParaRPr lang="en-CA" dirty="0" smtClean="0"/>
          </a:p>
          <a:p>
            <a:r>
              <a:rPr lang="en-CA" dirty="0" smtClean="0"/>
              <a:t>Please let Board Staff know </a:t>
            </a:r>
            <a:r>
              <a:rPr lang="en-CA" dirty="0"/>
              <a:t>by e-mail or </a:t>
            </a:r>
            <a:r>
              <a:rPr lang="en-CA" dirty="0" smtClean="0"/>
              <a:t>letter when a patent on a drug product lapses</a:t>
            </a:r>
          </a:p>
          <a:p>
            <a:pPr marL="0" indent="0">
              <a:buNone/>
            </a:pPr>
            <a:endParaRPr lang="en-CA" dirty="0" smtClean="0"/>
          </a:p>
          <a:p>
            <a:r>
              <a:rPr lang="en-CA" dirty="0" smtClean="0"/>
              <a:t>Do </a:t>
            </a:r>
            <a:r>
              <a:rPr lang="en-CA" u="sng" dirty="0" smtClean="0"/>
              <a:t>not</a:t>
            </a:r>
            <a:r>
              <a:rPr lang="en-CA" dirty="0" smtClean="0"/>
              <a:t> put a lapse date in Form 1 under expiry date</a:t>
            </a:r>
            <a:endParaRPr lang="en-CA"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10</a:t>
            </a:fld>
            <a:endParaRPr lang="en-US">
              <a:solidFill>
                <a:schemeClr val="tx1"/>
              </a:solidFill>
            </a:endParaRPr>
          </a:p>
        </p:txBody>
      </p:sp>
      <p:sp>
        <p:nvSpPr>
          <p:cNvPr id="5" name="Line 4"/>
          <p:cNvSpPr>
            <a:spLocks noChangeShapeType="1"/>
          </p:cNvSpPr>
          <p:nvPr/>
        </p:nvSpPr>
        <p:spPr bwMode="auto">
          <a:xfrm>
            <a:off x="1043608" y="1052736"/>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Tree>
    <p:extLst>
      <p:ext uri="{BB962C8B-B14F-4D97-AF65-F5344CB8AC3E}">
        <p14:creationId xmlns:p14="http://schemas.microsoft.com/office/powerpoint/2010/main" val="827583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43608" y="260648"/>
            <a:ext cx="8136904" cy="864096"/>
          </a:xfrm>
        </p:spPr>
        <p:txBody>
          <a:bodyPr/>
          <a:lstStyle/>
          <a:p>
            <a:pPr algn="ctr" eaLnBrk="1" hangingPunct="1"/>
            <a:r>
              <a:rPr lang="en-US" sz="2800" dirty="0" smtClean="0"/>
              <a:t>FAQ - If a patented drug product is not listed on the HC Patent Register, is it under the PMPRB jurisdiction?</a:t>
            </a:r>
            <a:r>
              <a:rPr lang="en-CA" sz="2400" dirty="0"/>
              <a:t/>
            </a:r>
            <a:br>
              <a:rPr lang="en-CA" sz="2400" dirty="0"/>
            </a:br>
            <a:endParaRPr lang="en-US" sz="2400" dirty="0" smtClean="0"/>
          </a:p>
        </p:txBody>
      </p:sp>
      <p:sp>
        <p:nvSpPr>
          <p:cNvPr id="17411" name="Rectangle 3"/>
          <p:cNvSpPr>
            <a:spLocks noGrp="1" noChangeArrowheads="1"/>
          </p:cNvSpPr>
          <p:nvPr>
            <p:ph type="body" idx="4294967295"/>
          </p:nvPr>
        </p:nvSpPr>
        <p:spPr>
          <a:xfrm>
            <a:off x="1066800" y="1340768"/>
            <a:ext cx="8077200" cy="6624736"/>
          </a:xfrm>
        </p:spPr>
        <p:txBody>
          <a:bodyPr/>
          <a:lstStyle/>
          <a:p>
            <a:pPr lvl="0" eaLnBrk="1" hangingPunct="1">
              <a:buFont typeface="Wingdings" pitchFamily="2" charset="2"/>
              <a:buChar char="§"/>
            </a:pPr>
            <a:r>
              <a:rPr lang="en-CA" dirty="0" smtClean="0"/>
              <a:t>Patented </a:t>
            </a:r>
            <a:r>
              <a:rPr lang="en-CA" dirty="0"/>
              <a:t>drug products are under the PMPRB jurisdiction whether or not they are listed on the HC Patent </a:t>
            </a:r>
            <a:r>
              <a:rPr lang="en-CA" dirty="0" smtClean="0"/>
              <a:t>Register</a:t>
            </a:r>
            <a:endParaRPr lang="en-US" dirty="0" smtClean="0"/>
          </a:p>
          <a:p>
            <a:pPr eaLnBrk="1" hangingPunct="1">
              <a:buFont typeface="Wingdings" pitchFamily="2" charset="2"/>
              <a:buChar char="§"/>
            </a:pPr>
            <a:endParaRPr lang="en-US" dirty="0"/>
          </a:p>
          <a:p>
            <a:pPr eaLnBrk="1" hangingPunct="1">
              <a:buFont typeface="Wingdings" pitchFamily="2" charset="2"/>
              <a:buChar char="§"/>
            </a:pPr>
            <a:r>
              <a:rPr lang="en-CA" dirty="0"/>
              <a:t>The two jurisdictions are </a:t>
            </a:r>
            <a:r>
              <a:rPr lang="en-CA" dirty="0" smtClean="0"/>
              <a:t>independent: </a:t>
            </a:r>
          </a:p>
          <a:p>
            <a:pPr lvl="1" eaLnBrk="1" hangingPunct="1">
              <a:buFont typeface="Wingdings" pitchFamily="2" charset="2"/>
              <a:buChar char="§"/>
            </a:pPr>
            <a:r>
              <a:rPr lang="en-US" dirty="0" smtClean="0"/>
              <a:t>Health Canada (HC) derives its jurisdiction over the HC Patent Register </a:t>
            </a:r>
            <a:r>
              <a:rPr lang="en-CA" dirty="0" smtClean="0"/>
              <a:t>listing </a:t>
            </a:r>
            <a:r>
              <a:rPr lang="en-CA" dirty="0"/>
              <a:t>requirements </a:t>
            </a:r>
            <a:r>
              <a:rPr lang="en-CA" dirty="0" smtClean="0"/>
              <a:t>from </a:t>
            </a:r>
            <a:r>
              <a:rPr lang="en-CA" dirty="0"/>
              <a:t>the subsection 55.2(4) of the </a:t>
            </a:r>
            <a:r>
              <a:rPr lang="en-CA" i="1" dirty="0"/>
              <a:t>Patent </a:t>
            </a:r>
            <a:r>
              <a:rPr lang="en-CA" i="1" dirty="0" smtClean="0"/>
              <a:t>Act </a:t>
            </a:r>
            <a:r>
              <a:rPr lang="en-CA" dirty="0" smtClean="0"/>
              <a:t>and section </a:t>
            </a:r>
            <a:r>
              <a:rPr lang="en-CA" dirty="0"/>
              <a:t>4 of the </a:t>
            </a:r>
            <a:r>
              <a:rPr lang="en-CA" dirty="0" smtClean="0"/>
              <a:t>Patented Medicines (NOC) Regulations</a:t>
            </a:r>
          </a:p>
          <a:p>
            <a:pPr lvl="1" eaLnBrk="1" hangingPunct="1">
              <a:buFont typeface="Wingdings" pitchFamily="2" charset="2"/>
              <a:buChar char="§"/>
            </a:pPr>
            <a:r>
              <a:rPr lang="en-CA" dirty="0" smtClean="0"/>
              <a:t>In </a:t>
            </a:r>
            <a:r>
              <a:rPr lang="en-CA" dirty="0"/>
              <a:t>contrast, the </a:t>
            </a:r>
            <a:r>
              <a:rPr lang="en-CA" dirty="0" smtClean="0"/>
              <a:t>PMPRB derives </a:t>
            </a:r>
            <a:r>
              <a:rPr lang="en-CA" dirty="0"/>
              <a:t>its jurisdiction from sections 79 through 103 of the </a:t>
            </a:r>
            <a:r>
              <a:rPr lang="en-CA" i="1" dirty="0"/>
              <a:t>Patent </a:t>
            </a:r>
            <a:r>
              <a:rPr lang="en-CA" i="1" dirty="0" smtClean="0"/>
              <a:t>Act</a:t>
            </a:r>
          </a:p>
        </p:txBody>
      </p:sp>
      <p:sp>
        <p:nvSpPr>
          <p:cNvPr id="17412" name="Line 4"/>
          <p:cNvSpPr>
            <a:spLocks noChangeShapeType="1"/>
          </p:cNvSpPr>
          <p:nvPr/>
        </p:nvSpPr>
        <p:spPr bwMode="auto">
          <a:xfrm>
            <a:off x="1043608" y="1196752"/>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11</a:t>
            </a:fld>
            <a:endParaRPr lang="en-US" sz="1400" smtClean="0"/>
          </a:p>
        </p:txBody>
      </p:sp>
    </p:spTree>
    <p:extLst>
      <p:ext uri="{BB962C8B-B14F-4D97-AF65-F5344CB8AC3E}">
        <p14:creationId xmlns:p14="http://schemas.microsoft.com/office/powerpoint/2010/main" val="38866259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43608" y="260648"/>
            <a:ext cx="8100392" cy="864096"/>
          </a:xfrm>
        </p:spPr>
        <p:txBody>
          <a:bodyPr/>
          <a:lstStyle/>
          <a:p>
            <a:pPr algn="ctr" eaLnBrk="1" hangingPunct="1"/>
            <a:r>
              <a:rPr lang="en-US" sz="2800" dirty="0" smtClean="0"/>
              <a:t>FAQ - If a patented drug product is sold under SAP, does it fall under the PMPRB jurisdiction?</a:t>
            </a:r>
            <a:r>
              <a:rPr lang="en-CA" sz="2400" dirty="0"/>
              <a:t/>
            </a:r>
            <a:br>
              <a:rPr lang="en-CA" sz="2400" dirty="0"/>
            </a:br>
            <a:endParaRPr lang="en-US" sz="2400" dirty="0" smtClean="0"/>
          </a:p>
        </p:txBody>
      </p:sp>
      <p:sp>
        <p:nvSpPr>
          <p:cNvPr id="17411" name="Rectangle 3"/>
          <p:cNvSpPr>
            <a:spLocks noGrp="1" noChangeArrowheads="1"/>
          </p:cNvSpPr>
          <p:nvPr>
            <p:ph type="body" idx="4294967295"/>
          </p:nvPr>
        </p:nvSpPr>
        <p:spPr>
          <a:xfrm>
            <a:off x="1066800" y="1340768"/>
            <a:ext cx="7825680" cy="6480720"/>
          </a:xfrm>
        </p:spPr>
        <p:txBody>
          <a:bodyPr/>
          <a:lstStyle/>
          <a:p>
            <a:pPr eaLnBrk="1" hangingPunct="1">
              <a:buFont typeface="Wingdings" pitchFamily="2" charset="2"/>
              <a:buChar char="§"/>
            </a:pPr>
            <a:r>
              <a:rPr lang="en-US" dirty="0" smtClean="0"/>
              <a:t>Yes, it does. See Supreme Court decision in </a:t>
            </a:r>
            <a:r>
              <a:rPr lang="en-US" dirty="0" err="1" smtClean="0"/>
              <a:t>Celgene</a:t>
            </a:r>
            <a:r>
              <a:rPr lang="en-US" dirty="0" smtClean="0"/>
              <a:t> Corp. v. Canada, January 20, 2011</a:t>
            </a:r>
          </a:p>
          <a:p>
            <a:pPr eaLnBrk="1" hangingPunct="1">
              <a:buFont typeface="Wingdings" pitchFamily="2" charset="2"/>
              <a:buChar char="§"/>
            </a:pPr>
            <a:endParaRPr lang="en-US" dirty="0"/>
          </a:p>
          <a:p>
            <a:pPr marL="635000" lvl="2" indent="0" eaLnBrk="1" hangingPunct="1">
              <a:buNone/>
            </a:pPr>
            <a:r>
              <a:rPr lang="en-US" dirty="0" smtClean="0"/>
              <a:t>[10] …</a:t>
            </a:r>
            <a:r>
              <a:rPr lang="en-US" i="1" dirty="0" smtClean="0"/>
              <a:t>Because its (</a:t>
            </a:r>
            <a:r>
              <a:rPr lang="en-US" dirty="0" smtClean="0"/>
              <a:t>PMPRB</a:t>
            </a:r>
            <a:r>
              <a:rPr lang="en-US" i="1" dirty="0" smtClean="0"/>
              <a:t>) mandate includes protecting Canadians from excessive prices that may be charged for patented medicines, it concluded that </a:t>
            </a:r>
            <a:r>
              <a:rPr lang="en-US" b="1" i="1" dirty="0" smtClean="0"/>
              <a:t>sales “in any market in Canada” include sales of medicine that are regulated by Canadian law</a:t>
            </a:r>
            <a:r>
              <a:rPr lang="en-US" i="1" dirty="0" smtClean="0"/>
              <a:t>, that will be delivered and used in Canada, and where the cost of medicine will be borne by Canadians. Since </a:t>
            </a:r>
            <a:r>
              <a:rPr lang="en-US" b="1" i="1" dirty="0" smtClean="0"/>
              <a:t>the SAP is a Canadian law</a:t>
            </a:r>
            <a:r>
              <a:rPr lang="en-US" i="1" dirty="0" smtClean="0"/>
              <a:t>, </a:t>
            </a:r>
            <a:r>
              <a:rPr lang="en-US" i="1" dirty="0" err="1" smtClean="0"/>
              <a:t>Celgene’s</a:t>
            </a:r>
            <a:r>
              <a:rPr lang="en-US" i="1" dirty="0" smtClean="0"/>
              <a:t> sales under this </a:t>
            </a:r>
            <a:r>
              <a:rPr lang="en-US" i="1" dirty="0" err="1" smtClean="0"/>
              <a:t>programme</a:t>
            </a:r>
            <a:r>
              <a:rPr lang="en-US" i="1" dirty="0" smtClean="0"/>
              <a:t> are included in this mandate.</a:t>
            </a:r>
            <a:endParaRPr lang="en-CA" i="1" dirty="0" smtClean="0"/>
          </a:p>
          <a:p>
            <a:pPr marL="0" indent="0" eaLnBrk="1" hangingPunct="1">
              <a:buNone/>
            </a:pPr>
            <a:endParaRPr lang="en-US" dirty="0" smtClean="0"/>
          </a:p>
        </p:txBody>
      </p:sp>
      <p:sp>
        <p:nvSpPr>
          <p:cNvPr id="17412" name="Line 4"/>
          <p:cNvSpPr>
            <a:spLocks noChangeShapeType="1"/>
          </p:cNvSpPr>
          <p:nvPr/>
        </p:nvSpPr>
        <p:spPr bwMode="auto">
          <a:xfrm>
            <a:off x="1043608" y="1196752"/>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12</a:t>
            </a:fld>
            <a:endParaRPr lang="en-US" sz="1400" smtClean="0"/>
          </a:p>
        </p:txBody>
      </p:sp>
    </p:spTree>
    <p:extLst>
      <p:ext uri="{BB962C8B-B14F-4D97-AF65-F5344CB8AC3E}">
        <p14:creationId xmlns:p14="http://schemas.microsoft.com/office/powerpoint/2010/main" val="36052754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43608" y="260648"/>
            <a:ext cx="8100392" cy="864096"/>
          </a:xfrm>
        </p:spPr>
        <p:txBody>
          <a:bodyPr/>
          <a:lstStyle/>
          <a:p>
            <a:pPr algn="ctr" eaLnBrk="1" hangingPunct="1"/>
            <a:r>
              <a:rPr lang="en-US" sz="2800" dirty="0" smtClean="0"/>
              <a:t>FAQ - If a patented drug product is sold under SAP, does it fall under the PMPRB jurisdiction?</a:t>
            </a:r>
            <a:r>
              <a:rPr lang="en-CA" sz="2400" dirty="0"/>
              <a:t/>
            </a:r>
            <a:br>
              <a:rPr lang="en-CA" sz="2400" dirty="0"/>
            </a:br>
            <a:endParaRPr lang="en-US" sz="2400" dirty="0" smtClean="0"/>
          </a:p>
        </p:txBody>
      </p:sp>
      <p:sp>
        <p:nvSpPr>
          <p:cNvPr id="17411" name="Rectangle 3"/>
          <p:cNvSpPr>
            <a:spLocks noGrp="1" noChangeArrowheads="1"/>
          </p:cNvSpPr>
          <p:nvPr>
            <p:ph type="body" idx="4294967295"/>
          </p:nvPr>
        </p:nvSpPr>
        <p:spPr>
          <a:xfrm>
            <a:off x="1043608" y="1340768"/>
            <a:ext cx="7825680" cy="6480720"/>
          </a:xfrm>
        </p:spPr>
        <p:txBody>
          <a:bodyPr/>
          <a:lstStyle/>
          <a:p>
            <a:pPr marL="0" indent="0" eaLnBrk="1" hangingPunct="1">
              <a:buNone/>
            </a:pPr>
            <a:endParaRPr lang="en-CA" i="1" dirty="0" smtClean="0"/>
          </a:p>
          <a:p>
            <a:pPr marL="0" indent="0" eaLnBrk="1" hangingPunct="1">
              <a:buNone/>
            </a:pPr>
            <a:endParaRPr lang="en-US" dirty="0" smtClean="0"/>
          </a:p>
        </p:txBody>
      </p:sp>
      <p:sp>
        <p:nvSpPr>
          <p:cNvPr id="17412" name="Line 4"/>
          <p:cNvSpPr>
            <a:spLocks noChangeShapeType="1"/>
          </p:cNvSpPr>
          <p:nvPr/>
        </p:nvSpPr>
        <p:spPr bwMode="auto">
          <a:xfrm>
            <a:off x="1043608" y="1196752"/>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13</a:t>
            </a:fld>
            <a:endParaRPr lang="en-US" sz="1400" smtClean="0"/>
          </a:p>
        </p:txBody>
      </p:sp>
      <p:graphicFrame>
        <p:nvGraphicFramePr>
          <p:cNvPr id="2" name="Table 1"/>
          <p:cNvGraphicFramePr>
            <a:graphicFrameLocks noGrp="1"/>
          </p:cNvGraphicFramePr>
          <p:nvPr>
            <p:extLst>
              <p:ext uri="{D42A27DB-BD31-4B8C-83A1-F6EECF244321}">
                <p14:modId xmlns:p14="http://schemas.microsoft.com/office/powerpoint/2010/main" val="2297423685"/>
              </p:ext>
            </p:extLst>
          </p:nvPr>
        </p:nvGraphicFramePr>
        <p:xfrm>
          <a:off x="1524001" y="2294880"/>
          <a:ext cx="6792415" cy="2123440"/>
        </p:xfrm>
        <a:graphic>
          <a:graphicData uri="http://schemas.openxmlformats.org/drawingml/2006/table">
            <a:tbl>
              <a:tblPr firstRow="1" bandRow="1">
                <a:tableStyleId>{5C22544A-7EE6-4342-B048-85BDC9FD1C3A}</a:tableStyleId>
              </a:tblPr>
              <a:tblGrid>
                <a:gridCol w="1337990"/>
                <a:gridCol w="1504422"/>
                <a:gridCol w="1933779"/>
                <a:gridCol w="2016224"/>
              </a:tblGrid>
              <a:tr h="370840">
                <a:tc>
                  <a:txBody>
                    <a:bodyPr/>
                    <a:lstStyle/>
                    <a:p>
                      <a:r>
                        <a:rPr lang="en-CA" dirty="0" smtClean="0">
                          <a:solidFill>
                            <a:schemeClr val="accent4">
                              <a:lumMod val="90000"/>
                              <a:lumOff val="10000"/>
                            </a:schemeClr>
                          </a:solidFill>
                        </a:rPr>
                        <a:t>Does it have a NOC?</a:t>
                      </a:r>
                      <a:endParaRPr lang="en-CA"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chemeClr val="accent4">
                              <a:lumMod val="90000"/>
                              <a:lumOff val="10000"/>
                            </a:schemeClr>
                          </a:solidFill>
                        </a:rPr>
                        <a:t>Is the product sold?</a:t>
                      </a:r>
                      <a:endParaRPr lang="en-CA"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chemeClr val="accent4">
                              <a:lumMod val="90000"/>
                              <a:lumOff val="10000"/>
                            </a:schemeClr>
                          </a:solidFill>
                        </a:rPr>
                        <a:t>Should a Form 1 be submitted?</a:t>
                      </a:r>
                      <a:endParaRPr lang="en-CA"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chemeClr val="accent4">
                              <a:lumMod val="90000"/>
                              <a:lumOff val="10000"/>
                            </a:schemeClr>
                          </a:solidFill>
                        </a:rPr>
                        <a:t>Should a Form 2 be submitted?</a:t>
                      </a:r>
                      <a:endParaRPr lang="en-CA"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CA" dirty="0" smtClean="0">
                          <a:solidFill>
                            <a:schemeClr val="accent4">
                              <a:lumMod val="90000"/>
                              <a:lumOff val="10000"/>
                            </a:schemeClr>
                          </a:solidFill>
                        </a:rPr>
                        <a:t>yes</a:t>
                      </a:r>
                      <a:endParaRPr lang="en-CA"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dirty="0" smtClean="0">
                          <a:solidFill>
                            <a:schemeClr val="accent4">
                              <a:lumMod val="90000"/>
                              <a:lumOff val="10000"/>
                            </a:schemeClr>
                          </a:solidFill>
                        </a:rPr>
                        <a:t>yes</a:t>
                      </a:r>
                      <a:endParaRPr lang="en-CA"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dirty="0" smtClean="0">
                          <a:solidFill>
                            <a:schemeClr val="accent4">
                              <a:lumMod val="90000"/>
                              <a:lumOff val="10000"/>
                            </a:schemeClr>
                          </a:solidFill>
                        </a:rPr>
                        <a:t>yes</a:t>
                      </a:r>
                      <a:endParaRPr lang="en-CA"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dirty="0" smtClean="0">
                          <a:solidFill>
                            <a:schemeClr val="accent4">
                              <a:lumMod val="90000"/>
                              <a:lumOff val="10000"/>
                            </a:schemeClr>
                          </a:solidFill>
                        </a:rPr>
                        <a:t>yes</a:t>
                      </a:r>
                      <a:endParaRPr lang="en-CA"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CA" dirty="0" smtClean="0">
                          <a:solidFill>
                            <a:schemeClr val="accent4">
                              <a:lumMod val="90000"/>
                              <a:lumOff val="10000"/>
                            </a:schemeClr>
                          </a:solidFill>
                        </a:rPr>
                        <a:t>no</a:t>
                      </a:r>
                      <a:endParaRPr lang="en-CA"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dirty="0" smtClean="0">
                          <a:solidFill>
                            <a:schemeClr val="accent4">
                              <a:lumMod val="90000"/>
                              <a:lumOff val="10000"/>
                            </a:schemeClr>
                          </a:solidFill>
                        </a:rPr>
                        <a:t>yes</a:t>
                      </a:r>
                      <a:endParaRPr lang="en-CA"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dirty="0" smtClean="0">
                          <a:solidFill>
                            <a:schemeClr val="accent4">
                              <a:lumMod val="90000"/>
                              <a:lumOff val="10000"/>
                            </a:schemeClr>
                          </a:solidFill>
                        </a:rPr>
                        <a:t>yes</a:t>
                      </a:r>
                      <a:endParaRPr lang="en-CA"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dirty="0" smtClean="0">
                          <a:solidFill>
                            <a:schemeClr val="accent4">
                              <a:lumMod val="90000"/>
                              <a:lumOff val="10000"/>
                            </a:schemeClr>
                          </a:solidFill>
                        </a:rPr>
                        <a:t>yes</a:t>
                      </a:r>
                      <a:endParaRPr lang="en-CA"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CA" dirty="0" smtClean="0">
                          <a:solidFill>
                            <a:schemeClr val="accent4">
                              <a:lumMod val="90000"/>
                              <a:lumOff val="10000"/>
                            </a:schemeClr>
                          </a:solidFill>
                        </a:rPr>
                        <a:t>yes</a:t>
                      </a:r>
                      <a:endParaRPr lang="en-CA"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dirty="0" smtClean="0">
                          <a:solidFill>
                            <a:schemeClr val="accent4">
                              <a:lumMod val="90000"/>
                              <a:lumOff val="10000"/>
                            </a:schemeClr>
                          </a:solidFill>
                        </a:rPr>
                        <a:t>no</a:t>
                      </a:r>
                      <a:endParaRPr lang="en-CA"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dirty="0" smtClean="0">
                          <a:solidFill>
                            <a:schemeClr val="accent4">
                              <a:lumMod val="90000"/>
                              <a:lumOff val="10000"/>
                            </a:schemeClr>
                          </a:solidFill>
                        </a:rPr>
                        <a:t>yes</a:t>
                      </a:r>
                      <a:endParaRPr lang="en-CA"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mtClean="0">
                          <a:solidFill>
                            <a:schemeClr val="accent4">
                              <a:lumMod val="90000"/>
                              <a:lumOff val="10000"/>
                            </a:schemeClr>
                          </a:solidFill>
                        </a:rPr>
                        <a:t>no</a:t>
                      </a:r>
                      <a:endParaRPr lang="en-CA"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CA" dirty="0" smtClean="0">
                          <a:solidFill>
                            <a:schemeClr val="accent4">
                              <a:lumMod val="90000"/>
                              <a:lumOff val="10000"/>
                            </a:schemeClr>
                          </a:solidFill>
                        </a:rPr>
                        <a:t>no</a:t>
                      </a:r>
                      <a:endParaRPr lang="en-CA"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dirty="0" smtClean="0">
                          <a:solidFill>
                            <a:schemeClr val="accent4">
                              <a:lumMod val="90000"/>
                              <a:lumOff val="10000"/>
                            </a:schemeClr>
                          </a:solidFill>
                        </a:rPr>
                        <a:t>no</a:t>
                      </a:r>
                      <a:endParaRPr lang="en-CA"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dirty="0" smtClean="0">
                          <a:solidFill>
                            <a:schemeClr val="accent4">
                              <a:lumMod val="90000"/>
                              <a:lumOff val="10000"/>
                            </a:schemeClr>
                          </a:solidFill>
                        </a:rPr>
                        <a:t>no</a:t>
                      </a:r>
                      <a:endParaRPr lang="en-CA"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dirty="0" smtClean="0">
                          <a:solidFill>
                            <a:schemeClr val="accent4">
                              <a:lumMod val="90000"/>
                              <a:lumOff val="10000"/>
                            </a:schemeClr>
                          </a:solidFill>
                        </a:rPr>
                        <a:t>no</a:t>
                      </a:r>
                      <a:endParaRPr lang="en-CA"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 name="TextBox 2"/>
          <p:cNvSpPr txBox="1"/>
          <p:nvPr/>
        </p:nvSpPr>
        <p:spPr>
          <a:xfrm>
            <a:off x="1475656" y="1556792"/>
            <a:ext cx="3231975" cy="461665"/>
          </a:xfrm>
          <a:prstGeom prst="rect">
            <a:avLst/>
          </a:prstGeom>
          <a:noFill/>
        </p:spPr>
        <p:txBody>
          <a:bodyPr wrap="none" rtlCol="0">
            <a:spAutoFit/>
          </a:bodyPr>
          <a:lstStyle/>
          <a:p>
            <a:r>
              <a:rPr lang="en-CA" dirty="0" smtClean="0"/>
              <a:t>Patented drug product</a:t>
            </a:r>
            <a:endParaRPr lang="en-CA" dirty="0"/>
          </a:p>
        </p:txBody>
      </p:sp>
    </p:spTree>
    <p:extLst>
      <p:ext uri="{BB962C8B-B14F-4D97-AF65-F5344CB8AC3E}">
        <p14:creationId xmlns:p14="http://schemas.microsoft.com/office/powerpoint/2010/main" val="38006076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43608" y="260648"/>
            <a:ext cx="8100392" cy="864096"/>
          </a:xfrm>
        </p:spPr>
        <p:txBody>
          <a:bodyPr/>
          <a:lstStyle/>
          <a:p>
            <a:pPr algn="ctr" eaLnBrk="1" hangingPunct="1"/>
            <a:r>
              <a:rPr lang="en-US" sz="2800" dirty="0" smtClean="0"/>
              <a:t>FAQ - </a:t>
            </a:r>
            <a:r>
              <a:rPr lang="en-US" sz="2500" dirty="0" smtClean="0"/>
              <a:t>What may happen if a patentee does not file Form 1 or Form 2 information as required or submits false information?</a:t>
            </a:r>
            <a:r>
              <a:rPr lang="en-CA" sz="2500" dirty="0"/>
              <a:t/>
            </a:r>
            <a:br>
              <a:rPr lang="en-CA" sz="2500" dirty="0"/>
            </a:br>
            <a:endParaRPr lang="en-US" sz="2500" dirty="0" smtClean="0"/>
          </a:p>
        </p:txBody>
      </p:sp>
      <p:sp>
        <p:nvSpPr>
          <p:cNvPr id="17411" name="Rectangle 3"/>
          <p:cNvSpPr>
            <a:spLocks noGrp="1" noChangeArrowheads="1"/>
          </p:cNvSpPr>
          <p:nvPr>
            <p:ph type="body" idx="4294967295"/>
          </p:nvPr>
        </p:nvSpPr>
        <p:spPr>
          <a:xfrm>
            <a:off x="1043608" y="1340768"/>
            <a:ext cx="7920880" cy="6480720"/>
          </a:xfrm>
        </p:spPr>
        <p:txBody>
          <a:bodyPr/>
          <a:lstStyle/>
          <a:p>
            <a:pPr marL="0" indent="0" eaLnBrk="1" hangingPunct="1">
              <a:buNone/>
            </a:pPr>
            <a:r>
              <a:rPr lang="en-US" dirty="0" smtClean="0"/>
              <a:t>Compendium of Policies, Guidelines and Procedures Section A.8</a:t>
            </a:r>
          </a:p>
          <a:p>
            <a:pPr eaLnBrk="1" hangingPunct="1"/>
            <a:r>
              <a:rPr lang="en-US" b="0" dirty="0" smtClean="0"/>
              <a:t>Board Staff advises the patentee in writing that it is in failure to file (FTF) </a:t>
            </a:r>
            <a:r>
              <a:rPr lang="en-US" b="0" smtClean="0"/>
              <a:t>and the patentee </a:t>
            </a:r>
            <a:r>
              <a:rPr lang="en-US" b="0" dirty="0" smtClean="0"/>
              <a:t>is given 7 days to send missing information</a:t>
            </a:r>
          </a:p>
          <a:p>
            <a:pPr marL="0" indent="0" eaLnBrk="1" hangingPunct="1">
              <a:buNone/>
            </a:pPr>
            <a:endParaRPr lang="en-US" b="0" dirty="0" smtClean="0"/>
          </a:p>
          <a:p>
            <a:pPr eaLnBrk="1" hangingPunct="1"/>
            <a:r>
              <a:rPr lang="en-US" b="0" dirty="0" smtClean="0"/>
              <a:t>Failing this, Board Staff seeks a Board Order from the Chairperson requiring patentee to file information within a time specified in the Board Order</a:t>
            </a:r>
          </a:p>
          <a:p>
            <a:pPr eaLnBrk="1" hangingPunct="1"/>
            <a:endParaRPr lang="en-US" b="0" dirty="0" smtClean="0"/>
          </a:p>
          <a:p>
            <a:pPr eaLnBrk="1" hangingPunct="1"/>
            <a:r>
              <a:rPr lang="en-US" b="0" dirty="0" smtClean="0"/>
              <a:t>Failing this, the Board may refer the matter to the Attorney General of Canada to determine if summary conviction proceedings should be commenced under subsection 76.1(1) of the Act</a:t>
            </a:r>
          </a:p>
          <a:p>
            <a:pPr marL="342900" lvl="1" indent="0" eaLnBrk="1" hangingPunct="1">
              <a:buNone/>
            </a:pPr>
            <a:endParaRPr lang="en-US" i="1" dirty="0"/>
          </a:p>
        </p:txBody>
      </p:sp>
      <p:sp>
        <p:nvSpPr>
          <p:cNvPr id="17412" name="Line 4"/>
          <p:cNvSpPr>
            <a:spLocks noChangeShapeType="1"/>
          </p:cNvSpPr>
          <p:nvPr/>
        </p:nvSpPr>
        <p:spPr bwMode="auto">
          <a:xfrm>
            <a:off x="1043608" y="1196752"/>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14</a:t>
            </a:fld>
            <a:endParaRPr lang="en-US" sz="1400" smtClean="0"/>
          </a:p>
        </p:txBody>
      </p:sp>
    </p:spTree>
    <p:extLst>
      <p:ext uri="{BB962C8B-B14F-4D97-AF65-F5344CB8AC3E}">
        <p14:creationId xmlns:p14="http://schemas.microsoft.com/office/powerpoint/2010/main" val="25242737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43608" y="260648"/>
            <a:ext cx="8100392" cy="864096"/>
          </a:xfrm>
        </p:spPr>
        <p:txBody>
          <a:bodyPr/>
          <a:lstStyle/>
          <a:p>
            <a:pPr algn="ctr" eaLnBrk="1" hangingPunct="1"/>
            <a:r>
              <a:rPr lang="en-US" sz="2800" dirty="0" smtClean="0"/>
              <a:t>FAQ - </a:t>
            </a:r>
            <a:r>
              <a:rPr lang="en-US" sz="2500" dirty="0" smtClean="0"/>
              <a:t>What may happen if a patentee does not file Form 1 or Form 2 information as required or submits false information?</a:t>
            </a:r>
            <a:r>
              <a:rPr lang="en-CA" sz="2500" dirty="0"/>
              <a:t/>
            </a:r>
            <a:br>
              <a:rPr lang="en-CA" sz="2500" dirty="0"/>
            </a:br>
            <a:endParaRPr lang="en-US" sz="2500" dirty="0" smtClean="0"/>
          </a:p>
        </p:txBody>
      </p:sp>
      <p:sp>
        <p:nvSpPr>
          <p:cNvPr id="17411" name="Rectangle 3"/>
          <p:cNvSpPr>
            <a:spLocks noGrp="1" noChangeArrowheads="1"/>
          </p:cNvSpPr>
          <p:nvPr>
            <p:ph type="body" idx="4294967295"/>
          </p:nvPr>
        </p:nvSpPr>
        <p:spPr>
          <a:xfrm>
            <a:off x="1066800" y="1340768"/>
            <a:ext cx="7825680" cy="6480720"/>
          </a:xfrm>
        </p:spPr>
        <p:txBody>
          <a:bodyPr/>
          <a:lstStyle/>
          <a:p>
            <a:pPr marL="0" indent="0" eaLnBrk="1" hangingPunct="1">
              <a:buNone/>
            </a:pPr>
            <a:r>
              <a:rPr lang="en-US" i="1" dirty="0" smtClean="0"/>
              <a:t>Patent Act</a:t>
            </a:r>
          </a:p>
          <a:p>
            <a:pPr marL="0" indent="0" eaLnBrk="1" hangingPunct="1">
              <a:buNone/>
            </a:pPr>
            <a:r>
              <a:rPr lang="en-US" dirty="0" smtClean="0"/>
              <a:t>76.1</a:t>
            </a:r>
            <a:r>
              <a:rPr lang="en-US" b="0" dirty="0" smtClean="0"/>
              <a:t> (1) Every person who contravenes or fails to comply with section 80, 81, 82 or 88 or any order made thereunder is guilty of an offense punishable on summary conviction and liable</a:t>
            </a:r>
          </a:p>
          <a:p>
            <a:pPr marL="342900" lvl="1" indent="0" eaLnBrk="1" hangingPunct="1">
              <a:buNone/>
            </a:pPr>
            <a:r>
              <a:rPr lang="en-US" sz="2400" i="1" dirty="0" smtClean="0"/>
              <a:t>(a) </a:t>
            </a:r>
            <a:r>
              <a:rPr lang="en-US" sz="2400" dirty="0" smtClean="0"/>
              <a:t>in the case of an individual, to a fine not exceeding five thousand dollars or to imprisonment for a term not exceeding six months or to both; and</a:t>
            </a:r>
          </a:p>
          <a:p>
            <a:pPr marL="342900" lvl="1" indent="0" eaLnBrk="1" hangingPunct="1">
              <a:buNone/>
            </a:pPr>
            <a:r>
              <a:rPr lang="en-US" sz="2400" i="1" dirty="0" smtClean="0"/>
              <a:t>(b) </a:t>
            </a:r>
            <a:r>
              <a:rPr lang="en-US" sz="2400" dirty="0" smtClean="0"/>
              <a:t>in the case of a corporation, to a fine not exceeding twenty-five thousand dollars.</a:t>
            </a:r>
          </a:p>
          <a:p>
            <a:pPr marL="342900" lvl="1" indent="0" eaLnBrk="1" hangingPunct="1">
              <a:buNone/>
            </a:pPr>
            <a:endParaRPr lang="en-US" i="1" dirty="0"/>
          </a:p>
        </p:txBody>
      </p:sp>
      <p:sp>
        <p:nvSpPr>
          <p:cNvPr id="17412" name="Line 4"/>
          <p:cNvSpPr>
            <a:spLocks noChangeShapeType="1"/>
          </p:cNvSpPr>
          <p:nvPr/>
        </p:nvSpPr>
        <p:spPr bwMode="auto">
          <a:xfrm>
            <a:off x="1043608" y="1196752"/>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15</a:t>
            </a:fld>
            <a:endParaRPr lang="en-US" sz="1400" smtClean="0"/>
          </a:p>
        </p:txBody>
      </p:sp>
    </p:spTree>
    <p:extLst>
      <p:ext uri="{BB962C8B-B14F-4D97-AF65-F5344CB8AC3E}">
        <p14:creationId xmlns:p14="http://schemas.microsoft.com/office/powerpoint/2010/main" val="25302650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9752" y="404664"/>
            <a:ext cx="4464496" cy="850776"/>
          </a:xfrm>
        </p:spPr>
        <p:txBody>
          <a:bodyPr/>
          <a:lstStyle/>
          <a:p>
            <a:r>
              <a:rPr lang="en-CA" dirty="0" smtClean="0"/>
              <a:t>Best Practice: Filing  </a:t>
            </a:r>
            <a:endParaRPr lang="en-CA"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16</a:t>
            </a:fld>
            <a:endParaRPr lang="en-US">
              <a:solidFill>
                <a:schemeClr val="tx1"/>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7784" y="1340768"/>
            <a:ext cx="4032448" cy="2880320"/>
          </a:xfrm>
          <a:prstGeom prst="rect">
            <a:avLst/>
          </a:prstGeom>
        </p:spPr>
      </p:pic>
      <p:sp>
        <p:nvSpPr>
          <p:cNvPr id="5" name="TextBox 4"/>
          <p:cNvSpPr txBox="1"/>
          <p:nvPr/>
        </p:nvSpPr>
        <p:spPr>
          <a:xfrm>
            <a:off x="2526607" y="4509120"/>
            <a:ext cx="4565673" cy="830997"/>
          </a:xfrm>
          <a:prstGeom prst="rect">
            <a:avLst/>
          </a:prstGeom>
          <a:noFill/>
        </p:spPr>
        <p:txBody>
          <a:bodyPr wrap="none" rtlCol="0">
            <a:spAutoFit/>
          </a:bodyPr>
          <a:lstStyle/>
          <a:p>
            <a:r>
              <a:rPr lang="en-CA" dirty="0" smtClean="0"/>
              <a:t>   An analysis is only as good</a:t>
            </a:r>
          </a:p>
          <a:p>
            <a:r>
              <a:rPr lang="en-CA" dirty="0" smtClean="0"/>
              <a:t>as the data on which it is based</a:t>
            </a:r>
            <a:endParaRPr lang="en-CA" dirty="0"/>
          </a:p>
        </p:txBody>
      </p:sp>
    </p:spTree>
    <p:extLst>
      <p:ext uri="{BB962C8B-B14F-4D97-AF65-F5344CB8AC3E}">
        <p14:creationId xmlns:p14="http://schemas.microsoft.com/office/powerpoint/2010/main" val="30984589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1628800"/>
            <a:ext cx="7848600" cy="4114800"/>
          </a:xfrm>
        </p:spPr>
        <p:txBody>
          <a:bodyPr/>
          <a:lstStyle/>
          <a:p>
            <a:pPr marL="0" indent="0" algn="ctr">
              <a:buNone/>
            </a:pPr>
            <a:r>
              <a:rPr lang="en-CA" sz="4000" dirty="0" smtClean="0">
                <a:latin typeface="+mj-lt"/>
              </a:rPr>
              <a:t>Filing “no sales”</a:t>
            </a:r>
            <a:endParaRPr lang="en-CA" sz="4000" dirty="0">
              <a:latin typeface="+mj-lt"/>
            </a:endParaRPr>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17</a:t>
            </a:fld>
            <a:endParaRPr lang="en-US">
              <a:solidFill>
                <a:schemeClr val="tx1"/>
              </a:solidFill>
            </a:endParaRPr>
          </a:p>
        </p:txBody>
      </p:sp>
    </p:spTree>
    <p:extLst>
      <p:ext uri="{BB962C8B-B14F-4D97-AF65-F5344CB8AC3E}">
        <p14:creationId xmlns:p14="http://schemas.microsoft.com/office/powerpoint/2010/main" val="146568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66800" y="260648"/>
            <a:ext cx="7848600" cy="576064"/>
          </a:xfrm>
        </p:spPr>
        <p:txBody>
          <a:bodyPr/>
          <a:lstStyle/>
          <a:p>
            <a:pPr algn="ctr" eaLnBrk="1" hangingPunct="1"/>
            <a:r>
              <a:rPr lang="en-US" sz="2800" dirty="0" smtClean="0"/>
              <a:t>Filing “no sales”</a:t>
            </a:r>
          </a:p>
        </p:txBody>
      </p:sp>
      <p:sp>
        <p:nvSpPr>
          <p:cNvPr id="17411" name="Rectangle 3"/>
          <p:cNvSpPr>
            <a:spLocks noGrp="1" noChangeArrowheads="1"/>
          </p:cNvSpPr>
          <p:nvPr>
            <p:ph type="body" idx="4294967295"/>
          </p:nvPr>
        </p:nvSpPr>
        <p:spPr>
          <a:xfrm>
            <a:off x="1115616" y="1340768"/>
            <a:ext cx="7704856" cy="5472608"/>
          </a:xfrm>
        </p:spPr>
        <p:txBody>
          <a:bodyPr/>
          <a:lstStyle/>
          <a:p>
            <a:pPr eaLnBrk="1" hangingPunct="1"/>
            <a:r>
              <a:rPr lang="en-US" i="1" dirty="0" smtClean="0"/>
              <a:t>Patent Act </a:t>
            </a:r>
          </a:p>
          <a:p>
            <a:pPr marL="0" indent="0" eaLnBrk="1" hangingPunct="1">
              <a:buNone/>
            </a:pPr>
            <a:endParaRPr lang="en-US" dirty="0"/>
          </a:p>
          <a:p>
            <a:pPr marL="342900" lvl="1" indent="0" eaLnBrk="1" hangingPunct="1">
              <a:buNone/>
            </a:pPr>
            <a:r>
              <a:rPr lang="en-US" sz="2400" b="1" dirty="0" smtClean="0"/>
              <a:t>80. </a:t>
            </a:r>
            <a:r>
              <a:rPr lang="en-US" sz="2400" b="0" dirty="0" smtClean="0"/>
              <a:t>(1) </a:t>
            </a:r>
            <a:r>
              <a:rPr lang="en-US" sz="2400" dirty="0" smtClean="0"/>
              <a:t>A patentee of an invention pertaining to a medicine shall …. provide the Board with such information…</a:t>
            </a:r>
          </a:p>
          <a:p>
            <a:pPr marL="0" indent="0" eaLnBrk="1" hangingPunct="1">
              <a:buNone/>
            </a:pPr>
            <a:r>
              <a:rPr lang="en-US" i="1" dirty="0"/>
              <a:t>	</a:t>
            </a:r>
            <a:r>
              <a:rPr lang="en-US" b="0" i="1" dirty="0" smtClean="0"/>
              <a:t>(b) </a:t>
            </a:r>
            <a:r>
              <a:rPr lang="en-US" b="0" dirty="0" smtClean="0"/>
              <a:t>the price at which </a:t>
            </a:r>
            <a:r>
              <a:rPr lang="en-US" b="0" u="sng" dirty="0" smtClean="0"/>
              <a:t>the medicine is being or has </a:t>
            </a:r>
          </a:p>
          <a:p>
            <a:pPr marL="0" indent="0" eaLnBrk="1" hangingPunct="1">
              <a:buNone/>
            </a:pPr>
            <a:r>
              <a:rPr lang="en-US" b="0" dirty="0"/>
              <a:t>	</a:t>
            </a:r>
            <a:r>
              <a:rPr lang="en-US" b="0" u="sng" dirty="0" smtClean="0"/>
              <a:t>been sold</a:t>
            </a:r>
            <a:r>
              <a:rPr lang="en-US" b="0" dirty="0" smtClean="0"/>
              <a:t> in any market in Canada and elsewhere </a:t>
            </a:r>
          </a:p>
          <a:p>
            <a:pPr marL="0" indent="0" eaLnBrk="1" hangingPunct="1">
              <a:buNone/>
            </a:pPr>
            <a:endParaRPr lang="en-US" b="0" dirty="0"/>
          </a:p>
          <a:p>
            <a:pPr marL="0" indent="0" eaLnBrk="1" hangingPunct="1">
              <a:buNone/>
            </a:pPr>
            <a:r>
              <a:rPr lang="en-US" b="0" dirty="0" smtClean="0"/>
              <a:t>	</a:t>
            </a:r>
            <a:r>
              <a:rPr lang="en-US" b="0" dirty="0" smtClean="0">
                <a:sym typeface="Wingdings" pitchFamily="2" charset="2"/>
              </a:rPr>
              <a:t> </a:t>
            </a:r>
            <a:r>
              <a:rPr lang="en-US" dirty="0" smtClean="0">
                <a:sym typeface="Wingdings" pitchFamily="2" charset="2"/>
              </a:rPr>
              <a:t>To be reported in a Form 2, a m</a:t>
            </a:r>
            <a:r>
              <a:rPr lang="en-US" dirty="0" smtClean="0"/>
              <a:t>edicine must be sold</a:t>
            </a:r>
          </a:p>
        </p:txBody>
      </p:sp>
      <p:sp>
        <p:nvSpPr>
          <p:cNvPr id="17412" name="Line 4"/>
          <p:cNvSpPr>
            <a:spLocks noChangeShapeType="1"/>
          </p:cNvSpPr>
          <p:nvPr/>
        </p:nvSpPr>
        <p:spPr bwMode="auto">
          <a:xfrm>
            <a:off x="1043608"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18</a:t>
            </a:fld>
            <a:endParaRPr lang="en-US" sz="1400" smtClean="0"/>
          </a:p>
        </p:txBody>
      </p:sp>
    </p:spTree>
    <p:extLst>
      <p:ext uri="{BB962C8B-B14F-4D97-AF65-F5344CB8AC3E}">
        <p14:creationId xmlns:p14="http://schemas.microsoft.com/office/powerpoint/2010/main" val="31486468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43608" y="260648"/>
            <a:ext cx="8100392" cy="576064"/>
          </a:xfrm>
        </p:spPr>
        <p:txBody>
          <a:bodyPr/>
          <a:lstStyle/>
          <a:p>
            <a:pPr algn="ctr" eaLnBrk="1" hangingPunct="1"/>
            <a:r>
              <a:rPr lang="en-US" sz="2800" dirty="0" smtClean="0"/>
              <a:t>Filing “no sales”</a:t>
            </a:r>
          </a:p>
        </p:txBody>
      </p:sp>
      <p:sp>
        <p:nvSpPr>
          <p:cNvPr id="17411" name="Rectangle 3"/>
          <p:cNvSpPr>
            <a:spLocks noGrp="1" noChangeArrowheads="1"/>
          </p:cNvSpPr>
          <p:nvPr>
            <p:ph type="body" idx="4294967295"/>
          </p:nvPr>
        </p:nvSpPr>
        <p:spPr>
          <a:xfrm>
            <a:off x="1115616" y="1196752"/>
            <a:ext cx="8028384" cy="5472608"/>
          </a:xfrm>
        </p:spPr>
        <p:txBody>
          <a:bodyPr/>
          <a:lstStyle/>
          <a:p>
            <a:pPr eaLnBrk="1" hangingPunct="1"/>
            <a:r>
              <a:rPr lang="en-US" dirty="0" smtClean="0"/>
              <a:t>When </a:t>
            </a:r>
            <a:r>
              <a:rPr lang="en-US" u="sng" dirty="0" smtClean="0"/>
              <a:t>none of a patentee’s drug products</a:t>
            </a:r>
            <a:r>
              <a:rPr lang="en-US" dirty="0" smtClean="0"/>
              <a:t> under the jurisdiction of the PMPRB </a:t>
            </a:r>
            <a:r>
              <a:rPr lang="en-US" u="sng" dirty="0" smtClean="0"/>
              <a:t>are sold</a:t>
            </a:r>
            <a:r>
              <a:rPr lang="en-US" dirty="0" smtClean="0"/>
              <a:t> during a reporting period:</a:t>
            </a:r>
          </a:p>
          <a:p>
            <a:pPr marL="0" indent="0" eaLnBrk="1" hangingPunct="1">
              <a:buNone/>
            </a:pPr>
            <a:endParaRPr lang="en-US" dirty="0" smtClean="0"/>
          </a:p>
          <a:p>
            <a:pPr lvl="1" eaLnBrk="1" hangingPunct="1"/>
            <a:r>
              <a:rPr lang="en-US" dirty="0" smtClean="0"/>
              <a:t>Send an e-mail to </a:t>
            </a:r>
            <a:r>
              <a:rPr lang="en-US" u="sng" dirty="0" smtClean="0">
                <a:solidFill>
                  <a:schemeClr val="tx1">
                    <a:lumMod val="50000"/>
                  </a:schemeClr>
                </a:solidFill>
              </a:rPr>
              <a:t>c</a:t>
            </a:r>
            <a:r>
              <a:rPr lang="en-US" dirty="0" smtClean="0">
                <a:hlinkClick r:id="rId3"/>
              </a:rPr>
              <a:t>ompliance@pmprb-cepmb.gc.ca</a:t>
            </a:r>
            <a:r>
              <a:rPr lang="en-US" dirty="0" smtClean="0"/>
              <a:t> to inform Board Staff that there were no sales during the reporting period </a:t>
            </a:r>
          </a:p>
          <a:p>
            <a:pPr lvl="1" eaLnBrk="1" hangingPunct="1"/>
            <a:endParaRPr lang="en-US" dirty="0" smtClean="0"/>
          </a:p>
          <a:p>
            <a:pPr lvl="1" eaLnBrk="1" hangingPunct="1"/>
            <a:r>
              <a:rPr lang="en-US" dirty="0" smtClean="0"/>
              <a:t>No sales = no Form 2 needed</a:t>
            </a:r>
          </a:p>
        </p:txBody>
      </p:sp>
      <p:sp>
        <p:nvSpPr>
          <p:cNvPr id="17412" name="Line 4"/>
          <p:cNvSpPr>
            <a:spLocks noChangeShapeType="1"/>
          </p:cNvSpPr>
          <p:nvPr/>
        </p:nvSpPr>
        <p:spPr bwMode="auto">
          <a:xfrm>
            <a:off x="1043608"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19</a:t>
            </a:fld>
            <a:endParaRPr lang="en-US" sz="1400" smtClean="0"/>
          </a:p>
        </p:txBody>
      </p:sp>
    </p:spTree>
    <p:extLst>
      <p:ext uri="{BB962C8B-B14F-4D97-AF65-F5344CB8AC3E}">
        <p14:creationId xmlns:p14="http://schemas.microsoft.com/office/powerpoint/2010/main" val="29238193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60648"/>
            <a:ext cx="7848600" cy="922784"/>
          </a:xfrm>
        </p:spPr>
        <p:txBody>
          <a:bodyPr/>
          <a:lstStyle/>
          <a:p>
            <a:pPr algn="ctr"/>
            <a:r>
              <a:rPr lang="en-CA" dirty="0" smtClean="0"/>
              <a:t>Overview </a:t>
            </a:r>
            <a:endParaRPr lang="en-CA" dirty="0"/>
          </a:p>
        </p:txBody>
      </p:sp>
      <p:sp>
        <p:nvSpPr>
          <p:cNvPr id="3" name="Content Placeholder 2"/>
          <p:cNvSpPr>
            <a:spLocks noGrp="1"/>
          </p:cNvSpPr>
          <p:nvPr>
            <p:ph idx="1"/>
          </p:nvPr>
        </p:nvSpPr>
        <p:spPr>
          <a:xfrm>
            <a:off x="1043608" y="1196752"/>
            <a:ext cx="7848600" cy="4762872"/>
          </a:xfrm>
        </p:spPr>
        <p:txBody>
          <a:bodyPr/>
          <a:lstStyle/>
          <a:p>
            <a:r>
              <a:rPr lang="en-CA" dirty="0"/>
              <a:t>Amendments to the Food and Drugs </a:t>
            </a:r>
            <a:r>
              <a:rPr lang="en-CA" dirty="0" smtClean="0"/>
              <a:t>Regulations</a:t>
            </a:r>
          </a:p>
          <a:p>
            <a:pPr marL="0" indent="0">
              <a:buNone/>
            </a:pPr>
            <a:endParaRPr lang="en-CA" dirty="0" smtClean="0"/>
          </a:p>
          <a:p>
            <a:r>
              <a:rPr lang="en-CA" dirty="0" smtClean="0"/>
              <a:t>Patent Pertains to a Medicine - FAQ</a:t>
            </a:r>
          </a:p>
          <a:p>
            <a:endParaRPr lang="en-CA" dirty="0" smtClean="0"/>
          </a:p>
          <a:p>
            <a:r>
              <a:rPr lang="en-CA" dirty="0" smtClean="0"/>
              <a:t>Best Practice: Filing</a:t>
            </a:r>
          </a:p>
          <a:p>
            <a:pPr lvl="1">
              <a:buFont typeface="Arial" panose="020B0604020202020204" pitchFamily="34" charset="0"/>
              <a:buChar char="•"/>
            </a:pPr>
            <a:r>
              <a:rPr lang="en-CA" dirty="0"/>
              <a:t>Filing “no sales”</a:t>
            </a:r>
          </a:p>
          <a:p>
            <a:pPr lvl="1">
              <a:buFont typeface="Arial" panose="020B0604020202020204" pitchFamily="34" charset="0"/>
              <a:buChar char="•"/>
            </a:pPr>
            <a:r>
              <a:rPr lang="en-CA" dirty="0"/>
              <a:t>Filing amended Form 2 data for one or more DINs</a:t>
            </a:r>
          </a:p>
          <a:p>
            <a:pPr lvl="1">
              <a:buFont typeface="Arial" panose="020B0604020202020204" pitchFamily="34" charset="0"/>
              <a:buChar char="•"/>
            </a:pPr>
            <a:r>
              <a:rPr lang="en-CA" dirty="0"/>
              <a:t>Preparing for on-line filing</a:t>
            </a:r>
          </a:p>
          <a:p>
            <a:pPr marL="0" indent="0">
              <a:buNone/>
            </a:pPr>
            <a:endParaRPr lang="en-CA" dirty="0" smtClean="0"/>
          </a:p>
          <a:p>
            <a:r>
              <a:rPr lang="en-CA" dirty="0" smtClean="0"/>
              <a:t>CPI Initiative</a:t>
            </a:r>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2</a:t>
            </a:fld>
            <a:endParaRPr lang="en-US">
              <a:solidFill>
                <a:schemeClr val="tx1"/>
              </a:solidFill>
            </a:endParaRPr>
          </a:p>
        </p:txBody>
      </p:sp>
      <p:cxnSp>
        <p:nvCxnSpPr>
          <p:cNvPr id="6" name="Straight Connector 5"/>
          <p:cNvCxnSpPr/>
          <p:nvPr/>
        </p:nvCxnSpPr>
        <p:spPr bwMode="auto">
          <a:xfrm>
            <a:off x="1043608" y="980728"/>
            <a:ext cx="8100392" cy="0"/>
          </a:xfrm>
          <a:prstGeom prst="line">
            <a:avLst/>
          </a:prstGeom>
          <a:solidFill>
            <a:schemeClr val="accent1"/>
          </a:solidFill>
          <a:ln w="12700" cap="sq"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19477284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66800" y="260648"/>
            <a:ext cx="7848600" cy="576064"/>
          </a:xfrm>
        </p:spPr>
        <p:txBody>
          <a:bodyPr/>
          <a:lstStyle/>
          <a:p>
            <a:pPr algn="ctr" eaLnBrk="1" hangingPunct="1"/>
            <a:r>
              <a:rPr lang="en-US" sz="2800" dirty="0" smtClean="0"/>
              <a:t>Filing “no sales”</a:t>
            </a:r>
          </a:p>
        </p:txBody>
      </p:sp>
      <p:sp>
        <p:nvSpPr>
          <p:cNvPr id="17411" name="Rectangle 3"/>
          <p:cNvSpPr>
            <a:spLocks noGrp="1" noChangeArrowheads="1"/>
          </p:cNvSpPr>
          <p:nvPr>
            <p:ph type="body" idx="4294967295"/>
          </p:nvPr>
        </p:nvSpPr>
        <p:spPr>
          <a:xfrm>
            <a:off x="1115616" y="980728"/>
            <a:ext cx="7704856" cy="5472608"/>
          </a:xfrm>
          <a:ln cmpd="thickThin"/>
        </p:spPr>
        <p:txBody>
          <a:bodyPr/>
          <a:lstStyle/>
          <a:p>
            <a:pPr eaLnBrk="1" hangingPunct="1"/>
            <a:r>
              <a:rPr lang="en-US" dirty="0" smtClean="0"/>
              <a:t>When </a:t>
            </a:r>
            <a:r>
              <a:rPr lang="en-US" dirty="0"/>
              <a:t>a</a:t>
            </a:r>
            <a:r>
              <a:rPr lang="en-US" dirty="0" smtClean="0"/>
              <a:t> drug product is not sold (no transactions) during a reporting period:</a:t>
            </a:r>
          </a:p>
          <a:p>
            <a:pPr lvl="1" eaLnBrk="1" hangingPunct="1"/>
            <a:r>
              <a:rPr lang="en-US" dirty="0" smtClean="0"/>
              <a:t>Indicate in the e-mail accompanying the Form 2 filing, which DIN is not reported for the period and provide an explanation, e.g., no sales, patent expired or lapsed</a:t>
            </a:r>
          </a:p>
          <a:p>
            <a:pPr lvl="1" eaLnBrk="1" hangingPunct="1"/>
            <a:endParaRPr lang="en-US" dirty="0"/>
          </a:p>
          <a:p>
            <a:pPr lvl="1" eaLnBrk="1" hangingPunct="1"/>
            <a:r>
              <a:rPr lang="en-CA" dirty="0" smtClean="0"/>
              <a:t>Delete </a:t>
            </a:r>
            <a:r>
              <a:rPr lang="en-CA" dirty="0"/>
              <a:t>the line(s) for this drug product in the Form 2 Block 4 and Block 5 templates for the reporting </a:t>
            </a:r>
            <a:r>
              <a:rPr lang="en-CA" dirty="0" smtClean="0"/>
              <a:t>period</a:t>
            </a:r>
          </a:p>
          <a:p>
            <a:pPr marL="342900" lvl="1" indent="0" eaLnBrk="1" hangingPunct="1">
              <a:buNone/>
            </a:pPr>
            <a:endParaRPr lang="en-CA" u="sng" dirty="0" smtClean="0"/>
          </a:p>
          <a:p>
            <a:pPr marL="342900" lvl="1" indent="0" eaLnBrk="1" hangingPunct="1">
              <a:buNone/>
            </a:pPr>
            <a:r>
              <a:rPr lang="en-CA" b="1" dirty="0" smtClean="0"/>
              <a:t>If the product is not sold, do </a:t>
            </a:r>
            <a:r>
              <a:rPr lang="en-CA" b="1" dirty="0"/>
              <a:t>not enter 0 </a:t>
            </a:r>
            <a:r>
              <a:rPr lang="en-CA" b="1" dirty="0" smtClean="0"/>
              <a:t>in “number of packages sold” and “net revenues” columns as 0 is a value in the PMPRB electronic system.  This is true at the DIN level, market level, province/country level, on Block 4 and Block 5.</a:t>
            </a:r>
          </a:p>
        </p:txBody>
      </p:sp>
      <p:sp>
        <p:nvSpPr>
          <p:cNvPr id="17412" name="Line 4"/>
          <p:cNvSpPr>
            <a:spLocks noChangeShapeType="1"/>
          </p:cNvSpPr>
          <p:nvPr/>
        </p:nvSpPr>
        <p:spPr bwMode="auto">
          <a:xfrm>
            <a:off x="1043608"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20</a:t>
            </a:fld>
            <a:endParaRPr lang="en-US" sz="1400" smtClean="0"/>
          </a:p>
        </p:txBody>
      </p:sp>
      <p:sp>
        <p:nvSpPr>
          <p:cNvPr id="2" name="Rectangle 1"/>
          <p:cNvSpPr/>
          <p:nvPr/>
        </p:nvSpPr>
        <p:spPr bwMode="auto">
          <a:xfrm>
            <a:off x="1403648" y="4365104"/>
            <a:ext cx="7344816" cy="1584176"/>
          </a:xfrm>
          <a:prstGeom prst="rect">
            <a:avLst/>
          </a:prstGeom>
          <a:no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4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36195296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43608" y="260648"/>
            <a:ext cx="8100392" cy="576064"/>
          </a:xfrm>
        </p:spPr>
        <p:txBody>
          <a:bodyPr/>
          <a:lstStyle/>
          <a:p>
            <a:pPr algn="ctr" eaLnBrk="1" hangingPunct="1"/>
            <a:r>
              <a:rPr lang="en-US" sz="2800" dirty="0" smtClean="0"/>
              <a:t>Form 2 Block 4 example: “no sales” in some markets and provinces</a:t>
            </a:r>
          </a:p>
        </p:txBody>
      </p:sp>
      <p:sp>
        <p:nvSpPr>
          <p:cNvPr id="17411" name="Rectangle 3"/>
          <p:cNvSpPr>
            <a:spLocks noGrp="1" noChangeArrowheads="1"/>
          </p:cNvSpPr>
          <p:nvPr>
            <p:ph type="body" idx="4294967295"/>
          </p:nvPr>
        </p:nvSpPr>
        <p:spPr>
          <a:xfrm>
            <a:off x="1115616" y="1124744"/>
            <a:ext cx="7848872" cy="5472608"/>
          </a:xfrm>
        </p:spPr>
        <p:txBody>
          <a:bodyPr/>
          <a:lstStyle/>
          <a:p>
            <a:pPr marL="0" indent="0" eaLnBrk="1" hangingPunct="1">
              <a:buNone/>
            </a:pPr>
            <a:endParaRPr lang="en-CA" dirty="0" smtClean="0"/>
          </a:p>
          <a:p>
            <a:pPr marL="0" indent="0" eaLnBrk="1" hangingPunct="1">
              <a:buNone/>
            </a:pPr>
            <a:r>
              <a:rPr lang="en-CA" dirty="0" smtClean="0"/>
              <a:t>DIN 01234567 is sold solely to Wholesale in Québec and Ontario</a:t>
            </a:r>
            <a:endParaRPr lang="en-CA" dirty="0"/>
          </a:p>
          <a:p>
            <a:pPr marL="0" indent="0" eaLnBrk="1" hangingPunct="1">
              <a:buNone/>
            </a:pPr>
            <a:r>
              <a:rPr lang="en-CA" dirty="0" smtClean="0"/>
              <a:t>Incorrect way of reporting no sales in the Form 2 Block 4:</a:t>
            </a:r>
          </a:p>
          <a:p>
            <a:pPr marL="0" indent="0" eaLnBrk="1" hangingPunct="1">
              <a:buNone/>
            </a:pPr>
            <a:endParaRPr lang="en-CA" dirty="0"/>
          </a:p>
          <a:p>
            <a:pPr marL="0" indent="0" eaLnBrk="1" hangingPunct="1">
              <a:buNone/>
            </a:pPr>
            <a:endParaRPr lang="en-CA" dirty="0" smtClean="0"/>
          </a:p>
          <a:p>
            <a:pPr marL="0" indent="0" eaLnBrk="1" hangingPunct="1">
              <a:buNone/>
            </a:pPr>
            <a:endParaRPr lang="en-CA" dirty="0"/>
          </a:p>
          <a:p>
            <a:pPr marL="0" indent="0" eaLnBrk="1" hangingPunct="1">
              <a:buNone/>
            </a:pPr>
            <a:endParaRPr lang="en-CA" dirty="0" smtClean="0"/>
          </a:p>
          <a:p>
            <a:pPr marL="0" indent="0" eaLnBrk="1" hangingPunct="1">
              <a:buNone/>
            </a:pPr>
            <a:endParaRPr lang="en-CA" dirty="0"/>
          </a:p>
          <a:p>
            <a:pPr marL="0" indent="0" eaLnBrk="1" hangingPunct="1">
              <a:buNone/>
            </a:pPr>
            <a:endParaRPr lang="en-CA" dirty="0" smtClean="0"/>
          </a:p>
          <a:p>
            <a:pPr marL="0" indent="0" eaLnBrk="1" hangingPunct="1">
              <a:buNone/>
            </a:pPr>
            <a:r>
              <a:rPr lang="en-CA" dirty="0" smtClean="0"/>
              <a:t>Impact on market-specific introductory prices</a:t>
            </a:r>
          </a:p>
        </p:txBody>
      </p:sp>
      <p:sp>
        <p:nvSpPr>
          <p:cNvPr id="17412" name="Line 4"/>
          <p:cNvSpPr>
            <a:spLocks noChangeShapeType="1"/>
          </p:cNvSpPr>
          <p:nvPr/>
        </p:nvSpPr>
        <p:spPr bwMode="auto">
          <a:xfrm>
            <a:off x="1043608" y="1196752"/>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21</a:t>
            </a:fld>
            <a:endParaRPr lang="en-US" sz="1400" smtClean="0"/>
          </a:p>
        </p:txBody>
      </p:sp>
      <p:sp>
        <p:nvSpPr>
          <p:cNvPr id="8" name="Flowchart: Summing Junction 7"/>
          <p:cNvSpPr/>
          <p:nvPr/>
        </p:nvSpPr>
        <p:spPr bwMode="auto">
          <a:xfrm>
            <a:off x="3275856" y="2599159"/>
            <a:ext cx="2376264" cy="2486025"/>
          </a:xfrm>
          <a:prstGeom prst="flowChartSummingJunction">
            <a:avLst/>
          </a:prstGeom>
          <a:noFill/>
          <a:ln w="38100"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400" b="0" i="0" u="none" strike="noStrike" cap="none" normalizeH="0" baseline="0" smtClean="0">
              <a:ln>
                <a:noFill/>
              </a:ln>
              <a:solidFill>
                <a:schemeClr val="tx1"/>
              </a:solidFill>
              <a:effectLst/>
              <a:latin typeface="Arial" charset="0"/>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5616" y="2599159"/>
            <a:ext cx="7992888" cy="248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14447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43608" y="260648"/>
            <a:ext cx="8100392" cy="576064"/>
          </a:xfrm>
        </p:spPr>
        <p:txBody>
          <a:bodyPr/>
          <a:lstStyle/>
          <a:p>
            <a:pPr algn="ctr" eaLnBrk="1" hangingPunct="1"/>
            <a:r>
              <a:rPr lang="en-CA" sz="2800" dirty="0" smtClean="0"/>
              <a:t>Form 2 Block 4 example</a:t>
            </a:r>
            <a:r>
              <a:rPr lang="en-CA" sz="2800" dirty="0"/>
              <a:t>: “no sales” in some markets and provinces</a:t>
            </a:r>
            <a:endParaRPr lang="en-US" sz="2800" dirty="0" smtClean="0"/>
          </a:p>
        </p:txBody>
      </p:sp>
      <p:sp>
        <p:nvSpPr>
          <p:cNvPr id="17411" name="Rectangle 3"/>
          <p:cNvSpPr>
            <a:spLocks noGrp="1" noChangeArrowheads="1"/>
          </p:cNvSpPr>
          <p:nvPr>
            <p:ph type="body" idx="4294967295"/>
          </p:nvPr>
        </p:nvSpPr>
        <p:spPr>
          <a:xfrm>
            <a:off x="1115616" y="1124744"/>
            <a:ext cx="7848872" cy="5472608"/>
          </a:xfrm>
        </p:spPr>
        <p:txBody>
          <a:bodyPr/>
          <a:lstStyle/>
          <a:p>
            <a:pPr marL="0" indent="0" eaLnBrk="1" hangingPunct="1">
              <a:buNone/>
            </a:pPr>
            <a:endParaRPr lang="en-CA" dirty="0" smtClean="0"/>
          </a:p>
          <a:p>
            <a:pPr marL="0" indent="0" eaLnBrk="1" hangingPunct="1">
              <a:buNone/>
            </a:pPr>
            <a:r>
              <a:rPr lang="en-CA" dirty="0" smtClean="0"/>
              <a:t>DIN 01234567 </a:t>
            </a:r>
            <a:r>
              <a:rPr lang="en-CA" dirty="0"/>
              <a:t>is sold solely to Wholesale in Québec and Ontario</a:t>
            </a:r>
          </a:p>
          <a:p>
            <a:pPr marL="0" indent="0" eaLnBrk="1" hangingPunct="1">
              <a:buNone/>
            </a:pPr>
            <a:endParaRPr lang="en-CA" dirty="0" smtClean="0"/>
          </a:p>
          <a:p>
            <a:pPr marL="0" indent="0" eaLnBrk="1" hangingPunct="1">
              <a:buNone/>
            </a:pPr>
            <a:r>
              <a:rPr lang="en-CA" dirty="0" smtClean="0"/>
              <a:t>Correct way of reporting no sales in Form 2 Block 4:</a:t>
            </a:r>
          </a:p>
        </p:txBody>
      </p:sp>
      <p:sp>
        <p:nvSpPr>
          <p:cNvPr id="17412" name="Line 4"/>
          <p:cNvSpPr>
            <a:spLocks noChangeShapeType="1"/>
          </p:cNvSpPr>
          <p:nvPr/>
        </p:nvSpPr>
        <p:spPr bwMode="auto">
          <a:xfrm>
            <a:off x="1043608" y="1124744"/>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22</a:t>
            </a:fld>
            <a:endParaRPr lang="en-US" sz="1400" smtClean="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9665" y="3187055"/>
            <a:ext cx="6962775" cy="96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60025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66800" y="260648"/>
            <a:ext cx="8077200" cy="576064"/>
          </a:xfrm>
        </p:spPr>
        <p:txBody>
          <a:bodyPr/>
          <a:lstStyle/>
          <a:p>
            <a:pPr algn="ctr" eaLnBrk="1" hangingPunct="1"/>
            <a:r>
              <a:rPr lang="en-US" sz="2800" dirty="0" smtClean="0"/>
              <a:t>Form 2 Block 5 example: “no sales” in some countries</a:t>
            </a:r>
          </a:p>
        </p:txBody>
      </p:sp>
      <p:sp>
        <p:nvSpPr>
          <p:cNvPr id="17411" name="Rectangle 3"/>
          <p:cNvSpPr>
            <a:spLocks noGrp="1" noChangeArrowheads="1"/>
          </p:cNvSpPr>
          <p:nvPr>
            <p:ph type="body" idx="4294967295"/>
          </p:nvPr>
        </p:nvSpPr>
        <p:spPr>
          <a:xfrm>
            <a:off x="1115616" y="1052736"/>
            <a:ext cx="7920880" cy="5544616"/>
          </a:xfrm>
        </p:spPr>
        <p:txBody>
          <a:bodyPr/>
          <a:lstStyle/>
          <a:p>
            <a:pPr marL="0" indent="0" eaLnBrk="1" hangingPunct="1">
              <a:buNone/>
            </a:pPr>
            <a:r>
              <a:rPr lang="en-CA" dirty="0" err="1"/>
              <a:t>abcdrug</a:t>
            </a:r>
            <a:r>
              <a:rPr lang="en-CA" dirty="0"/>
              <a:t> is sold solely to Wholesale in Canada (13), Germany (15), Sweden (18) and in the </a:t>
            </a:r>
            <a:r>
              <a:rPr lang="en-CA" dirty="0" smtClean="0"/>
              <a:t>US </a:t>
            </a:r>
            <a:r>
              <a:rPr lang="en-CA" dirty="0"/>
              <a:t>(21) </a:t>
            </a:r>
          </a:p>
          <a:p>
            <a:pPr marL="0" indent="0" eaLnBrk="1" hangingPunct="1">
              <a:buNone/>
            </a:pPr>
            <a:r>
              <a:rPr lang="en-CA" dirty="0" smtClean="0"/>
              <a:t>Incorrect way of reporting no sales in the Form 2 Block 5:</a:t>
            </a:r>
          </a:p>
          <a:p>
            <a:pPr marL="0" indent="0" eaLnBrk="1" hangingPunct="1">
              <a:buNone/>
            </a:pPr>
            <a:endParaRPr lang="en-CA" dirty="0"/>
          </a:p>
          <a:p>
            <a:pPr marL="0" indent="0" eaLnBrk="1" hangingPunct="1">
              <a:buNone/>
            </a:pPr>
            <a:endParaRPr lang="en-CA" dirty="0" smtClean="0"/>
          </a:p>
          <a:p>
            <a:pPr marL="0" indent="0" eaLnBrk="1" hangingPunct="1">
              <a:buNone/>
            </a:pPr>
            <a:endParaRPr lang="en-CA" dirty="0"/>
          </a:p>
          <a:p>
            <a:pPr marL="0" indent="0" eaLnBrk="1" hangingPunct="1">
              <a:buNone/>
            </a:pPr>
            <a:endParaRPr lang="en-CA" dirty="0" smtClean="0"/>
          </a:p>
          <a:p>
            <a:pPr marL="0" indent="0" eaLnBrk="1" hangingPunct="1">
              <a:buNone/>
            </a:pPr>
            <a:endParaRPr lang="en-CA" dirty="0"/>
          </a:p>
          <a:p>
            <a:pPr marL="0" indent="0" eaLnBrk="1" hangingPunct="1">
              <a:buNone/>
            </a:pPr>
            <a:endParaRPr lang="en-CA" dirty="0" smtClean="0"/>
          </a:p>
          <a:p>
            <a:pPr marL="0" indent="0" eaLnBrk="1" hangingPunct="1">
              <a:buNone/>
            </a:pPr>
            <a:endParaRPr lang="en-CA" dirty="0"/>
          </a:p>
          <a:p>
            <a:pPr marL="0" indent="0" eaLnBrk="1" hangingPunct="1">
              <a:buNone/>
            </a:pPr>
            <a:r>
              <a:rPr lang="en-CA" dirty="0" smtClean="0"/>
              <a:t>Impact on International Price Comparison tests</a:t>
            </a:r>
          </a:p>
          <a:p>
            <a:pPr marL="0" indent="0" eaLnBrk="1" hangingPunct="1">
              <a:buNone/>
            </a:pPr>
            <a:endParaRPr lang="en-CA" dirty="0" smtClean="0"/>
          </a:p>
        </p:txBody>
      </p:sp>
      <p:sp>
        <p:nvSpPr>
          <p:cNvPr id="17412" name="Line 4"/>
          <p:cNvSpPr>
            <a:spLocks noChangeShapeType="1"/>
          </p:cNvSpPr>
          <p:nvPr/>
        </p:nvSpPr>
        <p:spPr bwMode="auto">
          <a:xfrm>
            <a:off x="1043608"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23</a:t>
            </a:fld>
            <a:endParaRPr lang="en-US" sz="1400" smtClean="0"/>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28774" y="2447900"/>
            <a:ext cx="6399609" cy="278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59907" y="2708920"/>
            <a:ext cx="2408237" cy="2524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410824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43608" y="260648"/>
            <a:ext cx="8100392" cy="576064"/>
          </a:xfrm>
        </p:spPr>
        <p:txBody>
          <a:bodyPr/>
          <a:lstStyle/>
          <a:p>
            <a:pPr algn="ctr" eaLnBrk="1" hangingPunct="1"/>
            <a:r>
              <a:rPr lang="en-CA" sz="2800" dirty="0" smtClean="0"/>
              <a:t>Form 2 Block 5 example</a:t>
            </a:r>
            <a:r>
              <a:rPr lang="en-CA" sz="2800" dirty="0"/>
              <a:t>: “no sales” in some countries</a:t>
            </a:r>
            <a:endParaRPr lang="en-US" sz="2800" dirty="0" smtClean="0"/>
          </a:p>
        </p:txBody>
      </p:sp>
      <p:sp>
        <p:nvSpPr>
          <p:cNvPr id="17411" name="Rectangle 3"/>
          <p:cNvSpPr>
            <a:spLocks noGrp="1" noChangeArrowheads="1"/>
          </p:cNvSpPr>
          <p:nvPr>
            <p:ph type="body" idx="4294967295"/>
          </p:nvPr>
        </p:nvSpPr>
        <p:spPr>
          <a:xfrm>
            <a:off x="1115616" y="1124744"/>
            <a:ext cx="7848872" cy="5472608"/>
          </a:xfrm>
        </p:spPr>
        <p:txBody>
          <a:bodyPr/>
          <a:lstStyle/>
          <a:p>
            <a:pPr marL="0" indent="0" eaLnBrk="1" hangingPunct="1">
              <a:buNone/>
            </a:pPr>
            <a:r>
              <a:rPr lang="en-CA" dirty="0" err="1" smtClean="0"/>
              <a:t>abcdrug</a:t>
            </a:r>
            <a:r>
              <a:rPr lang="en-CA" dirty="0" smtClean="0"/>
              <a:t> is sold solely to Wholesale in Canada (13), Germany (15), Sweden (18) and in the US (21)</a:t>
            </a:r>
            <a:endParaRPr lang="en-CA" dirty="0"/>
          </a:p>
          <a:p>
            <a:pPr marL="0" indent="0" eaLnBrk="1" hangingPunct="1">
              <a:buNone/>
            </a:pPr>
            <a:endParaRPr lang="en-CA" dirty="0" smtClean="0"/>
          </a:p>
          <a:p>
            <a:pPr marL="0" indent="0" eaLnBrk="1" hangingPunct="1">
              <a:buNone/>
            </a:pPr>
            <a:r>
              <a:rPr lang="en-CA" dirty="0" smtClean="0"/>
              <a:t>Correct way of reporting no sales in the Form 2 Block 5:</a:t>
            </a:r>
          </a:p>
        </p:txBody>
      </p:sp>
      <p:sp>
        <p:nvSpPr>
          <p:cNvPr id="17412" name="Line 4"/>
          <p:cNvSpPr>
            <a:spLocks noChangeShapeType="1"/>
          </p:cNvSpPr>
          <p:nvPr/>
        </p:nvSpPr>
        <p:spPr bwMode="auto">
          <a:xfrm>
            <a:off x="1043608"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24</a:t>
            </a:fld>
            <a:endParaRPr lang="en-US" sz="1400" smtClean="0"/>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648" y="2996952"/>
            <a:ext cx="6480719" cy="2232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937948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066800" y="260648"/>
            <a:ext cx="8257728" cy="1949152"/>
          </a:xfrm>
        </p:spPr>
        <p:txBody>
          <a:bodyPr/>
          <a:lstStyle/>
          <a:p>
            <a:r>
              <a:rPr lang="en-US" sz="2800" dirty="0" smtClean="0"/>
              <a:t>Form 2 Block 5 International Sources for 2013</a:t>
            </a:r>
            <a:endParaRPr lang="en-CA" sz="2800" dirty="0" smtClean="0"/>
          </a:p>
        </p:txBody>
      </p:sp>
      <p:sp>
        <p:nvSpPr>
          <p:cNvPr id="15363" name="Content Placeholder 2"/>
          <p:cNvSpPr>
            <a:spLocks noGrp="1"/>
          </p:cNvSpPr>
          <p:nvPr>
            <p:ph idx="1"/>
          </p:nvPr>
        </p:nvSpPr>
        <p:spPr>
          <a:xfrm>
            <a:off x="1066800" y="1412776"/>
            <a:ext cx="7848600" cy="5140424"/>
          </a:xfrm>
        </p:spPr>
        <p:txBody>
          <a:bodyPr/>
          <a:lstStyle/>
          <a:p>
            <a:endParaRPr lang="en-US" b="0" dirty="0" smtClean="0"/>
          </a:p>
          <a:p>
            <a:pPr>
              <a:buFont typeface="Wingdings" pitchFamily="2" charset="2"/>
              <a:buNone/>
            </a:pPr>
            <a:endParaRPr lang="en-CA" dirty="0" smtClean="0"/>
          </a:p>
        </p:txBody>
      </p:sp>
      <p:sp>
        <p:nvSpPr>
          <p:cNvPr id="15364" name="Slide Number Placeholder 3"/>
          <p:cNvSpPr>
            <a:spLocks noGrp="1"/>
          </p:cNvSpPr>
          <p:nvPr>
            <p:ph type="sldNum" sz="quarter" idx="10"/>
          </p:nvPr>
        </p:nvSpPr>
        <p:spPr>
          <a:noFill/>
        </p:spPr>
        <p:txBody>
          <a:bodyPr/>
          <a:lstStyle/>
          <a:p>
            <a:fld id="{49249B6B-0392-4CE0-BDCC-717E5B53EF78}" type="slidenum">
              <a:rPr lang="en-US" smtClean="0">
                <a:solidFill>
                  <a:srgbClr val="FFFFFF"/>
                </a:solidFill>
              </a:rPr>
              <a:pPr/>
              <a:t>25</a:t>
            </a:fld>
            <a:endParaRPr lang="en-US" smtClean="0">
              <a:solidFill>
                <a:srgbClr val="003366"/>
              </a:solidFill>
            </a:endParaRPr>
          </a:p>
        </p:txBody>
      </p:sp>
      <p:sp>
        <p:nvSpPr>
          <p:cNvPr id="15365" name="Line 4"/>
          <p:cNvSpPr>
            <a:spLocks noChangeShapeType="1"/>
          </p:cNvSpPr>
          <p:nvPr/>
        </p:nvSpPr>
        <p:spPr bwMode="auto">
          <a:xfrm>
            <a:off x="1043608" y="764704"/>
            <a:ext cx="8100392" cy="9128"/>
          </a:xfrm>
          <a:prstGeom prst="line">
            <a:avLst/>
          </a:prstGeom>
          <a:noFill/>
          <a:ln w="22225" cap="sq">
            <a:solidFill>
              <a:srgbClr val="20558A"/>
            </a:solidFill>
            <a:round/>
            <a:headEnd type="none" w="sm" len="sm"/>
            <a:tailEnd type="none" w="sm" len="sm"/>
          </a:ln>
        </p:spPr>
        <p:txBody>
          <a:bodyPr wrap="none" anchor="ctr"/>
          <a:lstStyle/>
          <a:p>
            <a:endParaRPr lang="en-CA">
              <a:solidFill>
                <a:srgbClr val="003366"/>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975643001"/>
              </p:ext>
            </p:extLst>
          </p:nvPr>
        </p:nvGraphicFramePr>
        <p:xfrm>
          <a:off x="1187624" y="1014522"/>
          <a:ext cx="7776865" cy="4214678"/>
        </p:xfrm>
        <a:graphic>
          <a:graphicData uri="http://schemas.openxmlformats.org/drawingml/2006/table">
            <a:tbl>
              <a:tblPr firstRow="1" bandRow="1">
                <a:tableStyleId>{5C22544A-7EE6-4342-B048-85BDC9FD1C3A}</a:tableStyleId>
              </a:tblPr>
              <a:tblGrid>
                <a:gridCol w="1440160"/>
                <a:gridCol w="2088232"/>
                <a:gridCol w="936104"/>
                <a:gridCol w="1224136"/>
                <a:gridCol w="1224136"/>
                <a:gridCol w="864097"/>
              </a:tblGrid>
              <a:tr h="350944">
                <a:tc>
                  <a:txBody>
                    <a:bodyPr/>
                    <a:lstStyle/>
                    <a:p>
                      <a:r>
                        <a:rPr lang="en-US" dirty="0" smtClean="0">
                          <a:solidFill>
                            <a:srgbClr val="1D4585"/>
                          </a:solidFill>
                        </a:rPr>
                        <a:t>Country (code)</a:t>
                      </a:r>
                      <a:endParaRPr lang="en-CA"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solidFill>
                            <a:srgbClr val="1D4585"/>
                          </a:solidFill>
                        </a:rPr>
                        <a:t>Formulary</a:t>
                      </a:r>
                      <a:endParaRPr lang="en-CA"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rgbClr val="1D4585"/>
                          </a:solidFill>
                        </a:rPr>
                        <a:t>Hospital</a:t>
                      </a:r>
                      <a:endParaRPr lang="en-CA"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rgbClr val="1D4585"/>
                          </a:solidFill>
                        </a:rPr>
                        <a:t>Pharmacy</a:t>
                      </a:r>
                      <a:endParaRPr lang="en-CA"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rgbClr val="1D4585"/>
                          </a:solidFill>
                        </a:rPr>
                        <a:t>Wholesale</a:t>
                      </a:r>
                      <a:endParaRPr lang="en-CA"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rgbClr val="1D4585"/>
                          </a:solidFill>
                        </a:rPr>
                        <a:t>Other</a:t>
                      </a:r>
                      <a:endParaRPr lang="en-CA"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1699">
                <a:tc>
                  <a:txBody>
                    <a:bodyPr/>
                    <a:lstStyle/>
                    <a:p>
                      <a:r>
                        <a:rPr lang="en-US" sz="1400" dirty="0" smtClean="0">
                          <a:solidFill>
                            <a:srgbClr val="1D4585"/>
                          </a:solidFill>
                        </a:rPr>
                        <a:t>France</a:t>
                      </a:r>
                      <a:r>
                        <a:rPr lang="en-CA" sz="1400" baseline="0" dirty="0" smtClean="0">
                          <a:solidFill>
                            <a:srgbClr val="1D4585"/>
                          </a:solidFill>
                        </a:rPr>
                        <a:t> (16)</a:t>
                      </a:r>
                      <a:endParaRPr lang="en-US" sz="1400" dirty="0" smtClean="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solidFill>
                            <a:srgbClr val="1D4585"/>
                          </a:solidFill>
                        </a:rPr>
                        <a:t>Vidal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Font typeface="Wingdings" pitchFamily="2" charset="2"/>
                        <a:buNone/>
                      </a:pPr>
                      <a:r>
                        <a:rPr lang="en-US" sz="1400" dirty="0" smtClean="0">
                          <a:solidFill>
                            <a:srgbClr val="1D4585"/>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rgbClr val="1D4585"/>
                          </a:solidFill>
                        </a:rPr>
                        <a:t>X</a:t>
                      </a: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1699">
                <a:tc>
                  <a:txBody>
                    <a:bodyPr/>
                    <a:lstStyle/>
                    <a:p>
                      <a:r>
                        <a:rPr lang="en-US" sz="1400" dirty="0" smtClean="0">
                          <a:solidFill>
                            <a:srgbClr val="1D4585"/>
                          </a:solidFill>
                        </a:rPr>
                        <a:t>Germany (15)</a:t>
                      </a: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err="1" smtClean="0">
                          <a:solidFill>
                            <a:srgbClr val="1D4585"/>
                          </a:solidFill>
                        </a:rPr>
                        <a:t>Röte</a:t>
                      </a:r>
                      <a:r>
                        <a:rPr lang="en-US" sz="1400" dirty="0" smtClean="0">
                          <a:solidFill>
                            <a:srgbClr val="1D4585"/>
                          </a:solidFill>
                        </a:rPr>
                        <a:t> </a:t>
                      </a:r>
                      <a:r>
                        <a:rPr lang="en-US" sz="1400" dirty="0" err="1" smtClean="0">
                          <a:solidFill>
                            <a:srgbClr val="1D4585"/>
                          </a:solidFill>
                        </a:rPr>
                        <a:t>Liste</a:t>
                      </a: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rgbClr val="1D4585"/>
                          </a:solidFill>
                        </a:rPr>
                        <a:t>X</a:t>
                      </a: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rgbClr val="1D4585"/>
                          </a:solidFill>
                        </a:rPr>
                        <a:t>X</a:t>
                      </a: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4624">
                <a:tc>
                  <a:txBody>
                    <a:bodyPr/>
                    <a:lstStyle/>
                    <a:p>
                      <a:r>
                        <a:rPr lang="en-US" sz="1400" dirty="0" smtClean="0">
                          <a:solidFill>
                            <a:srgbClr val="1D4585"/>
                          </a:solidFill>
                        </a:rPr>
                        <a:t>Italy (17)</a:t>
                      </a: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err="1" smtClean="0">
                          <a:solidFill>
                            <a:srgbClr val="1D4585"/>
                          </a:solidFill>
                        </a:rPr>
                        <a:t>L’Informatore</a:t>
                      </a:r>
                      <a:r>
                        <a:rPr lang="en-US" sz="1400" dirty="0" smtClean="0">
                          <a:solidFill>
                            <a:srgbClr val="1D4585"/>
                          </a:solidFill>
                        </a:rPr>
                        <a:t> </a:t>
                      </a:r>
                      <a:r>
                        <a:rPr lang="en-US" sz="1400" dirty="0" err="1" smtClean="0">
                          <a:solidFill>
                            <a:srgbClr val="1D4585"/>
                          </a:solidFill>
                        </a:rPr>
                        <a:t>Farmaceutico</a:t>
                      </a: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rgbClr val="1D4585"/>
                          </a:solidFill>
                        </a:rPr>
                        <a:t>X</a:t>
                      </a: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rgbClr val="1D4585"/>
                          </a:solidFill>
                        </a:rPr>
                        <a:t>X</a:t>
                      </a: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1699">
                <a:tc>
                  <a:txBody>
                    <a:bodyPr/>
                    <a:lstStyle/>
                    <a:p>
                      <a:r>
                        <a:rPr lang="en-US" sz="1400" dirty="0" smtClean="0">
                          <a:solidFill>
                            <a:srgbClr val="1D4585"/>
                          </a:solidFill>
                        </a:rPr>
                        <a:t>Sweden (18)</a:t>
                      </a: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1D4585"/>
                          </a:solidFill>
                        </a:rPr>
                        <a:t>TLV Website</a:t>
                      </a: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rgbClr val="1D4585"/>
                          </a:solidFill>
                        </a:rPr>
                        <a:t>X</a:t>
                      </a: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rgbClr val="1D4585"/>
                          </a:solidFill>
                        </a:rPr>
                        <a:t>X</a:t>
                      </a: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1699">
                <a:tc>
                  <a:txBody>
                    <a:bodyPr/>
                    <a:lstStyle/>
                    <a:p>
                      <a:r>
                        <a:rPr lang="en-US" sz="1400" dirty="0" smtClean="0">
                          <a:solidFill>
                            <a:srgbClr val="1D4585"/>
                          </a:solidFill>
                        </a:rPr>
                        <a:t>Switzerland (19)</a:t>
                      </a: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1D4585"/>
                          </a:solidFill>
                        </a:rPr>
                        <a:t>BAG Website</a:t>
                      </a: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rgbClr val="1D4585"/>
                          </a:solidFill>
                        </a:rPr>
                        <a:t>X</a:t>
                      </a: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95724">
                <a:tc>
                  <a:txBody>
                    <a:bodyPr/>
                    <a:lstStyle/>
                    <a:p>
                      <a:r>
                        <a:rPr lang="en-US" sz="1400" dirty="0" smtClean="0">
                          <a:solidFill>
                            <a:srgbClr val="1D4585"/>
                          </a:solidFill>
                        </a:rPr>
                        <a:t>United Kingdom (20)</a:t>
                      </a: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sz="1400" dirty="0" smtClean="0">
                          <a:solidFill>
                            <a:srgbClr val="1D4585"/>
                          </a:solidFill>
                        </a:rPr>
                        <a:t>Monthly Index of Medical Specialties (MIMS)</a:t>
                      </a: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sz="1400" dirty="0" smtClean="0">
                          <a:solidFill>
                            <a:srgbClr val="1D4585"/>
                          </a:solidFill>
                        </a:rPr>
                        <a:t>X</a:t>
                      </a: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1337454">
                <a:tc>
                  <a:txBody>
                    <a:bodyPr/>
                    <a:lstStyle/>
                    <a:p>
                      <a:r>
                        <a:rPr lang="en-US" sz="1400" dirty="0" smtClean="0">
                          <a:solidFill>
                            <a:srgbClr val="1D4585"/>
                          </a:solidFill>
                        </a:rPr>
                        <a:t>United States (21)</a:t>
                      </a:r>
                    </a:p>
                    <a:p>
                      <a:pPr>
                        <a:buFontTx/>
                        <a:buChar char="-"/>
                      </a:pPr>
                      <a:endParaRPr lang="en-US" sz="1400" dirty="0" smtClean="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solidFill>
                            <a:srgbClr val="1D4585"/>
                          </a:solidFill>
                        </a:rPr>
                        <a:t>Thompson PDR- Red Book</a:t>
                      </a:r>
                    </a:p>
                    <a:p>
                      <a:pPr>
                        <a:buFontTx/>
                        <a:buChar char="-"/>
                      </a:pPr>
                      <a:r>
                        <a:rPr lang="en-US" sz="1400" dirty="0" smtClean="0">
                          <a:solidFill>
                            <a:srgbClr val="1D4585"/>
                          </a:solidFill>
                        </a:rPr>
                        <a:t>     Direct Price (DP)</a:t>
                      </a:r>
                    </a:p>
                    <a:p>
                      <a:pPr>
                        <a:buFontTx/>
                        <a:buChar char="-"/>
                      </a:pPr>
                      <a:r>
                        <a:rPr lang="en-US" sz="1400" dirty="0" smtClean="0">
                          <a:solidFill>
                            <a:srgbClr val="1D4585"/>
                          </a:solidFill>
                        </a:rPr>
                        <a:t>     Wholesale  Acquisition</a:t>
                      </a:r>
                    </a:p>
                    <a:p>
                      <a:pPr>
                        <a:buFontTx/>
                        <a:buNone/>
                      </a:pPr>
                      <a:r>
                        <a:rPr lang="en-US" sz="1400" dirty="0" smtClean="0">
                          <a:solidFill>
                            <a:srgbClr val="1D4585"/>
                          </a:solidFill>
                        </a:rPr>
                        <a:t>       Cost (WAC)</a:t>
                      </a:r>
                    </a:p>
                    <a:p>
                      <a:r>
                        <a:rPr lang="en-US" sz="1400" dirty="0" smtClean="0">
                          <a:solidFill>
                            <a:srgbClr val="1D4585"/>
                          </a:solidFill>
                        </a:rPr>
                        <a:t>Federal Supply Schedule</a:t>
                      </a: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smtClean="0">
                        <a:solidFill>
                          <a:srgbClr val="1D4585"/>
                        </a:solidFill>
                      </a:endParaRPr>
                    </a:p>
                    <a:p>
                      <a:pPr algn="ctr"/>
                      <a:r>
                        <a:rPr lang="en-US" sz="1400" dirty="0" smtClean="0">
                          <a:solidFill>
                            <a:srgbClr val="1D4585"/>
                          </a:solidFill>
                        </a:rPr>
                        <a:t>X</a:t>
                      </a: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smtClean="0">
                        <a:solidFill>
                          <a:srgbClr val="1D4585"/>
                        </a:solidFill>
                      </a:endParaRPr>
                    </a:p>
                    <a:p>
                      <a:pPr algn="ctr"/>
                      <a:r>
                        <a:rPr lang="en-US" sz="1400" dirty="0" smtClean="0">
                          <a:solidFill>
                            <a:srgbClr val="1D4585"/>
                          </a:solidFill>
                        </a:rPr>
                        <a:t>X</a:t>
                      </a: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smtClean="0">
                        <a:solidFill>
                          <a:srgbClr val="1D4585"/>
                        </a:solidFill>
                      </a:endParaRPr>
                    </a:p>
                    <a:p>
                      <a:pPr algn="ctr"/>
                      <a:r>
                        <a:rPr lang="en-US" sz="1400" dirty="0" smtClean="0">
                          <a:solidFill>
                            <a:srgbClr val="1D4585"/>
                          </a:solidFill>
                        </a:rPr>
                        <a:t>  X</a:t>
                      </a:r>
                      <a:r>
                        <a:rPr lang="en-US" sz="1400" baseline="30000" dirty="0" smtClean="0">
                          <a:solidFill>
                            <a:srgbClr val="1D4585"/>
                          </a:solidFill>
                        </a:rPr>
                        <a:t>(a)</a:t>
                      </a:r>
                    </a:p>
                    <a:p>
                      <a:pPr algn="ctr"/>
                      <a:r>
                        <a:rPr lang="en-US" sz="1400" dirty="0" smtClean="0">
                          <a:solidFill>
                            <a:srgbClr val="1D4585"/>
                          </a:solidFill>
                        </a:rPr>
                        <a:t>X</a:t>
                      </a: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smtClean="0">
                        <a:solidFill>
                          <a:srgbClr val="1D4585"/>
                        </a:solidFill>
                      </a:endParaRPr>
                    </a:p>
                    <a:p>
                      <a:pPr algn="ctr"/>
                      <a:endParaRPr lang="en-US" sz="1400" dirty="0" smtClean="0">
                        <a:solidFill>
                          <a:srgbClr val="1D4585"/>
                        </a:solidFill>
                      </a:endParaRPr>
                    </a:p>
                    <a:p>
                      <a:pPr algn="ctr"/>
                      <a:endParaRPr lang="en-US" sz="1400" dirty="0" smtClean="0">
                        <a:solidFill>
                          <a:srgbClr val="1D4585"/>
                        </a:solidFill>
                      </a:endParaRPr>
                    </a:p>
                    <a:p>
                      <a:pPr algn="ctr"/>
                      <a:endParaRPr lang="en-US" sz="1400" dirty="0" smtClean="0">
                        <a:solidFill>
                          <a:srgbClr val="1D4585"/>
                        </a:solidFill>
                      </a:endParaRPr>
                    </a:p>
                    <a:p>
                      <a:pPr algn="ctr"/>
                      <a:r>
                        <a:rPr lang="en-US" sz="1400" dirty="0" smtClean="0">
                          <a:solidFill>
                            <a:srgbClr val="1D4585"/>
                          </a:solidFill>
                        </a:rPr>
                        <a:t>X 4-FSS</a:t>
                      </a:r>
                      <a:endParaRPr lang="en-CA" sz="140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TextBox 6"/>
          <p:cNvSpPr txBox="1"/>
          <p:nvPr/>
        </p:nvSpPr>
        <p:spPr>
          <a:xfrm>
            <a:off x="1043608" y="5373216"/>
            <a:ext cx="8100392" cy="584775"/>
          </a:xfrm>
          <a:prstGeom prst="rect">
            <a:avLst/>
          </a:prstGeom>
          <a:noFill/>
        </p:spPr>
        <p:txBody>
          <a:bodyPr wrap="square" rtlCol="0">
            <a:spAutoFit/>
          </a:bodyPr>
          <a:lstStyle/>
          <a:p>
            <a:pPr marL="342900" indent="-342900">
              <a:buFontTx/>
              <a:buAutoNum type="alphaLcParenBoth"/>
            </a:pPr>
            <a:r>
              <a:rPr lang="en-US" sz="1600" dirty="0" smtClean="0">
                <a:solidFill>
                  <a:srgbClr val="22509A"/>
                </a:solidFill>
              </a:rPr>
              <a:t>Report only one Wholesale price unless the DP and WAC prices are different</a:t>
            </a:r>
          </a:p>
          <a:p>
            <a:pPr marL="342900" indent="-342900">
              <a:buFontTx/>
              <a:buAutoNum type="alphaLcParenBoth"/>
            </a:pPr>
            <a:r>
              <a:rPr lang="en-US" sz="1600" dirty="0" smtClean="0">
                <a:solidFill>
                  <a:srgbClr val="22509A"/>
                </a:solidFill>
              </a:rPr>
              <a:t>Check 2013 formulas used by Board Staff on PMPRB Website/Are you a Patentee? </a:t>
            </a:r>
            <a:endParaRPr lang="en-CA" sz="1600" dirty="0">
              <a:solidFill>
                <a:srgbClr val="22509A"/>
              </a:solidFill>
            </a:endParaRPr>
          </a:p>
        </p:txBody>
      </p:sp>
    </p:spTree>
    <p:extLst>
      <p:ext uri="{BB962C8B-B14F-4D97-AF65-F5344CB8AC3E}">
        <p14:creationId xmlns:p14="http://schemas.microsoft.com/office/powerpoint/2010/main" val="32912817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1503040"/>
            <a:ext cx="7583760" cy="1781944"/>
          </a:xfrm>
        </p:spPr>
        <p:txBody>
          <a:bodyPr/>
          <a:lstStyle/>
          <a:p>
            <a:r>
              <a:rPr lang="en-CA" dirty="0" smtClean="0"/>
              <a:t>Filing amended Form 2 data for one or more DINs</a:t>
            </a:r>
            <a:endParaRPr lang="en-CA"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26</a:t>
            </a:fld>
            <a:endParaRPr lang="en-US">
              <a:solidFill>
                <a:schemeClr val="tx1"/>
              </a:solidFill>
            </a:endParaRPr>
          </a:p>
        </p:txBody>
      </p:sp>
    </p:spTree>
    <p:extLst>
      <p:ext uri="{BB962C8B-B14F-4D97-AF65-F5344CB8AC3E}">
        <p14:creationId xmlns:p14="http://schemas.microsoft.com/office/powerpoint/2010/main" val="17860172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43608" y="260648"/>
            <a:ext cx="7848600" cy="576064"/>
          </a:xfrm>
        </p:spPr>
        <p:txBody>
          <a:bodyPr/>
          <a:lstStyle/>
          <a:p>
            <a:pPr algn="ctr" eaLnBrk="1" hangingPunct="1"/>
            <a:r>
              <a:rPr lang="en-US" sz="2800" dirty="0" smtClean="0"/>
              <a:t>Filing amended Form 2 data for one or more DINs</a:t>
            </a:r>
          </a:p>
        </p:txBody>
      </p:sp>
      <p:sp>
        <p:nvSpPr>
          <p:cNvPr id="17411" name="Rectangle 3"/>
          <p:cNvSpPr>
            <a:spLocks noGrp="1" noChangeArrowheads="1"/>
          </p:cNvSpPr>
          <p:nvPr>
            <p:ph type="body" idx="4294967295"/>
          </p:nvPr>
        </p:nvSpPr>
        <p:spPr>
          <a:xfrm>
            <a:off x="1115616" y="836712"/>
            <a:ext cx="8028384" cy="5688632"/>
          </a:xfrm>
        </p:spPr>
        <p:txBody>
          <a:bodyPr/>
          <a:lstStyle/>
          <a:p>
            <a:pPr eaLnBrk="1" hangingPunct="1"/>
            <a:r>
              <a:rPr lang="en-US" dirty="0" smtClean="0"/>
              <a:t>First complete Form 2 Block 2 and 3: </a:t>
            </a:r>
          </a:p>
          <a:p>
            <a:pPr lvl="1" eaLnBrk="1" hangingPunct="1"/>
            <a:r>
              <a:rPr lang="en-US" dirty="0" smtClean="0"/>
              <a:t>In Block 2, specify which DIN(s) is(are) amended and </a:t>
            </a:r>
          </a:p>
          <a:p>
            <a:pPr lvl="1" eaLnBrk="1" hangingPunct="1"/>
            <a:r>
              <a:rPr lang="en-US" dirty="0" smtClean="0"/>
              <a:t>for each DIN requiring amendments indicate whether you are amending Block 4 data, Block 5 data or both.</a:t>
            </a:r>
            <a:endParaRPr lang="en-US" dirty="0"/>
          </a:p>
          <a:p>
            <a:pPr lvl="1" eaLnBrk="1" hangingPunct="1">
              <a:spcAft>
                <a:spcPts val="600"/>
              </a:spcAft>
            </a:pPr>
            <a:r>
              <a:rPr lang="en-US" dirty="0" smtClean="0"/>
              <a:t>Sign Block 3</a:t>
            </a:r>
            <a:endParaRPr lang="en-US" dirty="0"/>
          </a:p>
          <a:p>
            <a:pPr eaLnBrk="1" hangingPunct="1"/>
            <a:r>
              <a:rPr lang="en-US" dirty="0" smtClean="0"/>
              <a:t>Form 2 Block 4 and/or Form 2 Block 5: </a:t>
            </a:r>
          </a:p>
          <a:p>
            <a:pPr lvl="1" eaLnBrk="1" hangingPunct="1"/>
            <a:r>
              <a:rPr lang="en-US" dirty="0" smtClean="0"/>
              <a:t>Send the </a:t>
            </a:r>
            <a:r>
              <a:rPr lang="en-US" b="1" u="sng" dirty="0" smtClean="0"/>
              <a:t>entire data for the DIN</a:t>
            </a:r>
            <a:r>
              <a:rPr lang="en-US" dirty="0" smtClean="0"/>
              <a:t> in the Block that you want to amend (i.e. the lines that need to be changed and the lines that don’t), and </a:t>
            </a:r>
          </a:p>
          <a:p>
            <a:pPr lvl="1" eaLnBrk="1" hangingPunct="1">
              <a:spcAft>
                <a:spcPts val="600"/>
              </a:spcAft>
            </a:pPr>
            <a:r>
              <a:rPr lang="en-US" b="1" u="sng" dirty="0"/>
              <a:t>o</a:t>
            </a:r>
            <a:r>
              <a:rPr lang="en-US" b="1" u="sng" dirty="0" smtClean="0"/>
              <a:t>nly the DIN</a:t>
            </a:r>
            <a:r>
              <a:rPr lang="en-US" dirty="0" smtClean="0"/>
              <a:t> that needs to be amended (not all the DINs of your company) in only the Block that needs to be changed (both if amendments needed in both)</a:t>
            </a:r>
          </a:p>
          <a:p>
            <a:pPr eaLnBrk="1" hangingPunct="1"/>
            <a:r>
              <a:rPr lang="en-US" dirty="0" smtClean="0"/>
              <a:t>Send completed Form 2 Block 2, 3, and Form 2 Block 4 and/or Form 2 Block 5 to: </a:t>
            </a:r>
            <a:r>
              <a:rPr lang="en-US" dirty="0" smtClean="0">
                <a:hlinkClick r:id="rId3"/>
              </a:rPr>
              <a:t>compliance@pmprb-cepmb.gc.ca</a:t>
            </a:r>
            <a:endParaRPr lang="en-US" dirty="0" smtClean="0"/>
          </a:p>
          <a:p>
            <a:pPr eaLnBrk="1" hangingPunct="1"/>
            <a:endParaRPr lang="en-US" dirty="0" smtClean="0"/>
          </a:p>
        </p:txBody>
      </p:sp>
      <p:sp>
        <p:nvSpPr>
          <p:cNvPr id="17412" name="Line 4"/>
          <p:cNvSpPr>
            <a:spLocks noChangeShapeType="1"/>
          </p:cNvSpPr>
          <p:nvPr/>
        </p:nvSpPr>
        <p:spPr bwMode="auto">
          <a:xfrm>
            <a:off x="1043608" y="836712"/>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27</a:t>
            </a:fld>
            <a:endParaRPr lang="en-US" sz="1400" smtClean="0"/>
          </a:p>
        </p:txBody>
      </p:sp>
    </p:spTree>
    <p:extLst>
      <p:ext uri="{BB962C8B-B14F-4D97-AF65-F5344CB8AC3E}">
        <p14:creationId xmlns:p14="http://schemas.microsoft.com/office/powerpoint/2010/main" val="29905908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43608" y="260648"/>
            <a:ext cx="8100392" cy="576064"/>
          </a:xfrm>
        </p:spPr>
        <p:txBody>
          <a:bodyPr/>
          <a:lstStyle/>
          <a:p>
            <a:pPr algn="ctr" eaLnBrk="1" hangingPunct="1"/>
            <a:r>
              <a:rPr lang="en-US" sz="2800" dirty="0" smtClean="0"/>
              <a:t>Example: Filing amended Form 2 data for DIN 01234567</a:t>
            </a:r>
          </a:p>
        </p:txBody>
      </p:sp>
      <p:sp>
        <p:nvSpPr>
          <p:cNvPr id="17411" name="Rectangle 3"/>
          <p:cNvSpPr>
            <a:spLocks noGrp="1" noChangeArrowheads="1"/>
          </p:cNvSpPr>
          <p:nvPr>
            <p:ph type="body" idx="4294967295"/>
          </p:nvPr>
        </p:nvSpPr>
        <p:spPr>
          <a:xfrm>
            <a:off x="971600" y="908720"/>
            <a:ext cx="7920880" cy="5616624"/>
          </a:xfrm>
        </p:spPr>
        <p:txBody>
          <a:bodyPr/>
          <a:lstStyle/>
          <a:p>
            <a:pPr eaLnBrk="1" hangingPunct="1"/>
            <a:r>
              <a:rPr lang="en-US" dirty="0" smtClean="0"/>
              <a:t>Original January-June 2013 filing of Company A reports sales of 4 DINs including DIN 01234567  sold in Ontario (W, H, P), in Quebec (W, H) and in Alberta (W, H, P)</a:t>
            </a:r>
          </a:p>
          <a:p>
            <a:pPr eaLnBrk="1" hangingPunct="1"/>
            <a:endParaRPr lang="en-US" dirty="0" smtClean="0"/>
          </a:p>
          <a:p>
            <a:pPr eaLnBrk="1" hangingPunct="1"/>
            <a:r>
              <a:rPr lang="en-US" dirty="0" smtClean="0"/>
              <a:t>In August 2013, Company A notes that the January-June filing should also have reported sales to Quebec Pharmacy (P) for the DIN 01234567</a:t>
            </a:r>
          </a:p>
          <a:p>
            <a:pPr eaLnBrk="1" hangingPunct="1"/>
            <a:endParaRPr lang="en-US" dirty="0" smtClean="0"/>
          </a:p>
          <a:p>
            <a:pPr eaLnBrk="1" hangingPunct="1"/>
            <a:r>
              <a:rPr lang="en-US" dirty="0" smtClean="0"/>
              <a:t>The amended filing will include:</a:t>
            </a:r>
          </a:p>
          <a:p>
            <a:pPr lvl="1" eaLnBrk="1" hangingPunct="1"/>
            <a:r>
              <a:rPr lang="en-US" dirty="0" smtClean="0"/>
              <a:t>Form 2 Block 2 specifying that Block 4 is amended for DIN 01234567 for the January-June 2013 period</a:t>
            </a:r>
          </a:p>
          <a:p>
            <a:pPr lvl="1" eaLnBrk="1" hangingPunct="1"/>
            <a:r>
              <a:rPr lang="en-US" dirty="0" smtClean="0"/>
              <a:t>Form 2 Block 4: only DIN 01234567 but en</a:t>
            </a:r>
            <a:r>
              <a:rPr lang="en-US" sz="2200" dirty="0" smtClean="0"/>
              <a:t>tire data for that DIN, i.e., Ontario (W, H, P), Quebec (W, H, P) and Alberta (W, H, P)</a:t>
            </a:r>
          </a:p>
        </p:txBody>
      </p:sp>
      <p:sp>
        <p:nvSpPr>
          <p:cNvPr id="17412" name="Line 4"/>
          <p:cNvSpPr>
            <a:spLocks noChangeShapeType="1"/>
          </p:cNvSpPr>
          <p:nvPr/>
        </p:nvSpPr>
        <p:spPr bwMode="auto">
          <a:xfrm>
            <a:off x="1043608"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28</a:t>
            </a:fld>
            <a:endParaRPr lang="en-US" sz="1400" smtClean="0"/>
          </a:p>
        </p:txBody>
      </p:sp>
    </p:spTree>
    <p:extLst>
      <p:ext uri="{BB962C8B-B14F-4D97-AF65-F5344CB8AC3E}">
        <p14:creationId xmlns:p14="http://schemas.microsoft.com/office/powerpoint/2010/main" val="40765682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43608" y="260648"/>
            <a:ext cx="8100392" cy="576064"/>
          </a:xfrm>
        </p:spPr>
        <p:txBody>
          <a:bodyPr/>
          <a:lstStyle/>
          <a:p>
            <a:pPr algn="ctr" eaLnBrk="1" hangingPunct="1"/>
            <a:r>
              <a:rPr lang="en-US" sz="2800" dirty="0" smtClean="0"/>
              <a:t>Example: Filing amended Form 2 for DIN 01234567</a:t>
            </a:r>
          </a:p>
        </p:txBody>
      </p:sp>
      <p:sp>
        <p:nvSpPr>
          <p:cNvPr id="17412" name="Line 4"/>
          <p:cNvSpPr>
            <a:spLocks noChangeShapeType="1"/>
          </p:cNvSpPr>
          <p:nvPr/>
        </p:nvSpPr>
        <p:spPr bwMode="auto">
          <a:xfrm>
            <a:off x="1043608"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29</a:t>
            </a:fld>
            <a:endParaRPr lang="en-US" sz="1400" smtClean="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5388" y="1423988"/>
            <a:ext cx="6753225" cy="401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4191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1503040"/>
            <a:ext cx="7439744" cy="1925960"/>
          </a:xfrm>
        </p:spPr>
        <p:txBody>
          <a:bodyPr/>
          <a:lstStyle/>
          <a:p>
            <a:r>
              <a:rPr lang="en-CA" dirty="0" smtClean="0"/>
              <a:t>Amendments to the Food and Drug Regulations (FDR)</a:t>
            </a:r>
            <a:endParaRPr lang="en-CA"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3</a:t>
            </a:fld>
            <a:endParaRPr lang="en-US">
              <a:solidFill>
                <a:schemeClr val="tx1"/>
              </a:solidFill>
            </a:endParaRPr>
          </a:p>
        </p:txBody>
      </p:sp>
    </p:spTree>
    <p:extLst>
      <p:ext uri="{BB962C8B-B14F-4D97-AF65-F5344CB8AC3E}">
        <p14:creationId xmlns:p14="http://schemas.microsoft.com/office/powerpoint/2010/main" val="32703970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43608" y="260648"/>
            <a:ext cx="8208912" cy="576064"/>
          </a:xfrm>
        </p:spPr>
        <p:txBody>
          <a:bodyPr/>
          <a:lstStyle/>
          <a:p>
            <a:pPr eaLnBrk="1" hangingPunct="1"/>
            <a:r>
              <a:rPr lang="en-US" sz="2800" dirty="0" smtClean="0"/>
              <a:t>Example: Filing amended Form 2 Block 2 for DIN 01234567</a:t>
            </a:r>
          </a:p>
        </p:txBody>
      </p:sp>
      <p:sp>
        <p:nvSpPr>
          <p:cNvPr id="17412" name="Line 4"/>
          <p:cNvSpPr>
            <a:spLocks noChangeShapeType="1"/>
          </p:cNvSpPr>
          <p:nvPr/>
        </p:nvSpPr>
        <p:spPr bwMode="auto">
          <a:xfrm>
            <a:off x="1043608"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30</a:t>
            </a:fld>
            <a:endParaRPr lang="en-US" sz="1400" smtClean="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5388" y="1143000"/>
            <a:ext cx="6753225"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08615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43608" y="260648"/>
            <a:ext cx="8185720" cy="576064"/>
          </a:xfrm>
        </p:spPr>
        <p:txBody>
          <a:bodyPr/>
          <a:lstStyle/>
          <a:p>
            <a:pPr eaLnBrk="1" hangingPunct="1"/>
            <a:r>
              <a:rPr lang="en-US" sz="2800" dirty="0" smtClean="0"/>
              <a:t>Example: Filing amended Form 2 Block 3 for DIN 01234567</a:t>
            </a:r>
          </a:p>
        </p:txBody>
      </p:sp>
      <p:sp>
        <p:nvSpPr>
          <p:cNvPr id="17412" name="Line 4"/>
          <p:cNvSpPr>
            <a:spLocks noChangeShapeType="1"/>
          </p:cNvSpPr>
          <p:nvPr/>
        </p:nvSpPr>
        <p:spPr bwMode="auto">
          <a:xfrm>
            <a:off x="1043608"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31</a:t>
            </a:fld>
            <a:endParaRPr lang="en-US" sz="1400" smtClean="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4900" y="908721"/>
            <a:ext cx="6934200" cy="5112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20207" y="3379019"/>
            <a:ext cx="59404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966641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32</a:t>
            </a:fld>
            <a:endParaRPr lang="en-US">
              <a:solidFill>
                <a:schemeClr val="tx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2263" y="836712"/>
            <a:ext cx="8061722" cy="4806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1399" y="836712"/>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971600" y="260648"/>
            <a:ext cx="8339591" cy="461665"/>
          </a:xfrm>
          <a:prstGeom prst="rect">
            <a:avLst/>
          </a:prstGeom>
          <a:noFill/>
        </p:spPr>
        <p:txBody>
          <a:bodyPr wrap="none" rtlCol="0">
            <a:spAutoFit/>
          </a:bodyPr>
          <a:lstStyle/>
          <a:p>
            <a:r>
              <a:rPr lang="en-CA" b="1" dirty="0" smtClean="0">
                <a:solidFill>
                  <a:srgbClr val="334B99"/>
                </a:solidFill>
                <a:latin typeface="+mj-lt"/>
              </a:rPr>
              <a:t>Example: Original January-June 2013 Form 2 Block 4 of Company A</a:t>
            </a:r>
            <a:endParaRPr lang="en-CA" b="1" dirty="0">
              <a:solidFill>
                <a:srgbClr val="334B99"/>
              </a:solidFill>
              <a:latin typeface="+mj-lt"/>
            </a:endParaRPr>
          </a:p>
        </p:txBody>
      </p:sp>
      <p:sp>
        <p:nvSpPr>
          <p:cNvPr id="3" name="TextBox 2"/>
          <p:cNvSpPr txBox="1"/>
          <p:nvPr/>
        </p:nvSpPr>
        <p:spPr>
          <a:xfrm>
            <a:off x="1122263" y="5661248"/>
            <a:ext cx="5428089" cy="400110"/>
          </a:xfrm>
          <a:prstGeom prst="rect">
            <a:avLst/>
          </a:prstGeom>
          <a:noFill/>
        </p:spPr>
        <p:txBody>
          <a:bodyPr wrap="none" rtlCol="0">
            <a:spAutoFit/>
          </a:bodyPr>
          <a:lstStyle/>
          <a:p>
            <a:r>
              <a:rPr lang="en-CA" sz="2000" b="1" dirty="0" smtClean="0">
                <a:solidFill>
                  <a:srgbClr val="20558A"/>
                </a:solidFill>
                <a:latin typeface="+mn-lt"/>
              </a:rPr>
              <a:t>An original filing includes </a:t>
            </a:r>
            <a:r>
              <a:rPr lang="en-CA" sz="2000" b="1" u="sng" dirty="0" smtClean="0">
                <a:solidFill>
                  <a:srgbClr val="20558A"/>
                </a:solidFill>
                <a:latin typeface="+mn-lt"/>
              </a:rPr>
              <a:t>all</a:t>
            </a:r>
            <a:r>
              <a:rPr lang="en-CA" sz="2000" b="1" dirty="0" smtClean="0">
                <a:solidFill>
                  <a:srgbClr val="20558A"/>
                </a:solidFill>
                <a:latin typeface="+mn-lt"/>
              </a:rPr>
              <a:t> transactions of </a:t>
            </a:r>
            <a:r>
              <a:rPr lang="en-CA" sz="2000" b="1" u="sng" dirty="0" smtClean="0">
                <a:solidFill>
                  <a:srgbClr val="20558A"/>
                </a:solidFill>
                <a:latin typeface="+mn-lt"/>
              </a:rPr>
              <a:t>all</a:t>
            </a:r>
            <a:r>
              <a:rPr lang="en-CA" sz="2000" b="1" dirty="0" smtClean="0">
                <a:solidFill>
                  <a:srgbClr val="20558A"/>
                </a:solidFill>
                <a:latin typeface="+mn-lt"/>
              </a:rPr>
              <a:t> DINs</a:t>
            </a:r>
            <a:endParaRPr lang="en-CA" sz="2000" b="1" dirty="0">
              <a:solidFill>
                <a:srgbClr val="20558A"/>
              </a:solidFill>
              <a:latin typeface="+mn-lt"/>
            </a:endParaRPr>
          </a:p>
        </p:txBody>
      </p:sp>
    </p:spTree>
    <p:extLst>
      <p:ext uri="{BB962C8B-B14F-4D97-AF65-F5344CB8AC3E}">
        <p14:creationId xmlns:p14="http://schemas.microsoft.com/office/powerpoint/2010/main" val="16212236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33</a:t>
            </a:fld>
            <a:endParaRPr lang="en-US">
              <a:solidFill>
                <a:schemeClr val="tx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412776"/>
            <a:ext cx="7989714" cy="300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1124744"/>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1185415" y="260648"/>
            <a:ext cx="8211121" cy="830997"/>
          </a:xfrm>
          <a:prstGeom prst="rect">
            <a:avLst/>
          </a:prstGeom>
          <a:noFill/>
        </p:spPr>
        <p:txBody>
          <a:bodyPr wrap="square" rtlCol="0">
            <a:spAutoFit/>
          </a:bodyPr>
          <a:lstStyle/>
          <a:p>
            <a:r>
              <a:rPr lang="en-CA" b="1" dirty="0" smtClean="0">
                <a:solidFill>
                  <a:srgbClr val="22509A"/>
                </a:solidFill>
                <a:latin typeface="+mj-lt"/>
              </a:rPr>
              <a:t>Example: Amended January-June 2013 Form 2 Block 4 </a:t>
            </a:r>
          </a:p>
          <a:p>
            <a:r>
              <a:rPr lang="en-CA" b="1" dirty="0" smtClean="0">
                <a:solidFill>
                  <a:srgbClr val="22509A"/>
                </a:solidFill>
                <a:latin typeface="+mj-lt"/>
              </a:rPr>
              <a:t>for DIN 01234567</a:t>
            </a:r>
            <a:endParaRPr lang="en-CA" b="1" dirty="0">
              <a:solidFill>
                <a:srgbClr val="22509A"/>
              </a:solidFill>
              <a:latin typeface="+mj-lt"/>
            </a:endParaRPr>
          </a:p>
        </p:txBody>
      </p:sp>
      <p:sp>
        <p:nvSpPr>
          <p:cNvPr id="5" name="TextBox 4"/>
          <p:cNvSpPr txBox="1"/>
          <p:nvPr/>
        </p:nvSpPr>
        <p:spPr>
          <a:xfrm>
            <a:off x="1043608" y="4437112"/>
            <a:ext cx="7992888" cy="1323439"/>
          </a:xfrm>
          <a:prstGeom prst="rect">
            <a:avLst/>
          </a:prstGeom>
          <a:noFill/>
        </p:spPr>
        <p:txBody>
          <a:bodyPr wrap="square" rtlCol="0">
            <a:spAutoFit/>
          </a:bodyPr>
          <a:lstStyle/>
          <a:p>
            <a:r>
              <a:rPr lang="en-CA" sz="2000" b="1" dirty="0" smtClean="0">
                <a:latin typeface="+mn-lt"/>
              </a:rPr>
              <a:t>An amended filing includes </a:t>
            </a:r>
            <a:r>
              <a:rPr lang="en-CA" sz="2000" b="1" u="sng" dirty="0" smtClean="0">
                <a:latin typeface="+mn-lt"/>
              </a:rPr>
              <a:t>only the amended DIN(s) but all transactions for that/those </a:t>
            </a:r>
            <a:r>
              <a:rPr lang="en-CA" sz="2000" b="1" dirty="0" smtClean="0">
                <a:latin typeface="+mn-lt"/>
              </a:rPr>
              <a:t>DIN(s) i.e. the lines that are changed and those that are not</a:t>
            </a:r>
          </a:p>
          <a:p>
            <a:endParaRPr lang="en-CA" sz="2000" b="1" dirty="0" smtClean="0">
              <a:latin typeface="+mn-lt"/>
            </a:endParaRPr>
          </a:p>
          <a:p>
            <a:r>
              <a:rPr lang="en-CA" sz="2000" b="1" dirty="0" smtClean="0">
                <a:latin typeface="+mn-lt"/>
              </a:rPr>
              <a:t>Board Staff requires explanation and supporting evidence for the changes</a:t>
            </a:r>
            <a:endParaRPr lang="en-CA" sz="2000" b="1" dirty="0">
              <a:latin typeface="+mn-lt"/>
            </a:endParaRPr>
          </a:p>
        </p:txBody>
      </p:sp>
    </p:spTree>
    <p:extLst>
      <p:ext uri="{BB962C8B-B14F-4D97-AF65-F5344CB8AC3E}">
        <p14:creationId xmlns:p14="http://schemas.microsoft.com/office/powerpoint/2010/main" val="21311493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836712"/>
            <a:ext cx="7848600" cy="4114800"/>
          </a:xfrm>
        </p:spPr>
        <p:txBody>
          <a:bodyPr/>
          <a:lstStyle/>
          <a:p>
            <a:pPr marL="0" indent="0">
              <a:buNone/>
            </a:pPr>
            <a:endParaRPr lang="en-CA" dirty="0" smtClean="0"/>
          </a:p>
          <a:p>
            <a:pPr marL="0" indent="0">
              <a:buNone/>
            </a:pPr>
            <a:endParaRPr lang="en-CA" dirty="0"/>
          </a:p>
          <a:p>
            <a:pPr marL="0" indent="0">
              <a:buNone/>
            </a:pPr>
            <a:endParaRPr lang="en-CA" dirty="0" smtClean="0"/>
          </a:p>
          <a:p>
            <a:pPr marL="0" indent="0">
              <a:buNone/>
            </a:pPr>
            <a:r>
              <a:rPr lang="en-CA" dirty="0"/>
              <a:t>	</a:t>
            </a:r>
            <a:r>
              <a:rPr lang="en-CA" sz="4000" dirty="0" smtClean="0">
                <a:latin typeface="+mj-lt"/>
              </a:rPr>
              <a:t>Preparing for on-line filing</a:t>
            </a:r>
            <a:endParaRPr lang="en-CA" sz="4000" dirty="0">
              <a:latin typeface="+mj-lt"/>
            </a:endParaRPr>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34</a:t>
            </a:fld>
            <a:endParaRPr lang="en-US">
              <a:solidFill>
                <a:schemeClr val="tx1"/>
              </a:solidFill>
            </a:endParaRPr>
          </a:p>
        </p:txBody>
      </p:sp>
    </p:spTree>
    <p:extLst>
      <p:ext uri="{BB962C8B-B14F-4D97-AF65-F5344CB8AC3E}">
        <p14:creationId xmlns:p14="http://schemas.microsoft.com/office/powerpoint/2010/main" val="17919974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848600" cy="1066800"/>
          </a:xfrm>
        </p:spPr>
        <p:txBody>
          <a:bodyPr/>
          <a:lstStyle/>
          <a:p>
            <a:pPr algn="ctr"/>
            <a:r>
              <a:rPr lang="en-CA" sz="3200" dirty="0" smtClean="0"/>
              <a:t>Semi-Annual Regulatory Filing: Error Reports</a:t>
            </a:r>
            <a:endParaRPr lang="en-CA" sz="3200"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35</a:t>
            </a:fld>
            <a:endParaRPr lang="en-US">
              <a:solidFill>
                <a:schemeClr val="tx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9961" y="980728"/>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042988" y="2908401"/>
            <a:ext cx="7848600" cy="2320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9961" y="1700808"/>
            <a:ext cx="8104039" cy="78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003699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8136904" cy="792088"/>
          </a:xfrm>
        </p:spPr>
        <p:txBody>
          <a:bodyPr/>
          <a:lstStyle/>
          <a:p>
            <a:pPr algn="ctr"/>
            <a:r>
              <a:rPr lang="en-CA" sz="3600" dirty="0" smtClean="0"/>
              <a:t>Checklist for filing a Form 2 successfully</a:t>
            </a:r>
            <a:endParaRPr lang="en-CA" sz="3600" dirty="0"/>
          </a:p>
        </p:txBody>
      </p:sp>
      <p:sp>
        <p:nvSpPr>
          <p:cNvPr id="3" name="Content Placeholder 2"/>
          <p:cNvSpPr>
            <a:spLocks noGrp="1"/>
          </p:cNvSpPr>
          <p:nvPr>
            <p:ph idx="1"/>
          </p:nvPr>
        </p:nvSpPr>
        <p:spPr>
          <a:xfrm>
            <a:off x="1070743" y="1124744"/>
            <a:ext cx="7101657" cy="4608512"/>
          </a:xfrm>
        </p:spPr>
        <p:txBody>
          <a:bodyPr/>
          <a:lstStyle/>
          <a:p>
            <a:r>
              <a:rPr lang="en-CA" sz="2000" dirty="0"/>
              <a:t>3 separate </a:t>
            </a:r>
            <a:r>
              <a:rPr lang="en-CA" sz="2000" dirty="0" smtClean="0"/>
              <a:t>files (not worksheets): Block 1,2,3 - Block 4 - Block 5 </a:t>
            </a:r>
          </a:p>
          <a:p>
            <a:r>
              <a:rPr lang="en-CA" sz="2000" dirty="0" smtClean="0"/>
              <a:t>Files in Excel format</a:t>
            </a:r>
          </a:p>
          <a:p>
            <a:r>
              <a:rPr lang="en-CA" sz="2000" dirty="0" smtClean="0"/>
              <a:t>Most recent Block 1,2,3 from PMPRB website is used</a:t>
            </a:r>
          </a:p>
          <a:p>
            <a:r>
              <a:rPr lang="en-CA" sz="2000" dirty="0" smtClean="0"/>
              <a:t>Most recent Block 4 and 5 templates sent by PMPRB Staff are used</a:t>
            </a:r>
          </a:p>
          <a:p>
            <a:r>
              <a:rPr lang="en-CA" sz="2000" dirty="0" smtClean="0"/>
              <a:t>Block 2 is </a:t>
            </a:r>
            <a:r>
              <a:rPr lang="en-CA" sz="2000" dirty="0"/>
              <a:t>blank in a semi-annual filing </a:t>
            </a:r>
          </a:p>
          <a:p>
            <a:r>
              <a:rPr lang="en-CA" sz="2000" dirty="0" smtClean="0"/>
              <a:t>Block 2 includes drug names </a:t>
            </a:r>
            <a:r>
              <a:rPr lang="en-CA" sz="2000" dirty="0"/>
              <a:t>when reporting </a:t>
            </a:r>
            <a:r>
              <a:rPr lang="en-CA" sz="2000" dirty="0" smtClean="0"/>
              <a:t>a </a:t>
            </a:r>
            <a:r>
              <a:rPr lang="en-CA" sz="2000" dirty="0"/>
              <a:t>first </a:t>
            </a:r>
            <a:r>
              <a:rPr lang="en-CA" sz="2000" dirty="0" smtClean="0"/>
              <a:t>day sale</a:t>
            </a:r>
            <a:endParaRPr lang="en-CA" sz="2000" dirty="0"/>
          </a:p>
          <a:p>
            <a:r>
              <a:rPr lang="en-CA" sz="2000" dirty="0" smtClean="0"/>
              <a:t>Block </a:t>
            </a:r>
            <a:r>
              <a:rPr lang="en-CA" sz="2000" dirty="0"/>
              <a:t>3 </a:t>
            </a:r>
            <a:r>
              <a:rPr lang="en-CA" sz="2000" dirty="0" smtClean="0"/>
              <a:t>is signed in Excel– </a:t>
            </a:r>
            <a:r>
              <a:rPr lang="en-CA" sz="2000" dirty="0"/>
              <a:t>If not signed in Excel, send two Block 1,2,3 one not signed in Excel and one signed in </a:t>
            </a:r>
            <a:r>
              <a:rPr lang="en-CA" sz="2000" dirty="0" smtClean="0"/>
              <a:t>PDF</a:t>
            </a:r>
          </a:p>
          <a:p>
            <a:r>
              <a:rPr lang="en-CA" sz="2000" dirty="0"/>
              <a:t>Block 4 and 5: DINs, </a:t>
            </a:r>
            <a:r>
              <a:rPr lang="en-CA" sz="2000" dirty="0" smtClean="0"/>
              <a:t>strength/unit, dosage </a:t>
            </a:r>
            <a:r>
              <a:rPr lang="en-CA" sz="2000" dirty="0"/>
              <a:t>form and generic names are reported as on the templates</a:t>
            </a:r>
          </a:p>
          <a:p>
            <a:r>
              <a:rPr lang="en-CA" sz="2000" dirty="0" smtClean="0"/>
              <a:t>Block 4 and 5: </a:t>
            </a:r>
            <a:r>
              <a:rPr lang="en-CA" sz="2000" u="sng" dirty="0" smtClean="0"/>
              <a:t>Absolutely no </a:t>
            </a:r>
            <a:r>
              <a:rPr lang="en-CA" sz="2000" u="sng" smtClean="0"/>
              <a:t>combination</a:t>
            </a:r>
            <a:r>
              <a:rPr lang="en-CA" sz="2000" smtClean="0"/>
              <a:t> - zero </a:t>
            </a:r>
            <a:r>
              <a:rPr lang="en-CA" sz="2000" dirty="0" smtClean="0"/>
              <a:t>Revenues with zero Number of </a:t>
            </a:r>
            <a:r>
              <a:rPr lang="en-CA" sz="2000" smtClean="0"/>
              <a:t>Packages Sold - </a:t>
            </a:r>
            <a:r>
              <a:rPr lang="en-CA" sz="2000" dirty="0" smtClean="0"/>
              <a:t>to indicate no sales.  Please write it in e-mail accompanying sending of Form 2.</a:t>
            </a:r>
            <a:endParaRPr lang="en-CA" sz="2000" dirty="0"/>
          </a:p>
          <a:p>
            <a:r>
              <a:rPr lang="en-CA" sz="2000" dirty="0" smtClean="0"/>
              <a:t>Completed Form 2 is sent </a:t>
            </a:r>
            <a:r>
              <a:rPr lang="en-CA" sz="2000" dirty="0"/>
              <a:t>to </a:t>
            </a:r>
            <a:r>
              <a:rPr lang="en-CA" sz="2000" dirty="0" smtClean="0">
                <a:hlinkClick r:id="rId2"/>
              </a:rPr>
              <a:t>compliance@pmprb-cepmb.gc.ca</a:t>
            </a:r>
            <a:endParaRPr lang="en-CA" sz="2000" dirty="0"/>
          </a:p>
          <a:p>
            <a:endParaRPr lang="en-CA"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solidFill>
                  <a:srgbClr val="FFFFFF"/>
                </a:solidFill>
              </a:rPr>
              <a:pPr>
                <a:defRPr/>
              </a:pPr>
              <a:t>36</a:t>
            </a:fld>
            <a:endParaRPr lang="en-US">
              <a:solidFill>
                <a:srgbClr val="003366"/>
              </a:solidFill>
            </a:endParaRPr>
          </a:p>
        </p:txBody>
      </p:sp>
      <p:pic>
        <p:nvPicPr>
          <p:cNvPr id="1843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1399" y="1016223"/>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04448" y="1567297"/>
            <a:ext cx="1397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04448" y="1894731"/>
            <a:ext cx="1397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04448" y="2254771"/>
            <a:ext cx="1397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04448" y="2636912"/>
            <a:ext cx="1397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04448" y="3046859"/>
            <a:ext cx="1397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04448" y="3694931"/>
            <a:ext cx="1397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04448" y="4343003"/>
            <a:ext cx="1397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04448" y="5351115"/>
            <a:ext cx="1397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4"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04448" y="5711155"/>
            <a:ext cx="1397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5"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04448" y="1196752"/>
            <a:ext cx="1397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174724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3"/>
          <p:cNvSpPr>
            <a:spLocks noGrp="1"/>
          </p:cNvSpPr>
          <p:nvPr>
            <p:ph type="sldNum" sz="quarter" idx="10"/>
          </p:nvPr>
        </p:nvSpPr>
        <p:spPr>
          <a:noFill/>
        </p:spPr>
        <p:txBody>
          <a:bodyPr/>
          <a:lstStyle/>
          <a:p>
            <a:fld id="{C0F7FFC3-73B7-44D4-80EF-FC22D8D17D6D}" type="slidenum">
              <a:rPr lang="en-US" smtClean="0">
                <a:solidFill>
                  <a:srgbClr val="FFFFFF"/>
                </a:solidFill>
              </a:rPr>
              <a:pPr/>
              <a:t>37</a:t>
            </a:fld>
            <a:endParaRPr lang="en-US" smtClean="0">
              <a:solidFill>
                <a:srgbClr val="003366"/>
              </a:solidFill>
            </a:endParaRPr>
          </a:p>
        </p:txBody>
      </p:sp>
      <p:sp>
        <p:nvSpPr>
          <p:cNvPr id="50179" name="AutoShape 2"/>
          <p:cNvSpPr>
            <a:spLocks noGrp="1" noChangeArrowheads="1"/>
          </p:cNvSpPr>
          <p:nvPr>
            <p:ph type="title"/>
          </p:nvPr>
        </p:nvSpPr>
        <p:spPr>
          <a:xfrm>
            <a:off x="1066800" y="260648"/>
            <a:ext cx="7848600" cy="576064"/>
          </a:xfrm>
        </p:spPr>
        <p:txBody>
          <a:bodyPr/>
          <a:lstStyle/>
          <a:p>
            <a:pPr eaLnBrk="1" hangingPunct="1"/>
            <a:r>
              <a:rPr lang="en-US" sz="3600" dirty="0" smtClean="0"/>
              <a:t>Communication with Board Staff</a:t>
            </a:r>
          </a:p>
        </p:txBody>
      </p:sp>
      <p:sp>
        <p:nvSpPr>
          <p:cNvPr id="50180" name="Rectangle 3"/>
          <p:cNvSpPr>
            <a:spLocks noGrp="1" noChangeArrowheads="1"/>
          </p:cNvSpPr>
          <p:nvPr>
            <p:ph type="body" idx="1"/>
          </p:nvPr>
        </p:nvSpPr>
        <p:spPr>
          <a:xfrm>
            <a:off x="1066800" y="1268760"/>
            <a:ext cx="8077200" cy="5436840"/>
          </a:xfrm>
        </p:spPr>
        <p:txBody>
          <a:bodyPr/>
          <a:lstStyle/>
          <a:p>
            <a:pPr eaLnBrk="1" hangingPunct="1">
              <a:lnSpc>
                <a:spcPct val="90000"/>
              </a:lnSpc>
            </a:pPr>
            <a:r>
              <a:rPr lang="en-US" sz="1800" dirty="0" smtClean="0"/>
              <a:t>Query to PMPRB Staff</a:t>
            </a:r>
          </a:p>
          <a:p>
            <a:pPr lvl="1" eaLnBrk="1" hangingPunct="1">
              <a:lnSpc>
                <a:spcPct val="90000"/>
              </a:lnSpc>
              <a:buFont typeface="Wingdings" pitchFamily="2" charset="2"/>
              <a:buChar char="Ø"/>
            </a:pPr>
            <a:r>
              <a:rPr lang="en-US" sz="1800" b="1" dirty="0" smtClean="0"/>
              <a:t>Guidelines: Ginette Tognet</a:t>
            </a:r>
            <a:r>
              <a:rPr lang="en-US" sz="1800" dirty="0" smtClean="0"/>
              <a:t> 	</a:t>
            </a:r>
          </a:p>
          <a:p>
            <a:pPr lvl="1" eaLnBrk="1" hangingPunct="1">
              <a:lnSpc>
                <a:spcPct val="90000"/>
              </a:lnSpc>
              <a:buFont typeface="Wingdings" pitchFamily="2" charset="2"/>
              <a:buNone/>
            </a:pPr>
            <a:r>
              <a:rPr lang="en-US" sz="1800" dirty="0" smtClean="0"/>
              <a:t>		Tel: (613) 954-8297		E-mail: ginette.tognet@pmprb-cepmb.gc.ca</a:t>
            </a:r>
          </a:p>
          <a:p>
            <a:pPr lvl="1" eaLnBrk="1" hangingPunct="1">
              <a:lnSpc>
                <a:spcPct val="90000"/>
              </a:lnSpc>
              <a:buFont typeface="Wingdings" pitchFamily="2" charset="2"/>
              <a:buChar char="Ø"/>
            </a:pPr>
            <a:r>
              <a:rPr lang="en-US" sz="1800" b="1" dirty="0" smtClean="0"/>
              <a:t>Scientific and new meds: Catherine Lombardo</a:t>
            </a:r>
            <a:r>
              <a:rPr lang="en-US" sz="1800" dirty="0" smtClean="0"/>
              <a:t> 	</a:t>
            </a:r>
          </a:p>
          <a:p>
            <a:pPr lvl="1" eaLnBrk="1" hangingPunct="1">
              <a:lnSpc>
                <a:spcPct val="90000"/>
              </a:lnSpc>
              <a:buFont typeface="Wingdings" pitchFamily="2" charset="2"/>
              <a:buNone/>
            </a:pPr>
            <a:r>
              <a:rPr lang="en-US" sz="1800" dirty="0" smtClean="0"/>
              <a:t>		Tel: (613) 952-7620		E-mail: catherine.lombardo@pmprb-cepmb.gc.ca</a:t>
            </a:r>
          </a:p>
          <a:p>
            <a:pPr lvl="1" eaLnBrk="1" hangingPunct="1">
              <a:lnSpc>
                <a:spcPct val="90000"/>
              </a:lnSpc>
              <a:buFont typeface="Wingdings" pitchFamily="2" charset="2"/>
              <a:buChar char="Ø"/>
            </a:pPr>
            <a:r>
              <a:rPr lang="en-US" sz="1800" b="1" dirty="0" smtClean="0"/>
              <a:t>Filing Form 1 and 2: Beatrice Mullington</a:t>
            </a:r>
          </a:p>
          <a:p>
            <a:pPr lvl="1" eaLnBrk="1" hangingPunct="1">
              <a:lnSpc>
                <a:spcPct val="90000"/>
              </a:lnSpc>
              <a:buFont typeface="Wingdings" pitchFamily="2" charset="2"/>
              <a:buNone/>
            </a:pPr>
            <a:r>
              <a:rPr lang="en-US" sz="1800" dirty="0" smtClean="0"/>
              <a:t>		Tel: (613) 952-2924		E-mail: beatrice.mullington@pmprb-cepmb.gc.ca</a:t>
            </a:r>
          </a:p>
          <a:p>
            <a:pPr lvl="1" eaLnBrk="1" hangingPunct="1">
              <a:lnSpc>
                <a:spcPct val="90000"/>
              </a:lnSpc>
              <a:buFont typeface="Wingdings" pitchFamily="2" charset="2"/>
              <a:buChar char="Ø"/>
            </a:pPr>
            <a:r>
              <a:rPr lang="en-US" sz="1800" b="1" dirty="0" smtClean="0"/>
              <a:t>Investigation: Senior Regulatory Officer assigned to your Company</a:t>
            </a:r>
            <a:r>
              <a:rPr lang="en-US" sz="1800" dirty="0" smtClean="0"/>
              <a:t> </a:t>
            </a:r>
          </a:p>
          <a:p>
            <a:pPr lvl="1" eaLnBrk="1" hangingPunct="1">
              <a:lnSpc>
                <a:spcPct val="90000"/>
              </a:lnSpc>
              <a:buFont typeface="Wingdings" pitchFamily="2" charset="2"/>
              <a:buChar char="Ø"/>
            </a:pPr>
            <a:r>
              <a:rPr lang="en-US" sz="1800" b="1" dirty="0" smtClean="0"/>
              <a:t>Form 3: Lokanadha Cheruvu</a:t>
            </a:r>
            <a:r>
              <a:rPr lang="en-US" sz="1800" dirty="0" smtClean="0"/>
              <a:t> 	</a:t>
            </a:r>
          </a:p>
          <a:p>
            <a:pPr lvl="1" eaLnBrk="1" hangingPunct="1">
              <a:lnSpc>
                <a:spcPct val="90000"/>
              </a:lnSpc>
              <a:buFont typeface="Wingdings" pitchFamily="2" charset="2"/>
              <a:buNone/>
            </a:pPr>
            <a:r>
              <a:rPr lang="en-US" sz="1800" dirty="0" smtClean="0"/>
              <a:t>		Tel: (613) 954-9812		E-mail: lokanadha.cheruvu@pmprb-cepmb.gc.ca</a:t>
            </a:r>
          </a:p>
          <a:p>
            <a:pPr lvl="1" eaLnBrk="1" hangingPunct="1">
              <a:lnSpc>
                <a:spcPct val="90000"/>
              </a:lnSpc>
              <a:buFont typeface="Wingdings" pitchFamily="2" charset="2"/>
              <a:buNone/>
            </a:pPr>
            <a:endParaRPr lang="en-US" sz="1800" dirty="0" smtClean="0"/>
          </a:p>
          <a:p>
            <a:pPr eaLnBrk="1" hangingPunct="1">
              <a:lnSpc>
                <a:spcPct val="90000"/>
              </a:lnSpc>
              <a:buFont typeface="Wingdings" pitchFamily="2" charset="2"/>
              <a:buNone/>
            </a:pPr>
            <a:endParaRPr lang="en-US" sz="1800" dirty="0" smtClean="0"/>
          </a:p>
          <a:p>
            <a:pPr eaLnBrk="1" hangingPunct="1">
              <a:lnSpc>
                <a:spcPct val="90000"/>
              </a:lnSpc>
            </a:pPr>
            <a:r>
              <a:rPr lang="en-US" sz="1800" dirty="0" smtClean="0"/>
              <a:t>All other questions: </a:t>
            </a:r>
            <a:r>
              <a:rPr lang="fr-CA" sz="1800" dirty="0" smtClean="0"/>
              <a:t>1-877-861-2350             pmprb@pmprb-cepmb.gc.ca </a:t>
            </a:r>
          </a:p>
          <a:p>
            <a:pPr algn="ctr" eaLnBrk="1" hangingPunct="1">
              <a:lnSpc>
                <a:spcPct val="90000"/>
              </a:lnSpc>
              <a:buFont typeface="Wingdings" pitchFamily="2" charset="2"/>
              <a:buNone/>
            </a:pPr>
            <a:endParaRPr lang="en-US" sz="1800" dirty="0" smtClean="0">
              <a:solidFill>
                <a:srgbClr val="FF3300"/>
              </a:solidFill>
            </a:endParaRPr>
          </a:p>
        </p:txBody>
      </p:sp>
      <p:sp>
        <p:nvSpPr>
          <p:cNvPr id="50181" name="Line 4"/>
          <p:cNvSpPr>
            <a:spLocks noChangeShapeType="1"/>
          </p:cNvSpPr>
          <p:nvPr/>
        </p:nvSpPr>
        <p:spPr bwMode="auto">
          <a:xfrm>
            <a:off x="1043608" y="1052736"/>
            <a:ext cx="8100392" cy="17512"/>
          </a:xfrm>
          <a:prstGeom prst="line">
            <a:avLst/>
          </a:prstGeom>
          <a:noFill/>
          <a:ln w="22225" cap="sq">
            <a:solidFill>
              <a:srgbClr val="20558A"/>
            </a:solidFill>
            <a:round/>
            <a:headEnd type="none" w="sm" len="sm"/>
            <a:tailEnd type="none" w="sm" len="sm"/>
          </a:ln>
        </p:spPr>
        <p:txBody>
          <a:bodyPr wrap="none" anchor="ctr"/>
          <a:lstStyle/>
          <a:p>
            <a:endParaRPr lang="en-CA">
              <a:solidFill>
                <a:srgbClr val="003366"/>
              </a:solidFill>
            </a:endParaRPr>
          </a:p>
        </p:txBody>
      </p:sp>
    </p:spTree>
    <p:extLst>
      <p:ext uri="{BB962C8B-B14F-4D97-AF65-F5344CB8AC3E}">
        <p14:creationId xmlns:p14="http://schemas.microsoft.com/office/powerpoint/2010/main" val="32074302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4415" y="260648"/>
            <a:ext cx="8077200" cy="720080"/>
          </a:xfrm>
        </p:spPr>
        <p:txBody>
          <a:bodyPr/>
          <a:lstStyle/>
          <a:p>
            <a:pPr algn="ctr"/>
            <a:r>
              <a:rPr lang="en-CA" sz="3200" dirty="0" smtClean="0"/>
              <a:t>Amendments to the FDR</a:t>
            </a:r>
            <a:endParaRPr lang="en-CA" sz="3200" dirty="0"/>
          </a:p>
        </p:txBody>
      </p:sp>
      <p:sp>
        <p:nvSpPr>
          <p:cNvPr id="3" name="Content Placeholder 2"/>
          <p:cNvSpPr>
            <a:spLocks noGrp="1"/>
          </p:cNvSpPr>
          <p:nvPr>
            <p:ph idx="1"/>
          </p:nvPr>
        </p:nvSpPr>
        <p:spPr>
          <a:xfrm>
            <a:off x="1043608" y="836712"/>
            <a:ext cx="8064896" cy="5194920"/>
          </a:xfrm>
        </p:spPr>
        <p:txBody>
          <a:bodyPr/>
          <a:lstStyle/>
          <a:p>
            <a:r>
              <a:rPr lang="en-CA" dirty="0" smtClean="0"/>
              <a:t>Schedule </a:t>
            </a:r>
            <a:r>
              <a:rPr lang="en-CA" dirty="0"/>
              <a:t>F </a:t>
            </a:r>
            <a:r>
              <a:rPr lang="en-CA" dirty="0" smtClean="0"/>
              <a:t>of FDR to be replaced by a Prescription Drug List</a:t>
            </a:r>
          </a:p>
          <a:p>
            <a:endParaRPr lang="en-CA" dirty="0" smtClean="0"/>
          </a:p>
          <a:p>
            <a:r>
              <a:rPr lang="en-CA" dirty="0" smtClean="0"/>
              <a:t>Consequential amendments to the Patented Medicines Regulations to track </a:t>
            </a:r>
            <a:r>
              <a:rPr lang="en-CA" dirty="0"/>
              <a:t>the language used in the </a:t>
            </a:r>
            <a:r>
              <a:rPr lang="en-CA" dirty="0" smtClean="0"/>
              <a:t>new FDR</a:t>
            </a:r>
          </a:p>
          <a:p>
            <a:endParaRPr lang="en-CA" dirty="0"/>
          </a:p>
          <a:p>
            <a:r>
              <a:rPr lang="en-CA" dirty="0" smtClean="0"/>
              <a:t>All </a:t>
            </a:r>
            <a:r>
              <a:rPr lang="en-CA" dirty="0"/>
              <a:t>amendments </a:t>
            </a:r>
            <a:r>
              <a:rPr lang="en-CA" dirty="0" smtClean="0"/>
              <a:t>to come </a:t>
            </a:r>
            <a:r>
              <a:rPr lang="en-CA" dirty="0"/>
              <a:t>into force on December 19, </a:t>
            </a:r>
            <a:r>
              <a:rPr lang="en-CA" dirty="0" smtClean="0"/>
              <a:t>2013</a:t>
            </a:r>
          </a:p>
          <a:p>
            <a:endParaRPr lang="en-CA" dirty="0" smtClean="0"/>
          </a:p>
          <a:p>
            <a:r>
              <a:rPr lang="en-CA" dirty="0" smtClean="0"/>
              <a:t>Impact on patentees reporting to the PMPRB: </a:t>
            </a:r>
          </a:p>
          <a:p>
            <a:pPr lvl="1"/>
            <a:r>
              <a:rPr lang="en-CA" dirty="0" smtClean="0"/>
              <a:t>Check the Prescription Drug List to see if any of your patented drug products are on it. If yes, send a Form 1 to the PMPRB if the product is not already under the PMPRB jurisdiction</a:t>
            </a:r>
          </a:p>
          <a:p>
            <a:pPr lvl="1"/>
            <a:r>
              <a:rPr lang="en-CA" dirty="0" smtClean="0"/>
              <a:t>Always use </a:t>
            </a:r>
            <a:r>
              <a:rPr lang="en-CA" dirty="0"/>
              <a:t>the most updated Form 1 on the PMPRB </a:t>
            </a:r>
            <a:r>
              <a:rPr lang="en-CA" dirty="0" smtClean="0"/>
              <a:t>website </a:t>
            </a:r>
            <a:endParaRPr lang="en-CA" dirty="0"/>
          </a:p>
          <a:p>
            <a:pPr marL="342900" lvl="1" indent="0">
              <a:buNone/>
            </a:pPr>
            <a:endParaRPr lang="en-CA" dirty="0" smtClean="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4</a:t>
            </a:fld>
            <a:endParaRPr lang="en-US">
              <a:solidFill>
                <a:schemeClr val="tx1"/>
              </a:solidFill>
            </a:endParaRPr>
          </a:p>
        </p:txBody>
      </p:sp>
      <p:cxnSp>
        <p:nvCxnSpPr>
          <p:cNvPr id="6" name="Straight Connector 5"/>
          <p:cNvCxnSpPr/>
          <p:nvPr/>
        </p:nvCxnSpPr>
        <p:spPr bwMode="auto">
          <a:xfrm>
            <a:off x="1043608" y="836712"/>
            <a:ext cx="8100392" cy="0"/>
          </a:xfrm>
          <a:prstGeom prst="line">
            <a:avLst/>
          </a:prstGeom>
          <a:solidFill>
            <a:schemeClr val="accent1"/>
          </a:solidFill>
          <a:ln w="12700" cap="sq"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1238473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074168"/>
            <a:ext cx="7848600" cy="1066800"/>
          </a:xfrm>
        </p:spPr>
        <p:txBody>
          <a:bodyPr/>
          <a:lstStyle/>
          <a:p>
            <a:pPr algn="ctr"/>
            <a:r>
              <a:rPr lang="en-CA" dirty="0" smtClean="0"/>
              <a:t>Patent Pertains to a Medicine </a:t>
            </a:r>
            <a:endParaRPr lang="en-CA"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5</a:t>
            </a:fld>
            <a:endParaRPr lang="en-US">
              <a:solidFill>
                <a:schemeClr val="tx1"/>
              </a:solidFill>
            </a:endParaRPr>
          </a:p>
        </p:txBody>
      </p:sp>
    </p:spTree>
    <p:extLst>
      <p:ext uri="{BB962C8B-B14F-4D97-AF65-F5344CB8AC3E}">
        <p14:creationId xmlns:p14="http://schemas.microsoft.com/office/powerpoint/2010/main" val="276463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66800" y="260648"/>
            <a:ext cx="7848600" cy="576064"/>
          </a:xfrm>
        </p:spPr>
        <p:txBody>
          <a:bodyPr/>
          <a:lstStyle/>
          <a:p>
            <a:pPr algn="ctr" eaLnBrk="1" hangingPunct="1"/>
            <a:r>
              <a:rPr lang="en-US" sz="2800" dirty="0" smtClean="0"/>
              <a:t>Definitions – Patent Act</a:t>
            </a:r>
          </a:p>
        </p:txBody>
      </p:sp>
      <p:sp>
        <p:nvSpPr>
          <p:cNvPr id="17411" name="Rectangle 3"/>
          <p:cNvSpPr>
            <a:spLocks noGrp="1" noChangeArrowheads="1"/>
          </p:cNvSpPr>
          <p:nvPr>
            <p:ph type="body" idx="4294967295"/>
          </p:nvPr>
        </p:nvSpPr>
        <p:spPr>
          <a:xfrm>
            <a:off x="971600" y="836712"/>
            <a:ext cx="8280920" cy="5688632"/>
          </a:xfrm>
        </p:spPr>
        <p:txBody>
          <a:bodyPr/>
          <a:lstStyle/>
          <a:p>
            <a:pPr marL="342900" lvl="1" indent="0" eaLnBrk="1" hangingPunct="1">
              <a:buNone/>
            </a:pPr>
            <a:r>
              <a:rPr lang="en-CA" b="1" dirty="0" smtClean="0"/>
              <a:t>79</a:t>
            </a:r>
            <a:r>
              <a:rPr lang="en-CA" b="1" dirty="0"/>
              <a:t>.</a:t>
            </a:r>
            <a:r>
              <a:rPr lang="en-CA" dirty="0"/>
              <a:t> (1)</a:t>
            </a:r>
            <a:r>
              <a:rPr lang="en-CA" i="1" dirty="0"/>
              <a:t> </a:t>
            </a:r>
            <a:r>
              <a:rPr lang="en-CA" dirty="0"/>
              <a:t>…”patentee” … means the person for the time being entitled to the benefit of the patent for that </a:t>
            </a:r>
            <a:r>
              <a:rPr lang="en-CA" dirty="0" smtClean="0"/>
              <a:t>invention</a:t>
            </a:r>
            <a:endParaRPr lang="en-US" dirty="0" smtClean="0"/>
          </a:p>
          <a:p>
            <a:pPr marL="342900" lvl="1" indent="0" eaLnBrk="1" hangingPunct="1">
              <a:buNone/>
            </a:pPr>
            <a:r>
              <a:rPr lang="en-US" b="1" dirty="0" smtClean="0"/>
              <a:t>79. </a:t>
            </a:r>
            <a:r>
              <a:rPr lang="en-US" b="0" dirty="0" smtClean="0"/>
              <a:t>(2) … an invention pertains to a medicine if the invention is intended or capable of being used for medicine or for the preparation or production of medicine</a:t>
            </a:r>
          </a:p>
          <a:p>
            <a:pPr marL="0" indent="0" eaLnBrk="1" hangingPunct="1">
              <a:buNone/>
            </a:pPr>
            <a:r>
              <a:rPr lang="en-US" sz="2200" dirty="0" smtClean="0"/>
              <a:t>ICN Pharmaceuticals, Inc. v. Canada (1996): </a:t>
            </a:r>
          </a:p>
          <a:p>
            <a:pPr marL="0" indent="0" eaLnBrk="1" hangingPunct="1">
              <a:buNone/>
            </a:pPr>
            <a:r>
              <a:rPr lang="en-US" sz="2200" dirty="0" smtClean="0"/>
              <a:t>There must be a rational connection or nexus between the invention described in the patent and the medicine.</a:t>
            </a:r>
          </a:p>
          <a:p>
            <a:pPr lvl="1" eaLnBrk="1" hangingPunct="1"/>
            <a:r>
              <a:rPr lang="en-US" dirty="0" smtClean="0"/>
              <a:t>Unnecessary to go beyond the face of the patent</a:t>
            </a:r>
          </a:p>
          <a:p>
            <a:pPr lvl="1" eaLnBrk="1" hangingPunct="1"/>
            <a:r>
              <a:rPr lang="en-US" dirty="0" smtClean="0"/>
              <a:t>Nexus can be “the merest slender thread”</a:t>
            </a:r>
          </a:p>
          <a:p>
            <a:pPr lvl="1" eaLnBrk="1" hangingPunct="1"/>
            <a:r>
              <a:rPr lang="en-CA" dirty="0"/>
              <a:t>No requirement that the invention described in the patent actually be </a:t>
            </a:r>
            <a:r>
              <a:rPr lang="en-CA" dirty="0" smtClean="0"/>
              <a:t>used</a:t>
            </a:r>
          </a:p>
          <a:p>
            <a:pPr lvl="1" eaLnBrk="1" hangingPunct="1"/>
            <a:r>
              <a:rPr lang="en-CA" dirty="0" smtClean="0"/>
              <a:t>Board Staff has neither the experience nor the expertise to engage in the task of patent construction</a:t>
            </a:r>
            <a:endParaRPr lang="en-CA" dirty="0"/>
          </a:p>
          <a:p>
            <a:pPr lvl="1" eaLnBrk="1" hangingPunct="1"/>
            <a:endParaRPr lang="en-US" dirty="0" smtClean="0"/>
          </a:p>
        </p:txBody>
      </p:sp>
      <p:sp>
        <p:nvSpPr>
          <p:cNvPr id="17412" name="Line 4"/>
          <p:cNvSpPr>
            <a:spLocks noChangeShapeType="1"/>
          </p:cNvSpPr>
          <p:nvPr/>
        </p:nvSpPr>
        <p:spPr bwMode="auto">
          <a:xfrm>
            <a:off x="1043608" y="836712"/>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6</a:t>
            </a:fld>
            <a:endParaRPr lang="en-US" sz="1400" smtClean="0"/>
          </a:p>
        </p:txBody>
      </p:sp>
    </p:spTree>
    <p:extLst>
      <p:ext uri="{BB962C8B-B14F-4D97-AF65-F5344CB8AC3E}">
        <p14:creationId xmlns:p14="http://schemas.microsoft.com/office/powerpoint/2010/main" val="19608146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66800" y="260648"/>
            <a:ext cx="7848600" cy="576064"/>
          </a:xfrm>
        </p:spPr>
        <p:txBody>
          <a:bodyPr/>
          <a:lstStyle/>
          <a:p>
            <a:pPr algn="ctr" eaLnBrk="1" hangingPunct="1"/>
            <a:r>
              <a:rPr lang="en-US" sz="2800" dirty="0"/>
              <a:t>Definitions – </a:t>
            </a:r>
            <a:r>
              <a:rPr lang="en-CA" sz="2800" dirty="0"/>
              <a:t>Compendium of Policies, Guidelines and Procedures </a:t>
            </a:r>
            <a:endParaRPr lang="en-US" sz="2800" dirty="0" smtClean="0"/>
          </a:p>
        </p:txBody>
      </p:sp>
      <p:sp>
        <p:nvSpPr>
          <p:cNvPr id="17411" name="Rectangle 3"/>
          <p:cNvSpPr>
            <a:spLocks noGrp="1" noChangeArrowheads="1"/>
          </p:cNvSpPr>
          <p:nvPr>
            <p:ph type="body" idx="4294967295"/>
          </p:nvPr>
        </p:nvSpPr>
        <p:spPr>
          <a:xfrm>
            <a:off x="1066800" y="1268760"/>
            <a:ext cx="7848600" cy="5472608"/>
          </a:xfrm>
        </p:spPr>
        <p:txBody>
          <a:bodyPr/>
          <a:lstStyle/>
          <a:p>
            <a:pPr eaLnBrk="1" hangingPunct="1"/>
            <a:endParaRPr lang="en-US" dirty="0" smtClean="0"/>
          </a:p>
          <a:p>
            <a:pPr eaLnBrk="1" hangingPunct="1"/>
            <a:r>
              <a:rPr lang="en-US" dirty="0" smtClean="0"/>
              <a:t>A.4.1.2 : any Canadian patent of invention that pertains to a medicine.  This includes, but is not restricted or limited to:</a:t>
            </a:r>
          </a:p>
          <a:p>
            <a:pPr lvl="1" eaLnBrk="1" hangingPunct="1"/>
            <a:r>
              <a:rPr lang="en-US" dirty="0" smtClean="0"/>
              <a:t>Patents for active ingredients;</a:t>
            </a:r>
          </a:p>
          <a:p>
            <a:pPr lvl="1" eaLnBrk="1" hangingPunct="1"/>
            <a:r>
              <a:rPr lang="en-US" dirty="0" smtClean="0"/>
              <a:t>Patents for processes of manufacture;</a:t>
            </a:r>
          </a:p>
          <a:p>
            <a:pPr lvl="1" eaLnBrk="1" hangingPunct="1"/>
            <a:r>
              <a:rPr lang="en-US" dirty="0" smtClean="0"/>
              <a:t>Patents for a particular delivery system or dosage form that are integral to the delivery of the medicine;</a:t>
            </a:r>
          </a:p>
          <a:p>
            <a:pPr lvl="1" eaLnBrk="1" hangingPunct="1"/>
            <a:r>
              <a:rPr lang="en-US" dirty="0" smtClean="0"/>
              <a:t>Patents for indications/uses; and</a:t>
            </a:r>
          </a:p>
          <a:p>
            <a:pPr lvl="1" eaLnBrk="1" hangingPunct="1"/>
            <a:r>
              <a:rPr lang="en-US" dirty="0" smtClean="0"/>
              <a:t>Patents for formulations.</a:t>
            </a:r>
          </a:p>
          <a:p>
            <a:pPr lvl="1" eaLnBrk="1" hangingPunct="1"/>
            <a:endParaRPr lang="en-US" dirty="0" smtClean="0"/>
          </a:p>
        </p:txBody>
      </p:sp>
      <p:sp>
        <p:nvSpPr>
          <p:cNvPr id="17412" name="Line 4"/>
          <p:cNvSpPr>
            <a:spLocks noChangeShapeType="1"/>
          </p:cNvSpPr>
          <p:nvPr/>
        </p:nvSpPr>
        <p:spPr bwMode="auto">
          <a:xfrm>
            <a:off x="1043608" y="1124744"/>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7</a:t>
            </a:fld>
            <a:endParaRPr lang="en-US" sz="1400" smtClean="0"/>
          </a:p>
        </p:txBody>
      </p:sp>
    </p:spTree>
    <p:extLst>
      <p:ext uri="{BB962C8B-B14F-4D97-AF65-F5344CB8AC3E}">
        <p14:creationId xmlns:p14="http://schemas.microsoft.com/office/powerpoint/2010/main" val="1470954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66800" y="260648"/>
            <a:ext cx="7848600" cy="576064"/>
          </a:xfrm>
        </p:spPr>
        <p:txBody>
          <a:bodyPr/>
          <a:lstStyle/>
          <a:p>
            <a:pPr algn="ctr" eaLnBrk="1" hangingPunct="1"/>
            <a:r>
              <a:rPr lang="en-US" sz="2800" dirty="0" smtClean="0"/>
              <a:t>Duration of a Patent (</a:t>
            </a:r>
            <a:r>
              <a:rPr lang="en-CA" sz="2400" i="1" dirty="0" smtClean="0"/>
              <a:t>Patent </a:t>
            </a:r>
            <a:r>
              <a:rPr lang="en-CA" sz="2400" i="1" dirty="0"/>
              <a:t>Act </a:t>
            </a:r>
            <a:r>
              <a:rPr lang="en-CA" sz="2400" dirty="0"/>
              <a:t>section 45 and section </a:t>
            </a:r>
            <a:r>
              <a:rPr lang="en-CA" sz="2400" dirty="0" smtClean="0"/>
              <a:t>55.2)</a:t>
            </a:r>
            <a:r>
              <a:rPr lang="en-CA" sz="2400" dirty="0"/>
              <a:t/>
            </a:r>
            <a:br>
              <a:rPr lang="en-CA" sz="2400" dirty="0"/>
            </a:br>
            <a:endParaRPr lang="en-US" sz="2400" dirty="0" smtClean="0"/>
          </a:p>
        </p:txBody>
      </p:sp>
      <p:sp>
        <p:nvSpPr>
          <p:cNvPr id="17411" name="Rectangle 3"/>
          <p:cNvSpPr>
            <a:spLocks noGrp="1" noChangeArrowheads="1"/>
          </p:cNvSpPr>
          <p:nvPr>
            <p:ph type="body" idx="4294967295"/>
          </p:nvPr>
        </p:nvSpPr>
        <p:spPr>
          <a:xfrm>
            <a:off x="1066800" y="908720"/>
            <a:ext cx="8077200" cy="5688632"/>
          </a:xfrm>
        </p:spPr>
        <p:txBody>
          <a:bodyPr/>
          <a:lstStyle/>
          <a:p>
            <a:pPr marL="0" indent="0" eaLnBrk="1" hangingPunct="1">
              <a:buNone/>
            </a:pPr>
            <a:r>
              <a:rPr lang="en-US" b="0" dirty="0" smtClean="0">
                <a:hlinkClick r:id="rId3"/>
              </a:rPr>
              <a:t>http</a:t>
            </a:r>
            <a:r>
              <a:rPr lang="en-US" b="0" dirty="0">
                <a:hlinkClick r:id="rId3"/>
              </a:rPr>
              <a:t>://</a:t>
            </a:r>
            <a:r>
              <a:rPr lang="en-US" b="0" dirty="0" smtClean="0">
                <a:hlinkClick r:id="rId3"/>
              </a:rPr>
              <a:t>brevets-patents.ic.gc.ca/opic-cipo/cpd/eng/introduction.html</a:t>
            </a:r>
            <a:endParaRPr lang="en-US" b="0" dirty="0" smtClean="0"/>
          </a:p>
          <a:p>
            <a:pPr marL="0" indent="0" eaLnBrk="1" hangingPunct="1">
              <a:buNone/>
            </a:pPr>
            <a:endParaRPr lang="en-CA" dirty="0" smtClean="0"/>
          </a:p>
          <a:p>
            <a:pPr eaLnBrk="1" hangingPunct="1">
              <a:buFont typeface="Wingdings" panose="05000000000000000000" pitchFamily="2" charset="2"/>
              <a:buChar char="§"/>
            </a:pPr>
            <a:r>
              <a:rPr lang="en-CA" dirty="0" smtClean="0"/>
              <a:t>If </a:t>
            </a:r>
            <a:r>
              <a:rPr lang="en-CA" dirty="0"/>
              <a:t>application filed on or after October 1, 1989</a:t>
            </a:r>
          </a:p>
          <a:p>
            <a:pPr marL="0" indent="0" eaLnBrk="1" hangingPunct="1">
              <a:buNone/>
            </a:pPr>
            <a:r>
              <a:rPr lang="en-CA" dirty="0" smtClean="0"/>
              <a:t>	</a:t>
            </a:r>
            <a:r>
              <a:rPr lang="en-CA" sz="2200" b="0" dirty="0" smtClean="0"/>
              <a:t>Duration </a:t>
            </a:r>
            <a:r>
              <a:rPr lang="en-CA" sz="2200" b="0" dirty="0"/>
              <a:t>= 20 years after </a:t>
            </a:r>
            <a:r>
              <a:rPr lang="en-CA" sz="2200" b="0" u="sng" dirty="0"/>
              <a:t>filing</a:t>
            </a:r>
            <a:r>
              <a:rPr lang="en-CA" sz="2200" b="0" dirty="0"/>
              <a:t> date</a:t>
            </a:r>
          </a:p>
          <a:p>
            <a:pPr eaLnBrk="1" hangingPunct="1"/>
            <a:r>
              <a:rPr lang="en-CA" dirty="0"/>
              <a:t>If application filed before October 1, 1989</a:t>
            </a:r>
          </a:p>
          <a:p>
            <a:pPr marL="0" indent="0" eaLnBrk="1" hangingPunct="1">
              <a:buNone/>
            </a:pPr>
            <a:r>
              <a:rPr lang="en-CA" dirty="0" smtClean="0"/>
              <a:t>	</a:t>
            </a:r>
            <a:r>
              <a:rPr lang="en-CA" sz="2200" b="0" dirty="0" smtClean="0"/>
              <a:t>Duration </a:t>
            </a:r>
            <a:r>
              <a:rPr lang="en-CA" sz="2200" b="0" dirty="0"/>
              <a:t>= 17 years from date on which patent was </a:t>
            </a:r>
            <a:r>
              <a:rPr lang="en-CA" sz="2200" b="0" u="sng" dirty="0"/>
              <a:t>issued</a:t>
            </a:r>
          </a:p>
          <a:p>
            <a:pPr eaLnBrk="1" hangingPunct="1"/>
            <a:r>
              <a:rPr lang="en-CA" dirty="0"/>
              <a:t>Laid open starts at the </a:t>
            </a:r>
            <a:r>
              <a:rPr lang="en-CA" u="sng" dirty="0"/>
              <a:t>publication</a:t>
            </a:r>
            <a:r>
              <a:rPr lang="en-CA" dirty="0"/>
              <a:t> date</a:t>
            </a:r>
          </a:p>
          <a:p>
            <a:pPr marL="0" indent="0" eaLnBrk="1" hangingPunct="1">
              <a:buNone/>
            </a:pPr>
            <a:endParaRPr lang="en-US" dirty="0" smtClean="0"/>
          </a:p>
          <a:p>
            <a:pPr marL="0" indent="0" eaLnBrk="1" hangingPunct="1">
              <a:buNone/>
            </a:pPr>
            <a:r>
              <a:rPr lang="en-US" dirty="0" smtClean="0"/>
              <a:t>Example: Patent 2345678		Form 1</a:t>
            </a:r>
          </a:p>
          <a:p>
            <a:pPr marL="342900" lvl="1" indent="0" eaLnBrk="1" hangingPunct="1">
              <a:buNone/>
            </a:pPr>
            <a:r>
              <a:rPr lang="en-CA" b="0" dirty="0"/>
              <a:t>Issued: </a:t>
            </a:r>
            <a:r>
              <a:rPr lang="en-CA" b="0" dirty="0" smtClean="0"/>
              <a:t>2007-11-13	</a:t>
            </a:r>
            <a:r>
              <a:rPr lang="en-CA" dirty="0"/>
              <a:t>	 </a:t>
            </a:r>
            <a:r>
              <a:rPr lang="en-CA" dirty="0" smtClean="0"/>
              <a:t>    Patent </a:t>
            </a:r>
            <a:r>
              <a:rPr lang="en-CA" dirty="0"/>
              <a:t>granted: 2007-11-13</a:t>
            </a:r>
          </a:p>
          <a:p>
            <a:pPr marL="342900" lvl="1" indent="0" eaLnBrk="1" hangingPunct="1">
              <a:buNone/>
            </a:pPr>
            <a:r>
              <a:rPr lang="en-CA" b="0" dirty="0" smtClean="0"/>
              <a:t>Filing </a:t>
            </a:r>
            <a:r>
              <a:rPr lang="en-CA" b="0" dirty="0"/>
              <a:t>date: </a:t>
            </a:r>
            <a:r>
              <a:rPr lang="en-CA" dirty="0"/>
              <a:t>1999-09-23		 </a:t>
            </a:r>
            <a:r>
              <a:rPr lang="en-CA" dirty="0" smtClean="0"/>
              <a:t>    Patent </a:t>
            </a:r>
            <a:r>
              <a:rPr lang="en-CA" dirty="0"/>
              <a:t>expired: 2019-09-23</a:t>
            </a:r>
          </a:p>
          <a:p>
            <a:pPr marL="342900" lvl="1" indent="0" eaLnBrk="1" hangingPunct="1">
              <a:buNone/>
            </a:pPr>
            <a:r>
              <a:rPr lang="en-CA" b="0" dirty="0" smtClean="0"/>
              <a:t>Publication </a:t>
            </a:r>
            <a:r>
              <a:rPr lang="en-CA" b="0" dirty="0"/>
              <a:t>date: 2000-04-06</a:t>
            </a:r>
          </a:p>
          <a:p>
            <a:pPr marL="0" indent="0" eaLnBrk="1" hangingPunct="1">
              <a:buNone/>
            </a:pPr>
            <a:r>
              <a:rPr lang="en-US" i="1" dirty="0"/>
              <a:t>	</a:t>
            </a:r>
            <a:r>
              <a:rPr lang="en-US" i="1" dirty="0" smtClean="0"/>
              <a:t>		</a:t>
            </a:r>
            <a:endParaRPr lang="en-US" dirty="0" smtClean="0"/>
          </a:p>
        </p:txBody>
      </p:sp>
      <p:sp>
        <p:nvSpPr>
          <p:cNvPr id="17412" name="Line 4"/>
          <p:cNvSpPr>
            <a:spLocks noChangeShapeType="1"/>
          </p:cNvSpPr>
          <p:nvPr/>
        </p:nvSpPr>
        <p:spPr bwMode="auto">
          <a:xfrm>
            <a:off x="1043608"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8</a:t>
            </a:fld>
            <a:endParaRPr lang="en-US" sz="1400" smtClean="0"/>
          </a:p>
        </p:txBody>
      </p:sp>
      <p:cxnSp>
        <p:nvCxnSpPr>
          <p:cNvPr id="3" name="Straight Connector 2"/>
          <p:cNvCxnSpPr/>
          <p:nvPr/>
        </p:nvCxnSpPr>
        <p:spPr bwMode="auto">
          <a:xfrm>
            <a:off x="4716016" y="5085184"/>
            <a:ext cx="0" cy="864096"/>
          </a:xfrm>
          <a:prstGeom prst="line">
            <a:avLst/>
          </a:prstGeom>
          <a:solidFill>
            <a:schemeClr val="accent1"/>
          </a:solidFill>
          <a:ln w="12700" cap="sq"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6884984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66800" y="260648"/>
            <a:ext cx="7848600" cy="576064"/>
          </a:xfrm>
        </p:spPr>
        <p:txBody>
          <a:bodyPr/>
          <a:lstStyle/>
          <a:p>
            <a:pPr algn="ctr" eaLnBrk="1" hangingPunct="1"/>
            <a:r>
              <a:rPr lang="en-US" sz="2800" dirty="0" smtClean="0"/>
              <a:t>Patent Expiry – Process (through an example)</a:t>
            </a:r>
            <a:endParaRPr lang="en-US" sz="2400" dirty="0" smtClean="0"/>
          </a:p>
        </p:txBody>
      </p:sp>
      <p:sp>
        <p:nvSpPr>
          <p:cNvPr id="17411" name="Rectangle 3"/>
          <p:cNvSpPr>
            <a:spLocks noGrp="1" noChangeArrowheads="1"/>
          </p:cNvSpPr>
          <p:nvPr>
            <p:ph type="body" idx="4294967295"/>
          </p:nvPr>
        </p:nvSpPr>
        <p:spPr>
          <a:xfrm>
            <a:off x="1043608" y="836712"/>
            <a:ext cx="8064896" cy="5832648"/>
          </a:xfrm>
        </p:spPr>
        <p:txBody>
          <a:bodyPr/>
          <a:lstStyle/>
          <a:p>
            <a:pPr marL="0" indent="0" eaLnBrk="1" hangingPunct="1">
              <a:buNone/>
            </a:pPr>
            <a:r>
              <a:rPr lang="en-US" dirty="0" smtClean="0"/>
              <a:t> </a:t>
            </a:r>
            <a:r>
              <a:rPr lang="en-US" sz="1800" dirty="0" smtClean="0"/>
              <a:t>       2012			</a:t>
            </a:r>
            <a:r>
              <a:rPr lang="en-US" sz="1800" dirty="0" smtClean="0">
                <a:solidFill>
                  <a:srgbClr val="FF0000"/>
                </a:solidFill>
              </a:rPr>
              <a:t>2013</a:t>
            </a:r>
            <a:r>
              <a:rPr lang="en-US" sz="1800" dirty="0" smtClean="0"/>
              <a:t>			 	</a:t>
            </a:r>
            <a:r>
              <a:rPr lang="en-US" sz="1800" dirty="0" smtClean="0">
                <a:solidFill>
                  <a:srgbClr val="00B050"/>
                </a:solidFill>
              </a:rPr>
              <a:t>2014</a:t>
            </a:r>
          </a:p>
        </p:txBody>
      </p:sp>
      <p:sp>
        <p:nvSpPr>
          <p:cNvPr id="17412" name="Line 4"/>
          <p:cNvSpPr>
            <a:spLocks noChangeShapeType="1"/>
          </p:cNvSpPr>
          <p:nvPr/>
        </p:nvSpPr>
        <p:spPr bwMode="auto">
          <a:xfrm>
            <a:off x="1043608" y="836712"/>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9</a:t>
            </a:fld>
            <a:endParaRPr lang="en-US" sz="1400" smtClean="0"/>
          </a:p>
        </p:txBody>
      </p:sp>
      <p:cxnSp>
        <p:nvCxnSpPr>
          <p:cNvPr id="5" name="Straight Arrow Connector 4"/>
          <p:cNvCxnSpPr/>
          <p:nvPr/>
        </p:nvCxnSpPr>
        <p:spPr bwMode="auto">
          <a:xfrm>
            <a:off x="2411760" y="1896685"/>
            <a:ext cx="4824536" cy="0"/>
          </a:xfrm>
          <a:prstGeom prst="straightConnector1">
            <a:avLst/>
          </a:prstGeom>
          <a:solidFill>
            <a:schemeClr val="accent1"/>
          </a:solidFill>
          <a:ln w="15875" cap="sq" cmpd="sng" algn="ctr">
            <a:solidFill>
              <a:srgbClr val="FF0000"/>
            </a:solidFill>
            <a:prstDash val="solid"/>
            <a:round/>
            <a:headEnd type="arrow"/>
            <a:tailEnd type="arrow"/>
          </a:ln>
          <a:effectLst/>
        </p:spPr>
      </p:cxnSp>
      <p:cxnSp>
        <p:nvCxnSpPr>
          <p:cNvPr id="7" name="Straight Arrow Connector 6"/>
          <p:cNvCxnSpPr/>
          <p:nvPr/>
        </p:nvCxnSpPr>
        <p:spPr bwMode="auto">
          <a:xfrm>
            <a:off x="7236296" y="1896685"/>
            <a:ext cx="1368152" cy="0"/>
          </a:xfrm>
          <a:prstGeom prst="straightConnector1">
            <a:avLst/>
          </a:prstGeom>
          <a:solidFill>
            <a:schemeClr val="accent1"/>
          </a:solidFill>
          <a:ln w="15875" cap="sq" cmpd="sng" algn="ctr">
            <a:solidFill>
              <a:srgbClr val="00B050"/>
            </a:solidFill>
            <a:prstDash val="solid"/>
            <a:round/>
            <a:headEnd type="arrow"/>
            <a:tailEnd type="arrow"/>
          </a:ln>
          <a:effectLst/>
        </p:spPr>
      </p:cxn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1802228"/>
            <a:ext cx="1560513" cy="18891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Down Arrow 10"/>
          <p:cNvSpPr/>
          <p:nvPr/>
        </p:nvSpPr>
        <p:spPr bwMode="auto">
          <a:xfrm>
            <a:off x="1115616" y="2420888"/>
            <a:ext cx="287747" cy="422034"/>
          </a:xfrm>
          <a:prstGeom prst="downArrow">
            <a:avLst/>
          </a:prstGeom>
          <a:solidFill>
            <a:schemeClr val="accent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400" b="0" i="0" u="none" strike="noStrike" cap="none" normalizeH="0" baseline="0" smtClean="0">
              <a:ln>
                <a:noFill/>
              </a:ln>
              <a:solidFill>
                <a:schemeClr val="tx1"/>
              </a:solidFill>
              <a:effectLst/>
              <a:latin typeface="Arial" charset="0"/>
            </a:endParaRPr>
          </a:p>
        </p:txBody>
      </p:sp>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5656" y="1484784"/>
            <a:ext cx="323850"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47864" y="1484784"/>
            <a:ext cx="323850"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28270" y="1484784"/>
            <a:ext cx="323850"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Box 11"/>
          <p:cNvSpPr txBox="1"/>
          <p:nvPr/>
        </p:nvSpPr>
        <p:spPr>
          <a:xfrm>
            <a:off x="1403648" y="3009726"/>
            <a:ext cx="7740352" cy="923330"/>
          </a:xfrm>
          <a:prstGeom prst="rect">
            <a:avLst/>
          </a:prstGeom>
          <a:noFill/>
        </p:spPr>
        <p:txBody>
          <a:bodyPr wrap="square" rtlCol="0">
            <a:spAutoFit/>
          </a:bodyPr>
          <a:lstStyle/>
          <a:p>
            <a:r>
              <a:rPr lang="en-CA" sz="1800" dirty="0" smtClean="0"/>
              <a:t>Board Staff sends a letter in Feb/March 2013, and reminder in Sept. 2013, asking patentee to confirm by November 30 that there are no further patents or patent applications pertaining to DINs 1, 2 and 3</a:t>
            </a:r>
            <a:endParaRPr lang="en-CA" sz="1800" dirty="0"/>
          </a:p>
        </p:txBody>
      </p:sp>
      <p:sp>
        <p:nvSpPr>
          <p:cNvPr id="13" name="TextBox 12"/>
          <p:cNvSpPr txBox="1"/>
          <p:nvPr/>
        </p:nvSpPr>
        <p:spPr>
          <a:xfrm>
            <a:off x="1331640" y="2411596"/>
            <a:ext cx="7704856" cy="369332"/>
          </a:xfrm>
          <a:prstGeom prst="rect">
            <a:avLst/>
          </a:prstGeom>
          <a:noFill/>
        </p:spPr>
        <p:txBody>
          <a:bodyPr wrap="square" rtlCol="0">
            <a:spAutoFit/>
          </a:bodyPr>
          <a:lstStyle/>
          <a:p>
            <a:r>
              <a:rPr lang="en-CA" sz="1800" dirty="0" smtClean="0"/>
              <a:t> Patent CA 234567 pertaining to DINs 1, 2 and 3 expires on Oct. 30, 2012</a:t>
            </a:r>
            <a:endParaRPr lang="en-CA" sz="1800" dirty="0"/>
          </a:p>
        </p:txBody>
      </p:sp>
      <p:sp>
        <p:nvSpPr>
          <p:cNvPr id="14" name="TextBox 13"/>
          <p:cNvSpPr txBox="1"/>
          <p:nvPr/>
        </p:nvSpPr>
        <p:spPr>
          <a:xfrm>
            <a:off x="1187624" y="1196752"/>
            <a:ext cx="944489" cy="335169"/>
          </a:xfrm>
          <a:prstGeom prst="rect">
            <a:avLst/>
          </a:prstGeom>
          <a:noFill/>
        </p:spPr>
        <p:txBody>
          <a:bodyPr wrap="none" rtlCol="0">
            <a:spAutoFit/>
          </a:bodyPr>
          <a:lstStyle/>
          <a:p>
            <a:r>
              <a:rPr lang="en-CA" sz="1200" dirty="0" smtClean="0"/>
              <a:t>October 30</a:t>
            </a:r>
            <a:endParaRPr lang="en-CA" sz="1200" dirty="0"/>
          </a:p>
        </p:txBody>
      </p:sp>
      <p:sp>
        <p:nvSpPr>
          <p:cNvPr id="15" name="TextBox 14"/>
          <p:cNvSpPr txBox="1"/>
          <p:nvPr/>
        </p:nvSpPr>
        <p:spPr>
          <a:xfrm>
            <a:off x="2843808" y="1196752"/>
            <a:ext cx="1268296" cy="335169"/>
          </a:xfrm>
          <a:prstGeom prst="rect">
            <a:avLst/>
          </a:prstGeom>
          <a:noFill/>
        </p:spPr>
        <p:txBody>
          <a:bodyPr wrap="none" rtlCol="0">
            <a:spAutoFit/>
          </a:bodyPr>
          <a:lstStyle/>
          <a:p>
            <a:r>
              <a:rPr lang="en-CA" sz="1200" dirty="0" smtClean="0"/>
              <a:t>February/March</a:t>
            </a:r>
            <a:endParaRPr lang="en-CA" sz="1200" dirty="0"/>
          </a:p>
        </p:txBody>
      </p:sp>
      <p:sp>
        <p:nvSpPr>
          <p:cNvPr id="16" name="TextBox 15"/>
          <p:cNvSpPr txBox="1"/>
          <p:nvPr/>
        </p:nvSpPr>
        <p:spPr>
          <a:xfrm>
            <a:off x="5004048" y="1196752"/>
            <a:ext cx="934871" cy="335169"/>
          </a:xfrm>
          <a:prstGeom prst="rect">
            <a:avLst/>
          </a:prstGeom>
          <a:noFill/>
        </p:spPr>
        <p:txBody>
          <a:bodyPr wrap="none" rtlCol="0">
            <a:spAutoFit/>
          </a:bodyPr>
          <a:lstStyle/>
          <a:p>
            <a:r>
              <a:rPr lang="en-CA" sz="1200" dirty="0" smtClean="0"/>
              <a:t>September</a:t>
            </a:r>
            <a:endParaRPr lang="en-CA" sz="1200" dirty="0"/>
          </a:p>
        </p:txBody>
      </p:sp>
      <p:sp>
        <p:nvSpPr>
          <p:cNvPr id="17" name="Down Arrow 16"/>
          <p:cNvSpPr/>
          <p:nvPr/>
        </p:nvSpPr>
        <p:spPr bwMode="auto">
          <a:xfrm>
            <a:off x="1187624" y="5244052"/>
            <a:ext cx="287462" cy="417196"/>
          </a:xfrm>
          <a:prstGeom prst="downArrow">
            <a:avLst/>
          </a:prstGeom>
          <a:solidFill>
            <a:srgbClr val="FF0000"/>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400" b="0" i="0" u="none" strike="noStrike" cap="none" normalizeH="0" baseline="0" smtClean="0">
              <a:ln>
                <a:noFill/>
              </a:ln>
              <a:solidFill>
                <a:schemeClr val="tx1"/>
              </a:solidFill>
              <a:effectLst/>
              <a:latin typeface="Arial" charset="0"/>
            </a:endParaRPr>
          </a:p>
        </p:txBody>
      </p:sp>
      <p:pic>
        <p:nvPicPr>
          <p:cNvPr id="1038" name="Picture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52406" y="1484784"/>
            <a:ext cx="323850"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TextBox 17"/>
          <p:cNvSpPr txBox="1"/>
          <p:nvPr/>
        </p:nvSpPr>
        <p:spPr>
          <a:xfrm>
            <a:off x="6228184" y="1196752"/>
            <a:ext cx="891591" cy="335169"/>
          </a:xfrm>
          <a:prstGeom prst="rect">
            <a:avLst/>
          </a:prstGeom>
          <a:noFill/>
        </p:spPr>
        <p:txBody>
          <a:bodyPr wrap="none" rtlCol="0">
            <a:spAutoFit/>
          </a:bodyPr>
          <a:lstStyle/>
          <a:p>
            <a:r>
              <a:rPr lang="en-CA" sz="1200" dirty="0" smtClean="0"/>
              <a:t>December</a:t>
            </a:r>
            <a:endParaRPr lang="en-CA" sz="1200" dirty="0"/>
          </a:p>
        </p:txBody>
      </p:sp>
      <p:sp>
        <p:nvSpPr>
          <p:cNvPr id="19" name="TextBox 18"/>
          <p:cNvSpPr txBox="1"/>
          <p:nvPr/>
        </p:nvSpPr>
        <p:spPr>
          <a:xfrm>
            <a:off x="6228184" y="1628800"/>
            <a:ext cx="338554" cy="346855"/>
          </a:xfrm>
          <a:prstGeom prst="rect">
            <a:avLst/>
          </a:prstGeom>
          <a:noFill/>
          <a:ln>
            <a:noFill/>
          </a:ln>
        </p:spPr>
        <p:txBody>
          <a:bodyPr wrap="none" rtlCol="0">
            <a:spAutoFit/>
          </a:bodyPr>
          <a:lstStyle/>
          <a:p>
            <a:r>
              <a:rPr lang="en-CA" dirty="0" smtClean="0">
                <a:solidFill>
                  <a:srgbClr val="FF0000"/>
                </a:solidFill>
              </a:rPr>
              <a:t>x</a:t>
            </a:r>
            <a:endParaRPr lang="en-CA" dirty="0">
              <a:solidFill>
                <a:srgbClr val="FF0000"/>
              </a:solidFill>
            </a:endParaRPr>
          </a:p>
        </p:txBody>
      </p:sp>
      <p:sp>
        <p:nvSpPr>
          <p:cNvPr id="21" name="TextBox 20"/>
          <p:cNvSpPr txBox="1"/>
          <p:nvPr/>
        </p:nvSpPr>
        <p:spPr>
          <a:xfrm>
            <a:off x="1475086" y="5097958"/>
            <a:ext cx="7561411" cy="923330"/>
          </a:xfrm>
          <a:prstGeom prst="rect">
            <a:avLst/>
          </a:prstGeom>
          <a:noFill/>
        </p:spPr>
        <p:txBody>
          <a:bodyPr wrap="square" rtlCol="0">
            <a:spAutoFit/>
          </a:bodyPr>
          <a:lstStyle/>
          <a:p>
            <a:r>
              <a:rPr lang="en-CA" sz="1800" dirty="0" smtClean="0"/>
              <a:t>Board Staff sends Form 2 Block 4 and 5 templates (without DINs 1, 2 and 3).  If patentee submits information for these DINs in subsequent filings, the submission is rejected and an error report is generated</a:t>
            </a:r>
            <a:endParaRPr lang="en-CA" sz="1800" dirty="0"/>
          </a:p>
        </p:txBody>
      </p:sp>
      <p:sp>
        <p:nvSpPr>
          <p:cNvPr id="22" name="TextBox 21"/>
          <p:cNvSpPr txBox="1"/>
          <p:nvPr/>
        </p:nvSpPr>
        <p:spPr>
          <a:xfrm>
            <a:off x="1115616" y="4191471"/>
            <a:ext cx="389850" cy="461665"/>
          </a:xfrm>
          <a:prstGeom prst="rect">
            <a:avLst/>
          </a:prstGeom>
          <a:noFill/>
        </p:spPr>
        <p:txBody>
          <a:bodyPr wrap="none" rtlCol="0">
            <a:spAutoFit/>
          </a:bodyPr>
          <a:lstStyle/>
          <a:p>
            <a:r>
              <a:rPr lang="en-CA" dirty="0" smtClean="0">
                <a:solidFill>
                  <a:srgbClr val="FF0000"/>
                </a:solidFill>
              </a:rPr>
              <a:t>X</a:t>
            </a:r>
            <a:endParaRPr lang="en-CA" dirty="0">
              <a:solidFill>
                <a:srgbClr val="FF0000"/>
              </a:solidFill>
            </a:endParaRPr>
          </a:p>
        </p:txBody>
      </p:sp>
      <p:sp>
        <p:nvSpPr>
          <p:cNvPr id="23" name="TextBox 22"/>
          <p:cNvSpPr txBox="1"/>
          <p:nvPr/>
        </p:nvSpPr>
        <p:spPr>
          <a:xfrm>
            <a:off x="1475655" y="4089846"/>
            <a:ext cx="7632849" cy="923330"/>
          </a:xfrm>
          <a:prstGeom prst="rect">
            <a:avLst/>
          </a:prstGeom>
          <a:noFill/>
        </p:spPr>
        <p:txBody>
          <a:bodyPr wrap="square" rtlCol="0">
            <a:spAutoFit/>
          </a:bodyPr>
          <a:lstStyle/>
          <a:p>
            <a:r>
              <a:rPr lang="en-CA" sz="1800" dirty="0" smtClean="0"/>
              <a:t>No response from patentee or no further patents confirmed: DINS 1, 2 and 3 become inactive in PMPRB electronic system and are removed from templates early December</a:t>
            </a:r>
            <a:endParaRPr lang="en-CA" sz="1800" dirty="0"/>
          </a:p>
        </p:txBody>
      </p:sp>
      <p:pic>
        <p:nvPicPr>
          <p:cNvPr id="2"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15616" y="3140969"/>
            <a:ext cx="323850" cy="4864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82336638"/>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on 2">
  <a:themeElements>
    <a:clrScheme name="Presentation 2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Presentation 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resentation 2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Presentation 2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Presentation 2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Presentation 2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Presentation 2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Presentation 2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Presentation 2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Presentation 2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56337</TotalTime>
  <Words>2277</Words>
  <Application>Microsoft Office PowerPoint</Application>
  <PresentationFormat>On-screen Show (4:3)</PresentationFormat>
  <Paragraphs>329</Paragraphs>
  <Slides>37</Slides>
  <Notes>24</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Presentation 2</vt:lpstr>
      <vt:lpstr>Patented Medicine Prices Review Board </vt:lpstr>
      <vt:lpstr>Overview </vt:lpstr>
      <vt:lpstr>Amendments to the Food and Drug Regulations (FDR)</vt:lpstr>
      <vt:lpstr>Amendments to the FDR</vt:lpstr>
      <vt:lpstr>Patent Pertains to a Medicine </vt:lpstr>
      <vt:lpstr>Definitions – Patent Act</vt:lpstr>
      <vt:lpstr>Definitions – Compendium of Policies, Guidelines and Procedures </vt:lpstr>
      <vt:lpstr>Duration of a Patent (Patent Act section 45 and section 55.2) </vt:lpstr>
      <vt:lpstr>Patent Expiry – Process (through an example)</vt:lpstr>
      <vt:lpstr>Patent lapse</vt:lpstr>
      <vt:lpstr>FAQ - If a patented drug product is not listed on the HC Patent Register, is it under the PMPRB jurisdiction? </vt:lpstr>
      <vt:lpstr>FAQ - If a patented drug product is sold under SAP, does it fall under the PMPRB jurisdiction? </vt:lpstr>
      <vt:lpstr>FAQ - If a patented drug product is sold under SAP, does it fall under the PMPRB jurisdiction? </vt:lpstr>
      <vt:lpstr>FAQ - What may happen if a patentee does not file Form 1 or Form 2 information as required or submits false information? </vt:lpstr>
      <vt:lpstr>FAQ - What may happen if a patentee does not file Form 1 or Form 2 information as required or submits false information? </vt:lpstr>
      <vt:lpstr>Best Practice: Filing  </vt:lpstr>
      <vt:lpstr>PowerPoint Presentation</vt:lpstr>
      <vt:lpstr>Filing “no sales”</vt:lpstr>
      <vt:lpstr>Filing “no sales”</vt:lpstr>
      <vt:lpstr>Filing “no sales”</vt:lpstr>
      <vt:lpstr>Form 2 Block 4 example: “no sales” in some markets and provinces</vt:lpstr>
      <vt:lpstr>Form 2 Block 4 example: “no sales” in some markets and provinces</vt:lpstr>
      <vt:lpstr>Form 2 Block 5 example: “no sales” in some countries</vt:lpstr>
      <vt:lpstr>Form 2 Block 5 example: “no sales” in some countries</vt:lpstr>
      <vt:lpstr>Form 2 Block 5 International Sources for 2013</vt:lpstr>
      <vt:lpstr>Filing amended Form 2 data for one or more DINs</vt:lpstr>
      <vt:lpstr>Filing amended Form 2 data for one or more DINs</vt:lpstr>
      <vt:lpstr>Example: Filing amended Form 2 data for DIN 01234567</vt:lpstr>
      <vt:lpstr>Example: Filing amended Form 2 for DIN 01234567</vt:lpstr>
      <vt:lpstr>Example: Filing amended Form 2 Block 2 for DIN 01234567</vt:lpstr>
      <vt:lpstr>Example: Filing amended Form 2 Block 3 for DIN 01234567</vt:lpstr>
      <vt:lpstr>PowerPoint Presentation</vt:lpstr>
      <vt:lpstr>PowerPoint Presentation</vt:lpstr>
      <vt:lpstr>PowerPoint Presentation</vt:lpstr>
      <vt:lpstr>Semi-Annual Regulatory Filing: Error Reports</vt:lpstr>
      <vt:lpstr>Checklist for filing a Form 2 successfully</vt:lpstr>
      <vt:lpstr>Communication with Board Staff</vt:lpstr>
    </vt:vector>
  </TitlesOfParts>
  <Manager>Gregory Gillespie</Manager>
  <Company>PMPRB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Canada's Patented Medicine Prices Review Board</dc:title>
  <dc:subject>PMPRB Presentation to Pharma Pricing Market Access Outlook Europe 2010</dc:subject>
  <dc:creator>Salma Pardhan</dc:creator>
  <cp:keywords>London</cp:keywords>
  <cp:lastModifiedBy>PMPRB-CEPMB</cp:lastModifiedBy>
  <cp:revision>2304</cp:revision>
  <cp:lastPrinted>2013-10-21T15:08:39Z</cp:lastPrinted>
  <dcterms:modified xsi:type="dcterms:W3CDTF">2013-10-21T21:39:26Z</dcterms:modified>
</cp:coreProperties>
</file>