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60" r:id="rId2"/>
    <p:sldId id="318" r:id="rId3"/>
    <p:sldId id="430" r:id="rId4"/>
    <p:sldId id="431" r:id="rId5"/>
    <p:sldId id="418" r:id="rId6"/>
    <p:sldId id="434" r:id="rId7"/>
    <p:sldId id="427" r:id="rId8"/>
    <p:sldId id="435" r:id="rId9"/>
    <p:sldId id="413" r:id="rId10"/>
    <p:sldId id="348" r:id="rId11"/>
    <p:sldId id="424" r:id="rId12"/>
    <p:sldId id="436" r:id="rId13"/>
    <p:sldId id="437" r:id="rId14"/>
    <p:sldId id="401" r:id="rId15"/>
    <p:sldId id="390" r:id="rId16"/>
    <p:sldId id="426" r:id="rId17"/>
    <p:sldId id="385" r:id="rId18"/>
    <p:sldId id="378"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MPRB-CEPMB" initials="ISD" lastIdx="10" clrIdx="0"/>
  <p:cmAuthor id="1" name=" Robert Squires" initials="R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7DDDFF"/>
    <a:srgbClr val="20558A"/>
    <a:srgbClr val="FC8502"/>
    <a:srgbClr val="FF9225"/>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114" autoAdjust="0"/>
    <p:restoredTop sz="99290" autoAdjust="0"/>
  </p:normalViewPr>
  <p:slideViewPr>
    <p:cSldViewPr>
      <p:cViewPr>
        <p:scale>
          <a:sx n="110" d="100"/>
          <a:sy n="110" d="100"/>
        </p:scale>
        <p:origin x="-4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352092352092893E-2"/>
          <c:y val="4.8498845265588855E-2"/>
          <c:w val="0.89466089466089693"/>
          <c:h val="0.81755196304849964"/>
        </c:manualLayout>
      </c:layout>
      <c:barChart>
        <c:barDir val="col"/>
        <c:grouping val="clustered"/>
        <c:varyColors val="0"/>
        <c:ser>
          <c:idx val="0"/>
          <c:order val="0"/>
          <c:tx>
            <c:strRef>
              <c:f>AR2007_FIGURE_NEW_1_V1!$B$21</c:f>
              <c:strCache>
                <c:ptCount val="1"/>
                <c:pt idx="0">
                  <c:v>Ratio</c:v>
                </c:pt>
              </c:strCache>
            </c:strRef>
          </c:tx>
          <c:spPr>
            <a:solidFill>
              <a:srgbClr val="9999FF"/>
            </a:solidFill>
            <a:ln w="9520">
              <a:solidFill>
                <a:srgbClr val="000000"/>
              </a:solidFill>
              <a:prstDash val="solid"/>
            </a:ln>
          </c:spPr>
          <c:invertIfNegative val="0"/>
          <c:dLbls>
            <c:spPr>
              <a:noFill/>
              <a:ln w="19041">
                <a:noFill/>
              </a:ln>
            </c:spPr>
            <c:txPr>
              <a:bodyPr/>
              <a:lstStyle/>
              <a:p>
                <a:pPr>
                  <a:defRPr sz="10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AR2007_FIGURE_NEW_1_V1!$A$23:$A$38</c:f>
              <c:strCache>
                <c:ptCount val="16"/>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strCache>
            </c:strRef>
          </c:cat>
          <c:val>
            <c:numRef>
              <c:f>AR2007_FIGURE_NEW_1_V1!$B$23:$B$38</c:f>
              <c:numCache>
                <c:formatCode>0.00</c:formatCode>
                <c:ptCount val="16"/>
                <c:pt idx="0">
                  <c:v>1.0143729814400611</c:v>
                </c:pt>
                <c:pt idx="1">
                  <c:v>1.061166260226684</c:v>
                </c:pt>
                <c:pt idx="2">
                  <c:v>0.94380693041308794</c:v>
                </c:pt>
                <c:pt idx="3">
                  <c:v>1.0112726490732711</c:v>
                </c:pt>
                <c:pt idx="4">
                  <c:v>1.0572615970941881</c:v>
                </c:pt>
                <c:pt idx="5">
                  <c:v>1.0191901721250938</c:v>
                </c:pt>
                <c:pt idx="6">
                  <c:v>0.96830667195232256</c:v>
                </c:pt>
                <c:pt idx="7">
                  <c:v>1.0307219965843535</c:v>
                </c:pt>
                <c:pt idx="8">
                  <c:v>0.98426624335322033</c:v>
                </c:pt>
                <c:pt idx="9">
                  <c:v>1.0597236618949066</c:v>
                </c:pt>
                <c:pt idx="10">
                  <c:v>0.98540805829144062</c:v>
                </c:pt>
                <c:pt idx="11">
                  <c:v>0.93427676913094382</c:v>
                </c:pt>
                <c:pt idx="12">
                  <c:v>1.0036594190966694</c:v>
                </c:pt>
                <c:pt idx="13">
                  <c:v>0.92629830775819388</c:v>
                </c:pt>
                <c:pt idx="14">
                  <c:v>0.98783439407213847</c:v>
                </c:pt>
                <c:pt idx="15">
                  <c:v>1.0370616802973811</c:v>
                </c:pt>
              </c:numCache>
            </c:numRef>
          </c:val>
        </c:ser>
        <c:dLbls>
          <c:showLegendKey val="0"/>
          <c:showVal val="0"/>
          <c:showCatName val="0"/>
          <c:showSerName val="0"/>
          <c:showPercent val="0"/>
          <c:showBubbleSize val="0"/>
        </c:dLbls>
        <c:gapWidth val="150"/>
        <c:axId val="72072576"/>
        <c:axId val="74597888"/>
      </c:barChart>
      <c:catAx>
        <c:axId val="72072576"/>
        <c:scaling>
          <c:orientation val="minMax"/>
        </c:scaling>
        <c:delete val="0"/>
        <c:axPos val="b"/>
        <c:title>
          <c:tx>
            <c:rich>
              <a:bodyPr/>
              <a:lstStyle/>
              <a:p>
                <a:pPr>
                  <a:defRPr sz="1200" b="1" i="0" u="none" strike="noStrike" baseline="0">
                    <a:solidFill>
                      <a:srgbClr val="000000"/>
                    </a:solidFill>
                    <a:latin typeface="Arial"/>
                    <a:ea typeface="Arial"/>
                    <a:cs typeface="Arial"/>
                  </a:defRPr>
                </a:pPr>
                <a:r>
                  <a:rPr lang="en-CA" sz="1200" baseline="0" dirty="0" smtClean="0"/>
                  <a:t>Source : CEPMB</a:t>
                </a:r>
                <a:endParaRPr lang="en-CA" sz="1200" baseline="0" dirty="0"/>
              </a:p>
            </c:rich>
          </c:tx>
          <c:layout>
            <c:manualLayout>
              <c:xMode val="edge"/>
              <c:yMode val="edge"/>
              <c:x val="0.47619051923905603"/>
              <c:y val="0.92609695257558455"/>
            </c:manualLayout>
          </c:layout>
          <c:overlay val="0"/>
          <c:spPr>
            <a:noFill/>
            <a:ln w="19041">
              <a:noFill/>
            </a:ln>
          </c:spPr>
        </c:title>
        <c:numFmt formatCode="General" sourceLinked="1"/>
        <c:majorTickMark val="out"/>
        <c:minorTickMark val="none"/>
        <c:tickLblPos val="nextTo"/>
        <c:spPr>
          <a:ln w="2380">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74597888"/>
        <c:crosses val="autoZero"/>
        <c:auto val="1"/>
        <c:lblAlgn val="ctr"/>
        <c:lblOffset val="100"/>
        <c:tickLblSkip val="1"/>
        <c:tickMarkSkip val="1"/>
        <c:noMultiLvlLbl val="0"/>
      </c:catAx>
      <c:valAx>
        <c:axId val="74597888"/>
        <c:scaling>
          <c:orientation val="minMax"/>
        </c:scaling>
        <c:delete val="0"/>
        <c:axPos val="l"/>
        <c:title>
          <c:tx>
            <c:rich>
              <a:bodyPr/>
              <a:lstStyle/>
              <a:p>
                <a:pPr>
                  <a:defRPr sz="1200" b="1" i="0" u="none" strike="noStrike" baseline="0">
                    <a:solidFill>
                      <a:srgbClr val="000000"/>
                    </a:solidFill>
                    <a:latin typeface="Arial"/>
                    <a:ea typeface="Arial"/>
                    <a:cs typeface="Arial"/>
                  </a:defRPr>
                </a:pPr>
                <a:r>
                  <a:rPr lang="en-CA" sz="1200" baseline="0" dirty="0"/>
                  <a:t>Ratio</a:t>
                </a:r>
              </a:p>
            </c:rich>
          </c:tx>
          <c:layout>
            <c:manualLayout>
              <c:xMode val="edge"/>
              <c:yMode val="edge"/>
              <c:x val="1.5873087620649026E-2"/>
              <c:y val="0.42032317525194846"/>
            </c:manualLayout>
          </c:layout>
          <c:overlay val="0"/>
          <c:spPr>
            <a:noFill/>
            <a:ln w="19041">
              <a:noFill/>
            </a:ln>
          </c:spPr>
        </c:title>
        <c:numFmt formatCode="0.00" sourceLinked="1"/>
        <c:majorTickMark val="out"/>
        <c:minorTickMark val="none"/>
        <c:tickLblPos val="nextTo"/>
        <c:spPr>
          <a:ln w="2380">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72072576"/>
        <c:crosses val="autoZero"/>
        <c:crossBetween val="between"/>
      </c:valAx>
      <c:spPr>
        <a:noFill/>
        <a:ln w="28151">
          <a:noFill/>
        </a:ln>
      </c:spPr>
    </c:plotArea>
    <c:plotVisOnly val="1"/>
    <c:dispBlanksAs val="gap"/>
    <c:showDLblsOverMax val="0"/>
  </c:chart>
  <c:spPr>
    <a:noFill/>
    <a:ln>
      <a:noFill/>
    </a:ln>
  </c:spPr>
  <c:txPr>
    <a:bodyPr/>
    <a:lstStyle/>
    <a:p>
      <a:pPr>
        <a:defRPr sz="598"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54332692435192"/>
          <c:y val="8.0921154680164739E-2"/>
          <c:w val="0.8766419537383342"/>
          <c:h val="0.52861731830311776"/>
        </c:manualLayout>
      </c:layout>
      <c:barChart>
        <c:barDir val="col"/>
        <c:grouping val="clustered"/>
        <c:varyColors val="0"/>
        <c:ser>
          <c:idx val="0"/>
          <c:order val="0"/>
          <c:tx>
            <c:v>2008</c:v>
          </c:tx>
          <c:invertIfNegative val="0"/>
          <c:cat>
            <c:strRef>
              <c:f>Sheet1!$A$2:$A$8</c:f>
              <c:strCache>
                <c:ptCount val="7"/>
                <c:pt idx="0">
                  <c:v>France</c:v>
                </c:pt>
                <c:pt idx="1">
                  <c:v>Allemagne</c:v>
                </c:pt>
                <c:pt idx="2">
                  <c:v>Italie</c:v>
                </c:pt>
                <c:pt idx="3">
                  <c:v>Suède</c:v>
                </c:pt>
                <c:pt idx="4">
                  <c:v>Suisse</c:v>
                </c:pt>
                <c:pt idx="5">
                  <c:v>R.-U.</c:v>
                </c:pt>
                <c:pt idx="6">
                  <c:v>É.-U.</c:v>
                </c:pt>
              </c:strCache>
            </c:strRef>
          </c:cat>
          <c:val>
            <c:numRef>
              <c:f>Sheet1!$B$2:$B$8</c:f>
              <c:numCache>
                <c:formatCode>General</c:formatCode>
                <c:ptCount val="7"/>
                <c:pt idx="0">
                  <c:v>0</c:v>
                </c:pt>
                <c:pt idx="1">
                  <c:v>2</c:v>
                </c:pt>
                <c:pt idx="2">
                  <c:v>0</c:v>
                </c:pt>
                <c:pt idx="3">
                  <c:v>1</c:v>
                </c:pt>
                <c:pt idx="4">
                  <c:v>0</c:v>
                </c:pt>
                <c:pt idx="5">
                  <c:v>2</c:v>
                </c:pt>
                <c:pt idx="6">
                  <c:v>3</c:v>
                </c:pt>
              </c:numCache>
            </c:numRef>
          </c:val>
        </c:ser>
        <c:ser>
          <c:idx val="1"/>
          <c:order val="1"/>
          <c:tx>
            <c:v>2009</c:v>
          </c:tx>
          <c:invertIfNegative val="0"/>
          <c:cat>
            <c:strRef>
              <c:f>Sheet1!$A$2:$A$8</c:f>
              <c:strCache>
                <c:ptCount val="7"/>
                <c:pt idx="0">
                  <c:v>France</c:v>
                </c:pt>
                <c:pt idx="1">
                  <c:v>Allemagne</c:v>
                </c:pt>
                <c:pt idx="2">
                  <c:v>Italie</c:v>
                </c:pt>
                <c:pt idx="3">
                  <c:v>Suède</c:v>
                </c:pt>
                <c:pt idx="4">
                  <c:v>Suisse</c:v>
                </c:pt>
                <c:pt idx="5">
                  <c:v>R.-U.</c:v>
                </c:pt>
                <c:pt idx="6">
                  <c:v>É.-U.</c:v>
                </c:pt>
              </c:strCache>
            </c:strRef>
          </c:cat>
          <c:val>
            <c:numRef>
              <c:f>Sheet1!$C$2:$C$8</c:f>
              <c:numCache>
                <c:formatCode>General</c:formatCode>
                <c:ptCount val="7"/>
                <c:pt idx="0">
                  <c:v>0</c:v>
                </c:pt>
                <c:pt idx="1">
                  <c:v>7</c:v>
                </c:pt>
                <c:pt idx="2">
                  <c:v>0</c:v>
                </c:pt>
                <c:pt idx="3">
                  <c:v>1</c:v>
                </c:pt>
                <c:pt idx="4">
                  <c:v>1</c:v>
                </c:pt>
                <c:pt idx="5">
                  <c:v>0</c:v>
                </c:pt>
                <c:pt idx="6">
                  <c:v>3</c:v>
                </c:pt>
              </c:numCache>
            </c:numRef>
          </c:val>
        </c:ser>
        <c:ser>
          <c:idx val="2"/>
          <c:order val="2"/>
          <c:tx>
            <c:v>2010</c:v>
          </c:tx>
          <c:invertIfNegative val="0"/>
          <c:cat>
            <c:strRef>
              <c:f>Sheet1!$A$2:$A$8</c:f>
              <c:strCache>
                <c:ptCount val="7"/>
                <c:pt idx="0">
                  <c:v>France</c:v>
                </c:pt>
                <c:pt idx="1">
                  <c:v>Allemagne</c:v>
                </c:pt>
                <c:pt idx="2">
                  <c:v>Italie</c:v>
                </c:pt>
                <c:pt idx="3">
                  <c:v>Suède</c:v>
                </c:pt>
                <c:pt idx="4">
                  <c:v>Suisse</c:v>
                </c:pt>
                <c:pt idx="5">
                  <c:v>R.-U.</c:v>
                </c:pt>
                <c:pt idx="6">
                  <c:v>É.-U.</c:v>
                </c:pt>
              </c:strCache>
            </c:strRef>
          </c:cat>
          <c:val>
            <c:numRef>
              <c:f>Sheet1!$D$2:$D$8</c:f>
              <c:numCache>
                <c:formatCode>General</c:formatCode>
                <c:ptCount val="7"/>
                <c:pt idx="0">
                  <c:v>0</c:v>
                </c:pt>
                <c:pt idx="1">
                  <c:v>6</c:v>
                </c:pt>
                <c:pt idx="2">
                  <c:v>0</c:v>
                </c:pt>
                <c:pt idx="3">
                  <c:v>0</c:v>
                </c:pt>
                <c:pt idx="4">
                  <c:v>0</c:v>
                </c:pt>
                <c:pt idx="5">
                  <c:v>0</c:v>
                </c:pt>
                <c:pt idx="6">
                  <c:v>4</c:v>
                </c:pt>
              </c:numCache>
            </c:numRef>
          </c:val>
        </c:ser>
        <c:ser>
          <c:idx val="3"/>
          <c:order val="3"/>
          <c:tx>
            <c:v>2011</c:v>
          </c:tx>
          <c:invertIfNegative val="0"/>
          <c:cat>
            <c:strRef>
              <c:f>Sheet1!$A$2:$A$8</c:f>
              <c:strCache>
                <c:ptCount val="7"/>
                <c:pt idx="0">
                  <c:v>France</c:v>
                </c:pt>
                <c:pt idx="1">
                  <c:v>Allemagne</c:v>
                </c:pt>
                <c:pt idx="2">
                  <c:v>Italie</c:v>
                </c:pt>
                <c:pt idx="3">
                  <c:v>Suède</c:v>
                </c:pt>
                <c:pt idx="4">
                  <c:v>Suisse</c:v>
                </c:pt>
                <c:pt idx="5">
                  <c:v>R.-U.</c:v>
                </c:pt>
                <c:pt idx="6">
                  <c:v>É.-U.</c:v>
                </c:pt>
              </c:strCache>
            </c:strRef>
          </c:cat>
          <c:val>
            <c:numRef>
              <c:f>Sheet1!$E$2:$E$8</c:f>
              <c:numCache>
                <c:formatCode>General</c:formatCode>
                <c:ptCount val="7"/>
                <c:pt idx="0">
                  <c:v>0</c:v>
                </c:pt>
                <c:pt idx="1">
                  <c:v>5</c:v>
                </c:pt>
                <c:pt idx="2">
                  <c:v>1</c:v>
                </c:pt>
                <c:pt idx="3">
                  <c:v>1</c:v>
                </c:pt>
                <c:pt idx="4">
                  <c:v>0</c:v>
                </c:pt>
                <c:pt idx="5">
                  <c:v>0</c:v>
                </c:pt>
                <c:pt idx="6">
                  <c:v>15</c:v>
                </c:pt>
              </c:numCache>
            </c:numRef>
          </c:val>
        </c:ser>
        <c:dLbls>
          <c:showLegendKey val="0"/>
          <c:showVal val="0"/>
          <c:showCatName val="0"/>
          <c:showSerName val="0"/>
          <c:showPercent val="0"/>
          <c:showBubbleSize val="0"/>
        </c:dLbls>
        <c:gapWidth val="150"/>
        <c:axId val="73721728"/>
        <c:axId val="73723264"/>
      </c:barChart>
      <c:catAx>
        <c:axId val="73721728"/>
        <c:scaling>
          <c:orientation val="minMax"/>
        </c:scaling>
        <c:delete val="0"/>
        <c:axPos val="b"/>
        <c:majorTickMark val="none"/>
        <c:minorTickMark val="none"/>
        <c:tickLblPos val="nextTo"/>
        <c:crossAx val="73723264"/>
        <c:crosses val="autoZero"/>
        <c:auto val="1"/>
        <c:lblAlgn val="ctr"/>
        <c:lblOffset val="100"/>
        <c:noMultiLvlLbl val="0"/>
      </c:catAx>
      <c:valAx>
        <c:axId val="73723264"/>
        <c:scaling>
          <c:orientation val="minMax"/>
        </c:scaling>
        <c:delete val="0"/>
        <c:axPos val="l"/>
        <c:majorGridlines/>
        <c:numFmt formatCode="General" sourceLinked="1"/>
        <c:majorTickMark val="none"/>
        <c:minorTickMark val="none"/>
        <c:tickLblPos val="nextTo"/>
        <c:crossAx val="73721728"/>
        <c:crosses val="autoZero"/>
        <c:crossBetween val="between"/>
      </c:valAx>
      <c:dTable>
        <c:showHorzBorder val="1"/>
        <c:showVertBorder val="1"/>
        <c:showOutline val="1"/>
        <c:showKeys val="1"/>
      </c:dTable>
    </c:plotArea>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0.0905</cdr:x>
      <cdr:y>0.35647</cdr:y>
    </cdr:from>
    <cdr:to>
      <cdr:x>0.96922</cdr:x>
      <cdr:y>0.37223</cdr:y>
    </cdr:to>
    <cdr:cxnSp macro="">
      <cdr:nvCxnSpPr>
        <cdr:cNvPr id="2" name="Straight Connector 1"/>
        <cdr:cNvCxnSpPr/>
      </cdr:nvCxnSpPr>
      <cdr:spPr bwMode="auto">
        <a:xfrm xmlns:a="http://schemas.openxmlformats.org/drawingml/2006/main" flipV="1">
          <a:off x="667450" y="1629397"/>
          <a:ext cx="6480720" cy="72008"/>
        </a:xfrm>
        <a:prstGeom xmlns:a="http://schemas.openxmlformats.org/drawingml/2006/main" prst="line">
          <a:avLst/>
        </a:prstGeom>
        <a:solidFill xmlns:a="http://schemas.openxmlformats.org/drawingml/2006/main">
          <a:schemeClr val="accent1"/>
        </a:solidFill>
        <a:ln xmlns:a="http://schemas.openxmlformats.org/drawingml/2006/main" w="22225" cap="sq" cmpd="sng" algn="ctr">
          <a:solidFill>
            <a:srgbClr val="FF0000"/>
          </a:solidFill>
          <a:prstDash val="solid"/>
          <a:round/>
          <a:headEnd type="none" w="sm" len="sm"/>
          <a:tailEnd type="none" w="sm" len="sm"/>
        </a:ln>
        <a:effectLst xmlns:a="http://schemas.openxmlformats.org/drawingml/2006/main"/>
      </cdr:spPr>
    </cdr:cxnSp>
  </cdr:relSizeAnchor>
</c:userShapes>
</file>

<file path=ppt/drawings/drawing2.xml><?xml version="1.0" encoding="utf-8"?>
<c:userShapes xmlns:c="http://schemas.openxmlformats.org/drawingml/2006/chart">
  <cdr:relSizeAnchor xmlns:cdr="http://schemas.openxmlformats.org/drawingml/2006/chartDrawing">
    <cdr:from>
      <cdr:x>0.63542</cdr:x>
      <cdr:y>0.09201</cdr:y>
    </cdr:from>
    <cdr:to>
      <cdr:x>0.83542</cdr:x>
      <cdr:y>0.42535</cdr:y>
    </cdr:to>
    <cdr:sp macro="" textlink="">
      <cdr:nvSpPr>
        <cdr:cNvPr id="2" name="TextBox 1"/>
        <cdr:cNvSpPr txBox="1"/>
      </cdr:nvSpPr>
      <cdr:spPr>
        <a:xfrm xmlns:a="http://schemas.openxmlformats.org/drawingml/2006/main">
          <a:off x="2905125" y="25241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CA"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0" y="0"/>
            <a:ext cx="3038475" cy="465138"/>
          </a:xfrm>
          <a:prstGeom prst="rect">
            <a:avLst/>
          </a:prstGeom>
        </p:spPr>
        <p:txBody>
          <a:bodyPr vert="horz" lIns="91440" tIns="45720" rIns="91440" bIns="45720" rtlCol="0"/>
          <a:lstStyle>
            <a:lvl1pPr algn="r">
              <a:defRPr sz="1200"/>
            </a:lvl1pPr>
          </a:lstStyle>
          <a:p>
            <a:fld id="{6779111A-1A65-417B-B5C1-C71FB039E053}" type="datetimeFigureOut">
              <a:rPr lang="en-US" smtClean="0"/>
              <a:pPr/>
              <a:t>2/26/2013</a:t>
            </a:fld>
            <a:endParaRPr lang="en-US" dirty="0"/>
          </a:p>
        </p:txBody>
      </p:sp>
      <p:sp>
        <p:nvSpPr>
          <p:cNvPr id="4" name="Footer Placeholder 3"/>
          <p:cNvSpPr>
            <a:spLocks noGrp="1"/>
          </p:cNvSpPr>
          <p:nvPr>
            <p:ph type="ftr" sz="quarter" idx="2"/>
          </p:nvPr>
        </p:nvSpPr>
        <p:spPr>
          <a:xfrm>
            <a:off x="2" y="8829677"/>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0" y="8829677"/>
            <a:ext cx="3038475" cy="465138"/>
          </a:xfrm>
          <a:prstGeom prst="rect">
            <a:avLst/>
          </a:prstGeom>
        </p:spPr>
        <p:txBody>
          <a:bodyPr vert="horz" lIns="91440" tIns="45720" rIns="91440" bIns="45720" rtlCol="0" anchor="b"/>
          <a:lstStyle>
            <a:lvl1pPr algn="r">
              <a:defRPr sz="1200"/>
            </a:lvl1pPr>
          </a:lstStyle>
          <a:p>
            <a:fld id="{75CF7A7B-B366-45EA-841E-CE5AF232BAFE}" type="slidenum">
              <a:rPr lang="en-US" smtClean="0"/>
              <a:pPr/>
              <a:t>‹#›</a:t>
            </a:fld>
            <a:endParaRPr lang="en-US" dirty="0"/>
          </a:p>
        </p:txBody>
      </p:sp>
    </p:spTree>
    <p:extLst>
      <p:ext uri="{BB962C8B-B14F-4D97-AF65-F5344CB8AC3E}">
        <p14:creationId xmlns:p14="http://schemas.microsoft.com/office/powerpoint/2010/main" val="2002884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40" y="0"/>
            <a:ext cx="3037840" cy="464820"/>
          </a:xfrm>
          <a:prstGeom prst="rect">
            <a:avLst/>
          </a:prstGeom>
        </p:spPr>
        <p:txBody>
          <a:bodyPr vert="horz" lIns="93177" tIns="46589" rIns="93177" bIns="46589" rtlCol="0"/>
          <a:lstStyle>
            <a:lvl1pPr algn="r">
              <a:defRPr sz="1200"/>
            </a:lvl1pPr>
          </a:lstStyle>
          <a:p>
            <a:fld id="{97E741DD-3CAE-487F-BCFA-06914E7C09D8}" type="datetimeFigureOut">
              <a:rPr lang="en-US" smtClean="0"/>
              <a:pPr/>
              <a:t>2/26/2013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9"/>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69"/>
            <a:ext cx="3037840" cy="464820"/>
          </a:xfrm>
          <a:prstGeom prst="rect">
            <a:avLst/>
          </a:prstGeom>
        </p:spPr>
        <p:txBody>
          <a:bodyPr vert="horz" lIns="93177" tIns="46589" rIns="93177" bIns="46589" rtlCol="0" anchor="b"/>
          <a:lstStyle>
            <a:lvl1pPr algn="r">
              <a:defRPr sz="1200"/>
            </a:lvl1pPr>
          </a:lstStyle>
          <a:p>
            <a:fld id="{44430D9D-48E6-46EB-9FF3-0806277050EA}" type="slidenum">
              <a:rPr lang="en-US" smtClean="0"/>
              <a:pPr/>
              <a:t>‹#›</a:t>
            </a:fld>
            <a:endParaRPr lang="en-US" dirty="0"/>
          </a:p>
        </p:txBody>
      </p:sp>
    </p:spTree>
    <p:extLst>
      <p:ext uri="{BB962C8B-B14F-4D97-AF65-F5344CB8AC3E}">
        <p14:creationId xmlns:p14="http://schemas.microsoft.com/office/powerpoint/2010/main" val="50470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82CC640C-9FB5-404D-97B3-A62E60858B98}" type="slidenum">
              <a:rPr lang="en-US">
                <a:latin typeface="Arial" pitchFamily="-60" charset="-52"/>
                <a:ea typeface="ＭＳ Ｐゴシック" pitchFamily="-60" charset="-128"/>
                <a:cs typeface="ＭＳ Ｐゴシック" pitchFamily="-60" charset="-128"/>
              </a:rPr>
              <a:pPr/>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endParaRPr lang="en-CA" dirty="0" smtClean="0">
              <a:latin typeface="Arial" pitchFamily="-60" charset="-5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noChangeArrowheads="1" noTextEdit="1"/>
          </p:cNvSpPr>
          <p:nvPr>
            <p:ph type="sldImg"/>
          </p:nvPr>
        </p:nvSpPr>
        <p:spPr>
          <a:ln/>
        </p:spPr>
      </p:sp>
      <p:sp>
        <p:nvSpPr>
          <p:cNvPr id="26626"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txBox="1">
            <a:spLocks noGrp="1" noChangeArrowheads="1"/>
          </p:cNvSpPr>
          <p:nvPr/>
        </p:nvSpPr>
        <p:spPr bwMode="auto">
          <a:xfrm>
            <a:off x="3970339" y="8829676"/>
            <a:ext cx="3038475" cy="465138"/>
          </a:xfrm>
          <a:prstGeom prst="rect">
            <a:avLst/>
          </a:prstGeom>
          <a:noFill/>
          <a:ln w="9525">
            <a:noFill/>
            <a:miter lim="800000"/>
            <a:headEnd/>
            <a:tailEnd/>
          </a:ln>
        </p:spPr>
        <p:txBody>
          <a:bodyPr lIns="91892" tIns="45947" rIns="91892" bIns="45947" anchor="b">
            <a:prstTxWarp prst="textNoShape">
              <a:avLst/>
            </a:prstTxWarp>
          </a:bodyPr>
          <a:lstStyle/>
          <a:p>
            <a:pPr algn="r" defTabSz="917575"/>
            <a:fld id="{A9833283-F7EC-47BC-8C6E-F105807E66FB}" type="slidenum">
              <a:rPr lang="en-US" sz="1200">
                <a:solidFill>
                  <a:prstClr val="black"/>
                </a:solidFill>
              </a:rPr>
              <a:pPr algn="r" defTabSz="917575"/>
              <a:t>3</a:t>
            </a:fld>
            <a:endParaRPr lang="en-US" sz="1200" dirty="0">
              <a:solidFill>
                <a:prstClr val="black"/>
              </a:solidFill>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CA" dirty="0" smtClean="0">
              <a:latin typeface="Arial" pitchFamily="-60" charset="-5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txBox="1">
            <a:spLocks noGrp="1" noChangeArrowheads="1"/>
          </p:cNvSpPr>
          <p:nvPr/>
        </p:nvSpPr>
        <p:spPr bwMode="auto">
          <a:xfrm>
            <a:off x="3970339" y="8829676"/>
            <a:ext cx="3038475" cy="465138"/>
          </a:xfrm>
          <a:prstGeom prst="rect">
            <a:avLst/>
          </a:prstGeom>
          <a:noFill/>
          <a:ln w="9525">
            <a:noFill/>
            <a:miter lim="800000"/>
            <a:headEnd/>
            <a:tailEnd/>
          </a:ln>
        </p:spPr>
        <p:txBody>
          <a:bodyPr lIns="91892" tIns="45947" rIns="91892" bIns="45947" anchor="b">
            <a:prstTxWarp prst="textNoShape">
              <a:avLst/>
            </a:prstTxWarp>
          </a:bodyPr>
          <a:lstStyle/>
          <a:p>
            <a:pPr algn="r" defTabSz="917575"/>
            <a:fld id="{A9833283-F7EC-47BC-8C6E-F105807E66FB}" type="slidenum">
              <a:rPr lang="en-US" sz="1200">
                <a:solidFill>
                  <a:prstClr val="black"/>
                </a:solidFill>
              </a:rPr>
              <a:pPr algn="r" defTabSz="917575"/>
              <a:t>4</a:t>
            </a:fld>
            <a:endParaRPr lang="en-US" sz="1200" dirty="0">
              <a:solidFill>
                <a:prstClr val="black"/>
              </a:solidFill>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CA" dirty="0" smtClean="0">
              <a:latin typeface="Arial" pitchFamily="-60" charset="-5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noChangeArrowheads="1" noTextEdit="1"/>
          </p:cNvSpPr>
          <p:nvPr>
            <p:ph type="sldImg"/>
          </p:nvPr>
        </p:nvSpPr>
        <p:spPr>
          <a:ln/>
        </p:spPr>
      </p:sp>
      <p:sp>
        <p:nvSpPr>
          <p:cNvPr id="28674" name="Placeholder 3"/>
          <p:cNvSpPr>
            <a:spLocks noGrp="1" noChangeArrowheads="1"/>
          </p:cNvSpPr>
          <p:nvPr>
            <p:ph type="body" idx="1"/>
          </p:nvPr>
        </p:nvSpPr>
        <p:spPr>
          <a:noFill/>
          <a:ln/>
        </p:spPr>
        <p:txBody>
          <a:bodyPr/>
          <a:lstStyle/>
          <a:p>
            <a:endParaRPr lang="en-US" dirty="0">
              <a:latin typeface="Arial" pitchFamily="-60" charset="-5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smtClean="0"/>
              <a:t>Click to edit Master subtitle style</a:t>
            </a:r>
            <a:endParaRPr lang="en-US"/>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E01BED-D8E1-49C6-9412-EC47A3C5ABF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fld id="{9AE01BED-D8E1-49C6-9412-EC47A3C5ABFB}" type="slidenum">
              <a:rPr lang="en-US" smtClean="0"/>
              <a:pPr/>
              <a:t>‹#›</a:t>
            </a:fld>
            <a:endParaRPr lang="en-US" dirty="0"/>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dirty="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fontAlgn="base" hangingPunct="1">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eaLnBrk="1" fontAlgn="base" hangingPunct="1">
        <a:lnSpc>
          <a:spcPct val="90000"/>
        </a:lnSpc>
        <a:spcBef>
          <a:spcPct val="0"/>
        </a:spcBef>
        <a:spcAft>
          <a:spcPct val="0"/>
        </a:spcAft>
        <a:defRPr sz="4000" b="1">
          <a:solidFill>
            <a:srgbClr val="20558A"/>
          </a:solidFill>
          <a:latin typeface="Arial Narrow" pitchFamily="34" charset="0"/>
        </a:defRPr>
      </a:lvl6pPr>
      <a:lvl7pPr marL="914400" algn="l" rtl="0" eaLnBrk="1" fontAlgn="base" hangingPunct="1">
        <a:lnSpc>
          <a:spcPct val="90000"/>
        </a:lnSpc>
        <a:spcBef>
          <a:spcPct val="0"/>
        </a:spcBef>
        <a:spcAft>
          <a:spcPct val="0"/>
        </a:spcAft>
        <a:defRPr sz="4000" b="1">
          <a:solidFill>
            <a:srgbClr val="20558A"/>
          </a:solidFill>
          <a:latin typeface="Arial Narrow" pitchFamily="34" charset="0"/>
        </a:defRPr>
      </a:lvl7pPr>
      <a:lvl8pPr marL="1371600" algn="l" rtl="0" eaLnBrk="1" fontAlgn="base" hangingPunct="1">
        <a:lnSpc>
          <a:spcPct val="90000"/>
        </a:lnSpc>
        <a:spcBef>
          <a:spcPct val="0"/>
        </a:spcBef>
        <a:spcAft>
          <a:spcPct val="0"/>
        </a:spcAft>
        <a:defRPr sz="4000" b="1">
          <a:solidFill>
            <a:srgbClr val="20558A"/>
          </a:solidFill>
          <a:latin typeface="Arial Narrow" pitchFamily="34" charset="0"/>
        </a:defRPr>
      </a:lvl8pPr>
      <a:lvl9pPr marL="1828800" algn="l" rtl="0" eaLnBrk="1" fontAlgn="base" hangingPunct="1">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1" fontAlgn="base" hangingPunct="1">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1" fontAlgn="base" hangingPunct="1">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1" fontAlgn="base" hangingPunct="1">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1" fontAlgn="base" hangingPunct="1">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1" fontAlgn="base" hangingPunct="1">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eaLnBrk="1" fontAlgn="base" hangingPunct="1">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ichelle.boudreau@pmprb-cepmb.gc.c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pmprb-cepmb.gc.c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835696" y="6597352"/>
            <a:ext cx="4680520" cy="1152128"/>
          </a:xfrm>
        </p:spPr>
        <p:txBody>
          <a:bodyPr lIns="0" tIns="0" rIns="0" bIns="0"/>
          <a:lstStyle/>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US" sz="2400" b="1" dirty="0" smtClean="0"/>
          </a:p>
          <a:p>
            <a:pPr eaLnBrk="1" hangingPunct="1">
              <a:buFont typeface="Wingdings" pitchFamily="-60" charset="2"/>
              <a:buNone/>
            </a:pPr>
            <a:endParaRPr lang="en-US" sz="2400" b="1" dirty="0"/>
          </a:p>
          <a:p>
            <a:pPr lvl="0"/>
            <a:endParaRPr lang="en-CA" sz="2400" b="1" dirty="0" smtClean="0"/>
          </a:p>
          <a:p>
            <a:pPr lvl="0"/>
            <a:endParaRPr lang="en-CA" sz="2400" b="1" dirty="0"/>
          </a:p>
          <a:p>
            <a:pPr lvl="0"/>
            <a:endParaRPr lang="en-CA" sz="2400" dirty="0"/>
          </a:p>
          <a:p>
            <a:pPr eaLnBrk="1" hangingPunct="1">
              <a:buFont typeface="Wingdings" pitchFamily="-60" charset="2"/>
              <a:buNone/>
            </a:pPr>
            <a:endParaRPr lang="en-CA" sz="2000" dirty="0" smtClean="0"/>
          </a:p>
          <a:p>
            <a:pPr eaLnBrk="1" hangingPunct="1">
              <a:buFont typeface="Wingdings" pitchFamily="-60" charset="2"/>
              <a:buNone/>
            </a:pPr>
            <a:endParaRPr lang="en-CA" sz="2000" dirty="0" smtClean="0"/>
          </a:p>
        </p:txBody>
      </p:sp>
      <p:sp>
        <p:nvSpPr>
          <p:cNvPr id="15362" name="AutoShape 2"/>
          <p:cNvSpPr>
            <a:spLocks noGrp="1" noChangeArrowheads="1"/>
          </p:cNvSpPr>
          <p:nvPr>
            <p:ph type="ctrTitle" sz="quarter"/>
          </p:nvPr>
        </p:nvSpPr>
        <p:spPr>
          <a:xfrm>
            <a:off x="1187624" y="4149080"/>
            <a:ext cx="7704856" cy="792088"/>
          </a:xfrm>
        </p:spPr>
        <p:txBody>
          <a:bodyPr anchor="ctr"/>
          <a:lstStyle/>
          <a:p>
            <a:pPr algn="ctr"/>
            <a:r>
              <a:rPr lang="en-CA" sz="2400" dirty="0" smtClean="0">
                <a:solidFill>
                  <a:schemeClr val="tx1"/>
                </a:solidFill>
              </a:rPr>
              <a:t/>
            </a:r>
            <a:br>
              <a:rPr lang="en-CA" sz="2400" dirty="0" smtClean="0">
                <a:solidFill>
                  <a:schemeClr val="tx1"/>
                </a:solidFill>
              </a:rPr>
            </a:br>
            <a:r>
              <a:rPr lang="en-CA" sz="2400" dirty="0" smtClean="0">
                <a:solidFill>
                  <a:schemeClr val="tx1"/>
                </a:solidFill>
              </a:rPr>
              <a:t/>
            </a:r>
            <a:br>
              <a:rPr lang="en-CA" sz="2400" dirty="0" smtClean="0">
                <a:solidFill>
                  <a:schemeClr val="tx1"/>
                </a:solidFill>
              </a:rPr>
            </a:br>
            <a:r>
              <a:rPr lang="en-CA" sz="2400" dirty="0">
                <a:solidFill>
                  <a:schemeClr val="tx1"/>
                </a:solidFill>
              </a:rPr>
              <a:t/>
            </a:r>
            <a:br>
              <a:rPr lang="en-CA" sz="2400" dirty="0">
                <a:solidFill>
                  <a:schemeClr val="tx1"/>
                </a:solidFill>
              </a:rPr>
            </a:br>
            <a:r>
              <a:rPr lang="fr-CA" sz="2400" dirty="0" smtClean="0">
                <a:solidFill>
                  <a:schemeClr val="tx1"/>
                </a:solidFill>
              </a:rPr>
              <a:t>Conférence Pharmacare 2020</a:t>
            </a:r>
            <a:br>
              <a:rPr lang="fr-CA" sz="2400" dirty="0" smtClean="0">
                <a:solidFill>
                  <a:schemeClr val="tx1"/>
                </a:solidFill>
              </a:rPr>
            </a:br>
            <a:r>
              <a:rPr lang="fr-CA" sz="2400" dirty="0" smtClean="0">
                <a:solidFill>
                  <a:schemeClr val="tx1"/>
                </a:solidFill>
              </a:rPr>
              <a:t>Vancouver, les 26 et 27 février 2013</a:t>
            </a:r>
            <a:r>
              <a:rPr lang="en-CA" sz="2400" dirty="0" smtClean="0">
                <a:solidFill>
                  <a:schemeClr val="tx1"/>
                </a:solidFill>
              </a:rPr>
              <a:t/>
            </a:r>
            <a:br>
              <a:rPr lang="en-CA" sz="2400" dirty="0" smtClean="0">
                <a:solidFill>
                  <a:schemeClr val="tx1"/>
                </a:solidFill>
              </a:rPr>
            </a:br>
            <a:r>
              <a:rPr lang="en-CA" sz="2400" dirty="0">
                <a:solidFill>
                  <a:schemeClr val="tx1"/>
                </a:solidFill>
              </a:rPr>
              <a:t/>
            </a:r>
            <a:br>
              <a:rPr lang="en-CA" sz="2400" dirty="0">
                <a:solidFill>
                  <a:schemeClr val="tx1"/>
                </a:solidFill>
              </a:rPr>
            </a:br>
            <a:r>
              <a:rPr lang="en-CA" sz="2400" dirty="0" smtClean="0">
                <a:solidFill>
                  <a:schemeClr val="tx1"/>
                </a:solidFill>
              </a:rPr>
              <a:t/>
            </a:r>
            <a:br>
              <a:rPr lang="en-CA" sz="2400" dirty="0" smtClean="0">
                <a:solidFill>
                  <a:schemeClr val="tx1"/>
                </a:solidFill>
              </a:rPr>
            </a:br>
            <a:r>
              <a:rPr lang="en-CA" sz="2400" dirty="0">
                <a:solidFill>
                  <a:schemeClr val="tx1"/>
                </a:solidFill>
              </a:rPr>
              <a:t/>
            </a:r>
            <a:br>
              <a:rPr lang="en-CA" sz="2400" dirty="0">
                <a:solidFill>
                  <a:schemeClr val="tx1"/>
                </a:solidFill>
              </a:rPr>
            </a:br>
            <a:r>
              <a:rPr lang="en-CA" sz="2400" dirty="0" smtClean="0">
                <a:solidFill>
                  <a:schemeClr val="tx1"/>
                </a:solidFill>
              </a:rPr>
              <a:t/>
            </a:r>
            <a:br>
              <a:rPr lang="en-CA" sz="2400" dirty="0" smtClean="0">
                <a:solidFill>
                  <a:schemeClr val="tx1"/>
                </a:solidFill>
              </a:rPr>
            </a:br>
            <a:r>
              <a:rPr lang="fr-CA" sz="2400" dirty="0" smtClean="0">
                <a:solidFill>
                  <a:schemeClr val="tx1"/>
                </a:solidFill>
              </a:rPr>
              <a:t>Michelle Boudreau</a:t>
            </a:r>
            <a:br>
              <a:rPr lang="fr-CA" sz="2400" dirty="0" smtClean="0">
                <a:solidFill>
                  <a:schemeClr val="tx1"/>
                </a:solidFill>
              </a:rPr>
            </a:br>
            <a:r>
              <a:rPr lang="fr-CA" sz="2400" dirty="0" smtClean="0">
                <a:solidFill>
                  <a:schemeClr val="tx1"/>
                </a:solidFill>
              </a:rPr>
              <a:t>Directrice exécutive, CEPMB</a:t>
            </a:r>
            <a:br>
              <a:rPr lang="fr-CA" sz="2400" dirty="0" smtClean="0">
                <a:solidFill>
                  <a:schemeClr val="tx1"/>
                </a:solidFill>
              </a:rPr>
            </a:br>
            <a:r>
              <a:rPr lang="fr-CA" sz="3200" dirty="0" smtClean="0">
                <a:solidFill>
                  <a:schemeClr val="tx1"/>
                </a:solidFill>
              </a:rPr>
              <a:t/>
            </a:r>
            <a:br>
              <a:rPr lang="fr-CA" sz="3200" dirty="0" smtClean="0">
                <a:solidFill>
                  <a:schemeClr val="tx1"/>
                </a:solidFill>
              </a:rPr>
            </a:br>
            <a:endParaRPr lang="fr-CA" sz="2800" i="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3"/>
          <p:cNvSpPr>
            <a:spLocks noGrp="1" noChangeArrowheads="1"/>
          </p:cNvSpPr>
          <p:nvPr>
            <p:ph type="body" idx="4294967295"/>
          </p:nvPr>
        </p:nvSpPr>
        <p:spPr>
          <a:xfrm>
            <a:off x="1115615" y="755424"/>
            <a:ext cx="7632849" cy="1233416"/>
          </a:xfrm>
        </p:spPr>
        <p:txBody>
          <a:bodyPr/>
          <a:lstStyle/>
          <a:p>
            <a:pPr algn="ctr">
              <a:buFont typeface="Wingdings" pitchFamily="-60" charset="2"/>
              <a:buNone/>
            </a:pPr>
            <a:r>
              <a:rPr lang="en-US" sz="3600" dirty="0" smtClean="0">
                <a:solidFill>
                  <a:schemeClr val="tx1"/>
                </a:solidFill>
              </a:rPr>
              <a:t>Thank you.</a:t>
            </a:r>
          </a:p>
          <a:p>
            <a:pPr algn="ctr">
              <a:buFont typeface="Wingdings" pitchFamily="-60" charset="2"/>
              <a:buNone/>
            </a:pPr>
            <a:r>
              <a:rPr lang="en-US" sz="3600" dirty="0" smtClean="0">
                <a:solidFill>
                  <a:schemeClr val="tx1"/>
                </a:solidFill>
              </a:rPr>
              <a:t>Merci.</a:t>
            </a:r>
          </a:p>
          <a:p>
            <a:pPr algn="ctr">
              <a:buFont typeface="Wingdings" pitchFamily="-60" charset="2"/>
              <a:buNone/>
            </a:pPr>
            <a:r>
              <a:rPr lang="en-US" sz="3600" dirty="0" smtClean="0">
                <a:solidFill>
                  <a:schemeClr val="tx1"/>
                </a:solidFill>
                <a:hlinkClick r:id="rId3"/>
              </a:rPr>
              <a:t>michelle.boudreau@pmprb-cepmb.gc.ca</a:t>
            </a:r>
            <a:endParaRPr lang="en-US" sz="3600" dirty="0" smtClean="0">
              <a:solidFill>
                <a:schemeClr val="tx1"/>
              </a:solidFill>
            </a:endParaRPr>
          </a:p>
          <a:p>
            <a:pPr algn="ctr">
              <a:buFont typeface="Wingdings" pitchFamily="-60" charset="2"/>
              <a:buNone/>
            </a:pPr>
            <a:endParaRPr lang="en-US" sz="3600" dirty="0" smtClean="0">
              <a:solidFill>
                <a:schemeClr val="tx1"/>
              </a:solidFill>
            </a:endParaRPr>
          </a:p>
          <a:p>
            <a:pPr algn="ctr">
              <a:buNone/>
            </a:pPr>
            <a:r>
              <a:rPr lang="en-US" sz="3600" dirty="0" smtClean="0">
                <a:solidFill>
                  <a:schemeClr val="tx1"/>
                </a:solidFill>
                <a:hlinkClick r:id="rId4"/>
              </a:rPr>
              <a:t>www.pmprb-cepmb.gc.ca</a:t>
            </a:r>
            <a:endParaRPr lang="en-US" sz="3600" dirty="0" smtClean="0">
              <a:solidFill>
                <a:schemeClr val="tx1"/>
              </a:solidFill>
            </a:endParaRPr>
          </a:p>
          <a:p>
            <a:pPr algn="ctr">
              <a:buNone/>
            </a:pPr>
            <a:endParaRPr lang="en-US" dirty="0" smtClean="0">
              <a:solidFill>
                <a:schemeClr val="tx1"/>
              </a:solidFill>
            </a:endParaRPr>
          </a:p>
          <a:p>
            <a:pPr algn="ctr">
              <a:buNone/>
            </a:pPr>
            <a:r>
              <a:rPr lang="en-US" dirty="0" smtClean="0">
                <a:solidFill>
                  <a:schemeClr val="tx1"/>
                </a:solidFill>
              </a:rPr>
              <a:t>Twitter</a:t>
            </a:r>
            <a:r>
              <a:rPr lang="en-US" dirty="0">
                <a:solidFill>
                  <a:schemeClr val="tx1"/>
                </a:solidFill>
              </a:rPr>
              <a:t>: </a:t>
            </a:r>
            <a:r>
              <a:rPr lang="en-US" dirty="0" smtClean="0">
                <a:solidFill>
                  <a:schemeClr val="tx1"/>
                </a:solidFill>
              </a:rPr>
              <a:t>@PMPRB_CEPMB</a:t>
            </a:r>
          </a:p>
        </p:txBody>
      </p:sp>
      <p:sp>
        <p:nvSpPr>
          <p:cNvPr id="50178" name="Slide Number Placeholder 3"/>
          <p:cNvSpPr txBox="1">
            <a:spLocks noGrp="1"/>
          </p:cNvSpPr>
          <p:nvPr/>
        </p:nvSpPr>
        <p:spPr bwMode="auto">
          <a:xfrm>
            <a:off x="152400" y="6245225"/>
            <a:ext cx="609600" cy="476250"/>
          </a:xfrm>
          <a:prstGeom prst="rect">
            <a:avLst/>
          </a:prstGeom>
          <a:noFill/>
          <a:ln w="9525">
            <a:noFill/>
            <a:miter lim="800000"/>
            <a:headEnd/>
            <a:tailEnd/>
          </a:ln>
        </p:spPr>
        <p:txBody>
          <a:bodyPr anchor="b">
            <a:prstTxWarp prst="textNoShape">
              <a:avLst/>
            </a:prstTxWarp>
          </a:bodyPr>
          <a:lstStyle/>
          <a:p>
            <a:pPr algn="r"/>
            <a:fld id="{17016D0D-139E-4D90-9504-C6C651D5A083}" type="slidenum">
              <a:rPr lang="en-US" sz="1400">
                <a:solidFill>
                  <a:schemeClr val="bg1"/>
                </a:solidFill>
              </a:rPr>
              <a:pPr algn="r"/>
              <a:t>10</a:t>
            </a:fld>
            <a:endParaRPr lang="en-US" sz="1400" dirty="0"/>
          </a:p>
        </p:txBody>
      </p:sp>
    </p:spTree>
    <p:extLst>
      <p:ext uri="{BB962C8B-B14F-4D97-AF65-F5344CB8AC3E}">
        <p14:creationId xmlns:p14="http://schemas.microsoft.com/office/powerpoint/2010/main" val="5572044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
            </a:r>
            <a:br>
              <a:rPr lang="fr-CA" dirty="0" smtClean="0"/>
            </a:br>
            <a:r>
              <a:rPr lang="fr-CA" dirty="0" smtClean="0">
                <a:solidFill>
                  <a:schemeClr val="tx1"/>
                </a:solidFill>
              </a:rPr>
              <a:t>Annexe – renseignements supplémentaires et statistiques</a:t>
            </a:r>
            <a:r>
              <a:rPr lang="fr-CA" dirty="0" smtClean="0"/>
              <a:t/>
            </a:r>
            <a:br>
              <a:rPr lang="fr-CA" dirty="0" smtClean="0"/>
            </a:br>
            <a:r>
              <a:rPr lang="fr-CA" dirty="0" smtClean="0"/>
              <a:t>	</a:t>
            </a:r>
            <a:endParaRPr lang="fr-CA" dirty="0"/>
          </a:p>
        </p:txBody>
      </p:sp>
      <p:sp>
        <p:nvSpPr>
          <p:cNvPr id="4" name="Slide Number Placeholder 3"/>
          <p:cNvSpPr>
            <a:spLocks noGrp="1"/>
          </p:cNvSpPr>
          <p:nvPr>
            <p:ph type="sldNum" sz="quarter" idx="10"/>
          </p:nvPr>
        </p:nvSpPr>
        <p:spPr/>
        <p:txBody>
          <a:bodyPr/>
          <a:lstStyle/>
          <a:p>
            <a:fld id="{9AE01BED-D8E1-49C6-9412-EC47A3C5ABFB}" type="slidenum">
              <a:rPr lang="en-US" smtClean="0"/>
              <a:pPr/>
              <a:t>11</a:t>
            </a:fld>
            <a:endParaRPr lang="en-US" dirty="0"/>
          </a:p>
        </p:txBody>
      </p:sp>
    </p:spTree>
    <p:extLst>
      <p:ext uri="{BB962C8B-B14F-4D97-AF65-F5344CB8AC3E}">
        <p14:creationId xmlns:p14="http://schemas.microsoft.com/office/powerpoint/2010/main" val="586113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332656"/>
            <a:ext cx="7848600" cy="642356"/>
          </a:xfrm>
        </p:spPr>
        <p:txBody>
          <a:bodyPr/>
          <a:lstStyle/>
          <a:p>
            <a:r>
              <a:rPr lang="fr-FR" sz="2600" dirty="0">
                <a:solidFill>
                  <a:schemeClr val="tx1"/>
                </a:solidFill>
              </a:rPr>
              <a:t>Tendances du marché – Le Canada dans le contexte </a:t>
            </a:r>
            <a:r>
              <a:rPr lang="fr-FR" sz="2600" dirty="0" smtClean="0">
                <a:solidFill>
                  <a:schemeClr val="tx1"/>
                </a:solidFill>
              </a:rPr>
              <a:t>mondial</a:t>
            </a:r>
            <a:r>
              <a:rPr lang="en-US" sz="2600" dirty="0" smtClean="0">
                <a:solidFill>
                  <a:schemeClr val="tx1"/>
                </a:solidFill>
              </a:rPr>
              <a:t> </a:t>
            </a: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1124744"/>
            <a:ext cx="7848600" cy="4896544"/>
          </a:xfrm>
        </p:spPr>
        <p:txBody>
          <a:bodyPr/>
          <a:lstStyle/>
          <a:p>
            <a:pPr>
              <a:buFont typeface="Wingdings" pitchFamily="2" charset="2"/>
              <a:buChar char="§"/>
            </a:pPr>
            <a:r>
              <a:rPr lang="fr-FR" sz="2000" dirty="0" smtClean="0">
                <a:solidFill>
                  <a:schemeClr val="tx1"/>
                </a:solidFill>
              </a:rPr>
              <a:t>En </a:t>
            </a:r>
            <a:r>
              <a:rPr lang="fr-FR" sz="2000" dirty="0">
                <a:solidFill>
                  <a:schemeClr val="tx1"/>
                </a:solidFill>
              </a:rPr>
              <a:t>2005 et en 2011, la part des ventes de médicaments au Canada sur les marchés mondiaux représentait 2,4 % et 2,6 %, respectivement.</a:t>
            </a:r>
          </a:p>
          <a:p>
            <a:pPr>
              <a:buFont typeface="Wingdings" pitchFamily="2" charset="2"/>
              <a:buChar char="§"/>
            </a:pPr>
            <a:endParaRPr lang="fr-FR" sz="2200" dirty="0">
              <a:solidFill>
                <a:schemeClr val="tx1"/>
              </a:solidFill>
            </a:endParaRPr>
          </a:p>
          <a:p>
            <a:pPr>
              <a:buFont typeface="Wingdings" pitchFamily="2" charset="2"/>
              <a:buChar char="§"/>
            </a:pPr>
            <a:endParaRPr lang="fr-FR" sz="2200" dirty="0">
              <a:solidFill>
                <a:schemeClr val="tx1"/>
              </a:solidFill>
            </a:endParaRPr>
          </a:p>
          <a:p>
            <a:pPr>
              <a:buFont typeface="Wingdings" pitchFamily="2" charset="2"/>
              <a:buChar char="§"/>
            </a:pPr>
            <a:endParaRPr lang="fr-FR" sz="2200" dirty="0">
              <a:solidFill>
                <a:schemeClr val="tx1"/>
              </a:solidFill>
            </a:endParaRPr>
          </a:p>
          <a:p>
            <a:pPr>
              <a:buFont typeface="Wingdings" pitchFamily="2" charset="2"/>
              <a:buChar char="§"/>
            </a:pPr>
            <a:endParaRPr lang="fr-FR" sz="2200" dirty="0">
              <a:solidFill>
                <a:schemeClr val="tx1"/>
              </a:solidFill>
            </a:endParaRPr>
          </a:p>
          <a:p>
            <a:pPr>
              <a:buFont typeface="Wingdings" pitchFamily="2" charset="2"/>
              <a:buChar char="§"/>
            </a:pPr>
            <a:endParaRPr lang="fr-FR" sz="2200" dirty="0">
              <a:solidFill>
                <a:schemeClr val="tx1"/>
              </a:solidFill>
            </a:endParaRPr>
          </a:p>
          <a:p>
            <a:pPr>
              <a:buFont typeface="Wingdings" pitchFamily="2" charset="2"/>
              <a:buChar char="§"/>
            </a:pPr>
            <a:endParaRPr lang="fr-FR" sz="2200" dirty="0">
              <a:solidFill>
                <a:schemeClr val="tx1"/>
              </a:solidFill>
            </a:endParaRPr>
          </a:p>
          <a:p>
            <a:pPr>
              <a:buFont typeface="Wingdings" pitchFamily="2" charset="2"/>
              <a:buChar char="§"/>
            </a:pPr>
            <a:endParaRPr lang="fr-FR" sz="2200" dirty="0">
              <a:solidFill>
                <a:schemeClr val="tx1"/>
              </a:solidFill>
            </a:endParaRPr>
          </a:p>
          <a:p>
            <a:pPr>
              <a:buFont typeface="Wingdings" pitchFamily="2" charset="2"/>
              <a:buChar char="§"/>
            </a:pPr>
            <a:endParaRPr lang="fr-FR" sz="2200" dirty="0">
              <a:solidFill>
                <a:schemeClr val="tx1"/>
              </a:solidFill>
            </a:endParaRPr>
          </a:p>
          <a:p>
            <a:pPr>
              <a:buFont typeface="Wingdings" pitchFamily="2" charset="2"/>
              <a:buChar char="§"/>
            </a:pPr>
            <a:endParaRPr lang="fr-FR" sz="2200" dirty="0" smtClean="0">
              <a:solidFill>
                <a:schemeClr val="tx1"/>
              </a:solidFill>
            </a:endParaRPr>
          </a:p>
          <a:p>
            <a:pPr>
              <a:buFont typeface="Wingdings" pitchFamily="2" charset="2"/>
              <a:buChar char="§"/>
            </a:pPr>
            <a:r>
              <a:rPr lang="fr-FR" sz="2000" dirty="0" smtClean="0">
                <a:solidFill>
                  <a:schemeClr val="tx1"/>
                </a:solidFill>
              </a:rPr>
              <a:t>Marché </a:t>
            </a:r>
            <a:r>
              <a:rPr lang="fr-FR" sz="2000" dirty="0">
                <a:solidFill>
                  <a:schemeClr val="tx1"/>
                </a:solidFill>
              </a:rPr>
              <a:t>restreint, mais </a:t>
            </a:r>
            <a:r>
              <a:rPr lang="fr-FR" sz="2000" dirty="0" smtClean="0">
                <a:solidFill>
                  <a:schemeClr val="tx1"/>
                </a:solidFill>
              </a:rPr>
              <a:t>important</a:t>
            </a:r>
            <a:endParaRPr lang="en-US" sz="2000"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12</a:t>
            </a:fld>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1888" y="1988840"/>
            <a:ext cx="4340225" cy="343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3147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43608" y="332656"/>
            <a:ext cx="7848600" cy="570348"/>
          </a:xfrm>
        </p:spPr>
        <p:txBody>
          <a:bodyPr/>
          <a:lstStyle/>
          <a:p>
            <a:r>
              <a:rPr lang="fr-FR" sz="2600" dirty="0">
                <a:solidFill>
                  <a:srgbClr val="003366"/>
                </a:solidFill>
              </a:rPr>
              <a:t>Tendances du marché – Le Canada dans le contexte </a:t>
            </a:r>
            <a:r>
              <a:rPr lang="fr-FR" sz="2600" dirty="0" smtClean="0">
                <a:solidFill>
                  <a:srgbClr val="003366"/>
                </a:solidFill>
              </a:rPr>
              <a:t>mondial</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124744"/>
            <a:ext cx="7848600" cy="4896544"/>
          </a:xfrm>
        </p:spPr>
        <p:txBody>
          <a:bodyPr/>
          <a:lstStyle/>
          <a:p>
            <a:pPr lvl="0">
              <a:buFont typeface="Wingdings" pitchFamily="2" charset="2"/>
              <a:buChar char="§"/>
            </a:pPr>
            <a:r>
              <a:rPr lang="fr-FR" dirty="0">
                <a:solidFill>
                  <a:srgbClr val="003366"/>
                </a:solidFill>
              </a:rPr>
              <a:t>Le taux d’augmentation des ventes de médicaments est plus élevé que dans les pays de </a:t>
            </a:r>
            <a:r>
              <a:rPr lang="fr-FR" dirty="0" smtClean="0">
                <a:solidFill>
                  <a:srgbClr val="003366"/>
                </a:solidFill>
              </a:rPr>
              <a:t>comparaison.</a:t>
            </a: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13</a:t>
            </a:fld>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1047" y="2060848"/>
            <a:ext cx="6913563"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940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332656"/>
            <a:ext cx="7848600" cy="642356"/>
          </a:xfrm>
        </p:spPr>
        <p:txBody>
          <a:bodyPr/>
          <a:lstStyle/>
          <a:p>
            <a:r>
              <a:rPr lang="fr-FR" sz="2600" dirty="0">
                <a:solidFill>
                  <a:schemeClr val="tx1"/>
                </a:solidFill>
              </a:rPr>
              <a:t>Tendances du marché – Le Canada dans le contexte </a:t>
            </a:r>
            <a:r>
              <a:rPr lang="fr-FR" sz="2600" dirty="0" smtClean="0">
                <a:solidFill>
                  <a:schemeClr val="tx1"/>
                </a:solidFill>
              </a:rPr>
              <a:t>mondial</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124744"/>
            <a:ext cx="7920608" cy="4752528"/>
          </a:xfrm>
        </p:spPr>
        <p:txBody>
          <a:bodyPr/>
          <a:lstStyle/>
          <a:p>
            <a:pPr lvl="0">
              <a:buClr>
                <a:srgbClr val="003366"/>
              </a:buClr>
              <a:buFont typeface="Wingdings" pitchFamily="2" charset="2"/>
              <a:buChar char="§"/>
            </a:pPr>
            <a:r>
              <a:rPr lang="fr-FR" dirty="0">
                <a:solidFill>
                  <a:schemeClr val="tx1"/>
                </a:solidFill>
              </a:rPr>
              <a:t>Les prix au Canada </a:t>
            </a:r>
            <a:r>
              <a:rPr lang="fr-FR" dirty="0" smtClean="0">
                <a:solidFill>
                  <a:schemeClr val="tx1"/>
                </a:solidFill>
              </a:rPr>
              <a:t>sont </a:t>
            </a:r>
            <a:r>
              <a:rPr lang="fr-FR" dirty="0">
                <a:solidFill>
                  <a:schemeClr val="tx1"/>
                </a:solidFill>
              </a:rPr>
              <a:t>relativement plus élevés que dans plusieurs pays de </a:t>
            </a:r>
            <a:r>
              <a:rPr lang="fr-FR" dirty="0" smtClean="0">
                <a:solidFill>
                  <a:schemeClr val="tx1"/>
                </a:solidFill>
              </a:rPr>
              <a:t>l’OCDE.</a:t>
            </a:r>
            <a:endParaRPr lang="en-US" dirty="0" smtClean="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14</a:t>
            </a:fld>
            <a:endParaRPr lang="en-US" dirty="0"/>
          </a:p>
        </p:txBody>
      </p:sp>
      <p:sp>
        <p:nvSpPr>
          <p:cNvPr id="3" name="TextBox 2"/>
          <p:cNvSpPr txBox="1"/>
          <p:nvPr/>
        </p:nvSpPr>
        <p:spPr>
          <a:xfrm>
            <a:off x="7492044" y="5358080"/>
            <a:ext cx="1331640" cy="215444"/>
          </a:xfrm>
          <a:prstGeom prst="rect">
            <a:avLst/>
          </a:prstGeom>
          <a:noFill/>
        </p:spPr>
        <p:txBody>
          <a:bodyPr wrap="square" rtlCol="0">
            <a:spAutoFit/>
          </a:bodyPr>
          <a:lstStyle/>
          <a:p>
            <a:r>
              <a:rPr lang="fr-CA" sz="800" dirty="0" smtClean="0"/>
              <a:t>Données d’IMS Health, 2010</a:t>
            </a:r>
            <a:endParaRPr lang="fr-CA" sz="800"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0984" y="1935202"/>
            <a:ext cx="7632700" cy="353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043608" y="5622852"/>
            <a:ext cx="7776864" cy="400110"/>
          </a:xfrm>
          <a:prstGeom prst="rect">
            <a:avLst/>
          </a:prstGeom>
          <a:noFill/>
        </p:spPr>
        <p:txBody>
          <a:bodyPr wrap="square" rtlCol="0">
            <a:spAutoFit/>
          </a:bodyPr>
          <a:lstStyle/>
          <a:p>
            <a:pPr lvl="0"/>
            <a:r>
              <a:rPr lang="fr-CA" sz="1000" dirty="0"/>
              <a:t>Pays de gauche à droite : Corée du Sud; Italie; R.-U.; Australie; France; Espagne; Autriche; Belgique; Suède; Suisse; Danemark; Canada; Allemagne; Mexique; Japon; É.-U.</a:t>
            </a:r>
          </a:p>
        </p:txBody>
      </p:sp>
    </p:spTree>
    <p:extLst>
      <p:ext uri="{BB962C8B-B14F-4D97-AF65-F5344CB8AC3E}">
        <p14:creationId xmlns:p14="http://schemas.microsoft.com/office/powerpoint/2010/main" val="3508801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43608" y="260350"/>
            <a:ext cx="7871792" cy="864394"/>
          </a:xfrm>
        </p:spPr>
        <p:txBody>
          <a:bodyPr/>
          <a:lstStyle/>
          <a:p>
            <a:r>
              <a:rPr lang="fr-FR" sz="2200" dirty="0">
                <a:solidFill>
                  <a:schemeClr val="tx1"/>
                </a:solidFill>
                <a:ea typeface="ＭＳ Ｐゴシック" pitchFamily="34" charset="-128"/>
              </a:rPr>
              <a:t>Tendances du marché – Dépenses des régimes publics d’assurance-médicaments canadiens* en médicaments </a:t>
            </a:r>
            <a:r>
              <a:rPr lang="fr-FR" sz="2200" dirty="0" smtClean="0">
                <a:solidFill>
                  <a:schemeClr val="tx1"/>
                </a:solidFill>
                <a:ea typeface="ＭＳ Ｐゴシック" pitchFamily="34" charset="-128"/>
              </a:rPr>
              <a:t>d’ordonnance</a:t>
            </a:r>
            <a:r>
              <a:rPr lang="fr-FR" sz="2200" dirty="0">
                <a:solidFill>
                  <a:schemeClr val="tx1"/>
                </a:solidFill>
                <a:ea typeface="ＭＳ Ｐゴシック" pitchFamily="34" charset="-128"/>
              </a:rPr>
              <a:t>, taux de croissance et totaux annuels de 2005-2006 à </a:t>
            </a:r>
            <a:r>
              <a:rPr lang="fr-FR" sz="2200" dirty="0" smtClean="0">
                <a:solidFill>
                  <a:schemeClr val="tx1"/>
                </a:solidFill>
                <a:ea typeface="ＭＳ Ｐゴシック" pitchFamily="34" charset="-128"/>
              </a:rPr>
              <a:t>2010-2011</a:t>
            </a:r>
            <a:endParaRPr lang="en-US" sz="2200" dirty="0" smtClean="0">
              <a:solidFill>
                <a:schemeClr val="tx1"/>
              </a:solidFill>
              <a:ea typeface="ＭＳ Ｐゴシック" pitchFamily="34" charset="-128"/>
            </a:endParaRPr>
          </a:p>
        </p:txBody>
      </p:sp>
      <p:sp>
        <p:nvSpPr>
          <p:cNvPr id="409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b="1">
                <a:solidFill>
                  <a:schemeClr val="tx1"/>
                </a:solidFill>
                <a:latin typeface="Arial" charset="0"/>
              </a:defRPr>
            </a:lvl1pPr>
            <a:lvl2pPr marL="742950" indent="-285750" eaLnBrk="0" hangingPunct="0">
              <a:defRPr sz="1200" b="1">
                <a:solidFill>
                  <a:schemeClr val="tx1"/>
                </a:solidFill>
                <a:latin typeface="Arial" charset="0"/>
              </a:defRPr>
            </a:lvl2pPr>
            <a:lvl3pPr marL="1143000" indent="-228600" eaLnBrk="0" hangingPunct="0">
              <a:defRPr sz="1200" b="1">
                <a:solidFill>
                  <a:schemeClr val="tx1"/>
                </a:solidFill>
                <a:latin typeface="Arial" charset="0"/>
              </a:defRPr>
            </a:lvl3pPr>
            <a:lvl4pPr marL="1600200" indent="-228600" eaLnBrk="0" hangingPunct="0">
              <a:defRPr sz="1200" b="1">
                <a:solidFill>
                  <a:schemeClr val="tx1"/>
                </a:solidFill>
                <a:latin typeface="Arial" charset="0"/>
              </a:defRPr>
            </a:lvl4pPr>
            <a:lvl5pPr marL="2057400" indent="-228600" eaLnBrk="0" hangingPunct="0">
              <a:defRPr sz="1200" b="1">
                <a:solidFill>
                  <a:schemeClr val="tx1"/>
                </a:solidFill>
                <a:latin typeface="Arial" charset="0"/>
              </a:defRPr>
            </a:lvl5pPr>
            <a:lvl6pPr marL="2514600" indent="-228600" eaLnBrk="0" fontAlgn="base" hangingPunct="0">
              <a:spcBef>
                <a:spcPct val="0"/>
              </a:spcBef>
              <a:spcAft>
                <a:spcPct val="0"/>
              </a:spcAft>
              <a:defRPr sz="1200" b="1">
                <a:solidFill>
                  <a:schemeClr val="tx1"/>
                </a:solidFill>
                <a:latin typeface="Arial" charset="0"/>
              </a:defRPr>
            </a:lvl6pPr>
            <a:lvl7pPr marL="2971800" indent="-228600" eaLnBrk="0" fontAlgn="base" hangingPunct="0">
              <a:spcBef>
                <a:spcPct val="0"/>
              </a:spcBef>
              <a:spcAft>
                <a:spcPct val="0"/>
              </a:spcAft>
              <a:defRPr sz="1200" b="1">
                <a:solidFill>
                  <a:schemeClr val="tx1"/>
                </a:solidFill>
                <a:latin typeface="Arial" charset="0"/>
              </a:defRPr>
            </a:lvl7pPr>
            <a:lvl8pPr marL="3429000" indent="-228600" eaLnBrk="0" fontAlgn="base" hangingPunct="0">
              <a:spcBef>
                <a:spcPct val="0"/>
              </a:spcBef>
              <a:spcAft>
                <a:spcPct val="0"/>
              </a:spcAft>
              <a:defRPr sz="1200" b="1">
                <a:solidFill>
                  <a:schemeClr val="tx1"/>
                </a:solidFill>
                <a:latin typeface="Arial" charset="0"/>
              </a:defRPr>
            </a:lvl8pPr>
            <a:lvl9pPr marL="3886200" indent="-228600" eaLnBrk="0" fontAlgn="base" hangingPunct="0">
              <a:spcBef>
                <a:spcPct val="0"/>
              </a:spcBef>
              <a:spcAft>
                <a:spcPct val="0"/>
              </a:spcAft>
              <a:defRPr sz="1200" b="1">
                <a:solidFill>
                  <a:schemeClr val="tx1"/>
                </a:solidFill>
                <a:latin typeface="Arial" charset="0"/>
              </a:defRPr>
            </a:lvl9pPr>
          </a:lstStyle>
          <a:p>
            <a:pPr eaLnBrk="1" hangingPunct="1"/>
            <a:fld id="{B5A0497D-B609-490D-B415-0B37DBA04EE9}" type="slidenum">
              <a:rPr lang="en-US" sz="1400" smtClean="0">
                <a:solidFill>
                  <a:schemeClr val="bg1"/>
                </a:solidFill>
              </a:rPr>
              <a:pPr eaLnBrk="1" hangingPunct="1"/>
              <a:t>15</a:t>
            </a:fld>
            <a:endParaRPr lang="en-US" sz="1400" dirty="0" smtClean="0"/>
          </a:p>
        </p:txBody>
      </p:sp>
      <p:sp>
        <p:nvSpPr>
          <p:cNvPr id="5" name="TextBox 4"/>
          <p:cNvSpPr txBox="1"/>
          <p:nvPr/>
        </p:nvSpPr>
        <p:spPr>
          <a:xfrm>
            <a:off x="1043608" y="5229200"/>
            <a:ext cx="7560840" cy="1277273"/>
          </a:xfrm>
          <a:prstGeom prst="rect">
            <a:avLst/>
          </a:prstGeom>
          <a:noFill/>
        </p:spPr>
        <p:txBody>
          <a:bodyPr wrap="square" rtlCol="0">
            <a:spAutoFit/>
          </a:bodyPr>
          <a:lstStyle/>
          <a:p>
            <a:r>
              <a:rPr lang="fr-CA" sz="1100" dirty="0" smtClean="0"/>
              <a:t>* Comprend le SNIUMP et tous les régimes publics d’assurance-médicaments, y compris les Services de santé non assurés pour les Premières nations et les Inuits (SSNA), exception faite des régimes de Terre-Neuve, du Yukon, des T.N.-O. et du Québec. Il convient de noter que certains régimes provinciaux, comme les régimes visant une maladie particulière, peuvent ne pas être inclus même si la province est incluse. Les totaux renferment le coût des médicaments, les marges bénéficiaires du grossiste et du détaillant ainsi que les frais d’exécution d’ordonnance. 		</a:t>
            </a:r>
          </a:p>
          <a:p>
            <a:r>
              <a:rPr lang="en-CA" sz="1100" dirty="0"/>
              <a:t>				</a:t>
            </a:r>
          </a:p>
          <a:p>
            <a:endParaRPr lang="en-CA" sz="1100" dirty="0"/>
          </a:p>
        </p:txBody>
      </p:sp>
      <p:pic>
        <p:nvPicPr>
          <p:cNvPr id="3221" name="Picture 14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0708" y="1124744"/>
            <a:ext cx="656262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5632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800" dirty="0">
                <a:solidFill>
                  <a:srgbClr val="003366"/>
                </a:solidFill>
              </a:rPr>
              <a:t>Tests appliqués aux prix du CEPMB – Comment </a:t>
            </a:r>
            <a:r>
              <a:rPr lang="fr-CA" sz="2800" dirty="0" smtClean="0">
                <a:solidFill>
                  <a:srgbClr val="003366"/>
                </a:solidFill>
              </a:rPr>
              <a:t>fonctionnent-ils?</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66800" y="1124744"/>
            <a:ext cx="7848600" cy="4896544"/>
          </a:xfrm>
        </p:spPr>
        <p:txBody>
          <a:bodyPr/>
          <a:lstStyle/>
          <a:p>
            <a:pPr lvl="0">
              <a:buClr>
                <a:srgbClr val="003366"/>
              </a:buClr>
              <a:buFont typeface="Wingdings" pitchFamily="2" charset="2"/>
              <a:buChar char="§"/>
              <a:defRPr/>
            </a:pPr>
            <a:endParaRPr lang="fr-CA" sz="2300" dirty="0" smtClean="0">
              <a:solidFill>
                <a:srgbClr val="003366"/>
              </a:solidFill>
            </a:endParaRPr>
          </a:p>
          <a:p>
            <a:pPr lvl="0">
              <a:buClr>
                <a:srgbClr val="003366"/>
              </a:buClr>
              <a:buFont typeface="Wingdings" pitchFamily="2" charset="2"/>
              <a:buChar char="§"/>
              <a:defRPr/>
            </a:pPr>
            <a:r>
              <a:rPr lang="fr-CA" sz="2300" dirty="0" smtClean="0">
                <a:solidFill>
                  <a:srgbClr val="003366"/>
                </a:solidFill>
              </a:rPr>
              <a:t>Des </a:t>
            </a:r>
            <a:r>
              <a:rPr lang="fr-CA" sz="2300" dirty="0">
                <a:solidFill>
                  <a:srgbClr val="003366"/>
                </a:solidFill>
              </a:rPr>
              <a:t>109 nouveaux produits médicamenteux lancés sur le marché en 2011 :</a:t>
            </a:r>
          </a:p>
          <a:p>
            <a:pPr lvl="1">
              <a:buClr>
                <a:srgbClr val="003366"/>
              </a:buClr>
              <a:buFont typeface="Wingdings" pitchFamily="2" charset="2"/>
              <a:buChar char="§"/>
              <a:defRPr/>
            </a:pPr>
            <a:endParaRPr lang="en-CA" sz="1800" dirty="0">
              <a:solidFill>
                <a:srgbClr val="003366"/>
              </a:solidFill>
            </a:endParaRPr>
          </a:p>
          <a:p>
            <a:pPr lvl="1">
              <a:buClr>
                <a:srgbClr val="003366"/>
              </a:buClr>
              <a:buFont typeface="Wingdings" pitchFamily="2" charset="2"/>
              <a:buChar char="§"/>
              <a:defRPr/>
            </a:pPr>
            <a:r>
              <a:rPr lang="en-CA" sz="2000" dirty="0">
                <a:solidFill>
                  <a:srgbClr val="003366"/>
                </a:solidFill>
              </a:rPr>
              <a:t>12 </a:t>
            </a:r>
            <a:r>
              <a:rPr lang="fr-CA" sz="2000" dirty="0">
                <a:solidFill>
                  <a:srgbClr val="003366"/>
                </a:solidFill>
              </a:rPr>
              <a:t>% d’entre eux faisaient l’objet d’une enquête;</a:t>
            </a:r>
          </a:p>
          <a:p>
            <a:pPr lvl="1">
              <a:buClr>
                <a:srgbClr val="003366"/>
              </a:buClr>
              <a:buFont typeface="Wingdings" pitchFamily="2" charset="2"/>
              <a:buChar char="§"/>
              <a:defRPr/>
            </a:pPr>
            <a:endParaRPr lang="fr-CA" sz="2000" dirty="0">
              <a:solidFill>
                <a:srgbClr val="003366"/>
              </a:solidFill>
            </a:endParaRPr>
          </a:p>
          <a:p>
            <a:pPr lvl="1">
              <a:buClr>
                <a:srgbClr val="003366"/>
              </a:buClr>
              <a:buFont typeface="Wingdings" pitchFamily="2" charset="2"/>
              <a:buChar char="§"/>
              <a:defRPr/>
            </a:pPr>
            <a:r>
              <a:rPr lang="fr-CA" sz="2000" dirty="0">
                <a:solidFill>
                  <a:srgbClr val="003366"/>
                </a:solidFill>
              </a:rPr>
              <a:t>69 % d’entre eux constituaient une amélioration minime ou nulle;</a:t>
            </a:r>
          </a:p>
          <a:p>
            <a:pPr lvl="1">
              <a:buClr>
                <a:srgbClr val="003366"/>
              </a:buClr>
              <a:buFont typeface="Wingdings" pitchFamily="2" charset="2"/>
              <a:buChar char="§"/>
              <a:defRPr/>
            </a:pPr>
            <a:endParaRPr lang="fr-CA" sz="2000" dirty="0">
              <a:solidFill>
                <a:srgbClr val="003366"/>
              </a:solidFill>
            </a:endParaRPr>
          </a:p>
          <a:p>
            <a:pPr lvl="1">
              <a:buClr>
                <a:srgbClr val="003366"/>
              </a:buClr>
              <a:buFont typeface="Wingdings" pitchFamily="2" charset="2"/>
              <a:buChar char="§"/>
              <a:defRPr/>
            </a:pPr>
            <a:r>
              <a:rPr lang="fr-CA" sz="2000" dirty="0">
                <a:solidFill>
                  <a:srgbClr val="003366"/>
                </a:solidFill>
              </a:rPr>
              <a:t>25 % d’entre eux constituaient une amélioration modeste;</a:t>
            </a:r>
          </a:p>
          <a:p>
            <a:pPr lvl="1">
              <a:buClr>
                <a:srgbClr val="003366"/>
              </a:buClr>
              <a:buFont typeface="Wingdings" pitchFamily="2" charset="2"/>
              <a:buChar char="§"/>
              <a:defRPr/>
            </a:pPr>
            <a:endParaRPr lang="fr-CA" sz="2000" dirty="0">
              <a:solidFill>
                <a:srgbClr val="003366"/>
              </a:solidFill>
            </a:endParaRPr>
          </a:p>
          <a:p>
            <a:pPr lvl="1">
              <a:buClr>
                <a:srgbClr val="003366"/>
              </a:buClr>
              <a:buFont typeface="Wingdings" pitchFamily="2" charset="2"/>
              <a:buChar char="§"/>
              <a:defRPr/>
            </a:pPr>
            <a:r>
              <a:rPr lang="fr-CA" sz="2000" dirty="0">
                <a:solidFill>
                  <a:srgbClr val="003366"/>
                </a:solidFill>
              </a:rPr>
              <a:t>5 % d’entre eux constituaient une amélioration importante, alors que 1 % d’entre eux constituaient une découverte.</a:t>
            </a: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16</a:t>
            </a:fld>
            <a:endParaRPr lang="en-US" dirty="0"/>
          </a:p>
        </p:txBody>
      </p:sp>
    </p:spTree>
    <p:extLst>
      <p:ext uri="{BB962C8B-B14F-4D97-AF65-F5344CB8AC3E}">
        <p14:creationId xmlns:p14="http://schemas.microsoft.com/office/powerpoint/2010/main" val="34074894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980728"/>
            <a:ext cx="7992888" cy="5112568"/>
          </a:xfrm>
        </p:spPr>
        <p:txBody>
          <a:bodyPr/>
          <a:lstStyle/>
          <a:p>
            <a:pPr lvl="0"/>
            <a:r>
              <a:rPr lang="fr-CA" sz="1800" dirty="0">
                <a:solidFill>
                  <a:srgbClr val="003366"/>
                </a:solidFill>
              </a:rPr>
              <a:t>Le prix de référence au lancement et pour les médicaments existants est établi en fonction </a:t>
            </a:r>
            <a:r>
              <a:rPr lang="fr-CA" sz="1800" dirty="0" smtClean="0">
                <a:solidFill>
                  <a:srgbClr val="003366"/>
                </a:solidFill>
              </a:rPr>
              <a:t>des prix pratiqués dans sept </a:t>
            </a:r>
            <a:r>
              <a:rPr lang="fr-CA" sz="1800" dirty="0">
                <a:solidFill>
                  <a:srgbClr val="003366"/>
                </a:solidFill>
              </a:rPr>
              <a:t>pays de </a:t>
            </a:r>
            <a:r>
              <a:rPr lang="fr-CA" sz="1800" dirty="0" smtClean="0">
                <a:solidFill>
                  <a:srgbClr val="003366"/>
                </a:solidFill>
              </a:rPr>
              <a:t>comparaison </a:t>
            </a:r>
            <a:r>
              <a:rPr lang="fr-CA" sz="1800" dirty="0">
                <a:solidFill>
                  <a:srgbClr val="003366"/>
                </a:solidFill>
              </a:rPr>
              <a:t>– </a:t>
            </a:r>
            <a:r>
              <a:rPr lang="fr-CA" sz="1600" dirty="0">
                <a:solidFill>
                  <a:srgbClr val="003366"/>
                </a:solidFill>
              </a:rPr>
              <a:t>la France, l’Allemagne, l’Italie, la Suède, la Suisse, le Royaume-Uni (R.-U.) et les États-Unis (É.-U</a:t>
            </a:r>
            <a:r>
              <a:rPr lang="fr-CA" sz="1600" dirty="0" smtClean="0">
                <a:solidFill>
                  <a:srgbClr val="003366"/>
                </a:solidFill>
              </a:rPr>
              <a:t>.).</a:t>
            </a:r>
            <a:endParaRPr lang="en-CA" sz="1600" dirty="0" smtClean="0">
              <a:solidFill>
                <a:schemeClr val="tx1"/>
              </a:solidFill>
            </a:endParaRPr>
          </a:p>
          <a:p>
            <a:pPr lvl="1">
              <a:buFont typeface="Wingdings" pitchFamily="2" charset="2"/>
              <a:buChar char="§"/>
            </a:pPr>
            <a:r>
              <a:rPr lang="fr-CA" sz="1500" dirty="0">
                <a:solidFill>
                  <a:srgbClr val="003366"/>
                </a:solidFill>
              </a:rPr>
              <a:t>Les modifications aux politiques dans ces pays pourraient avoir une incidence sur les prix au Canada</a:t>
            </a:r>
            <a:r>
              <a:rPr lang="en-CA" sz="1500" dirty="0" smtClean="0">
                <a:solidFill>
                  <a:srgbClr val="003366"/>
                </a:solidFill>
              </a:rPr>
              <a:t>.</a:t>
            </a:r>
            <a:endParaRPr lang="en-CA" sz="1800" dirty="0" smtClean="0">
              <a:solidFill>
                <a:schemeClr val="tx1"/>
              </a:solidFill>
            </a:endParaRPr>
          </a:p>
          <a:p>
            <a:r>
              <a:rPr lang="fr-CA" sz="1800" dirty="0">
                <a:solidFill>
                  <a:srgbClr val="003366"/>
                </a:solidFill>
              </a:rPr>
              <a:t>Au cours des trois dernières années, l’Allemagne a le plus souvent eu le prix de référence le plus élevé selon les tests appliqués aux prix du CEPMB, suivi des </a:t>
            </a:r>
            <a:r>
              <a:rPr lang="fr-CA" sz="1800" dirty="0" smtClean="0">
                <a:solidFill>
                  <a:srgbClr val="003366"/>
                </a:solidFill>
              </a:rPr>
              <a:t>É</a:t>
            </a:r>
            <a:r>
              <a:rPr lang="fr-CA" sz="1800" dirty="0">
                <a:solidFill>
                  <a:srgbClr val="003366"/>
                </a:solidFill>
              </a:rPr>
              <a:t>.-</a:t>
            </a:r>
            <a:r>
              <a:rPr lang="fr-CA" sz="1800" dirty="0" smtClean="0">
                <a:solidFill>
                  <a:srgbClr val="003366"/>
                </a:solidFill>
              </a:rPr>
              <a:t>U.</a:t>
            </a:r>
            <a:endParaRPr lang="en-CA" sz="2200" dirty="0">
              <a:solidFill>
                <a:schemeClr val="tx1"/>
              </a:solidFill>
            </a:endParaRPr>
          </a:p>
          <a:p>
            <a:pPr lvl="1">
              <a:buFont typeface="Wingdings" pitchFamily="2" charset="2"/>
              <a:buChar char="§"/>
            </a:pPr>
            <a:r>
              <a:rPr lang="fr-FR" sz="1600" dirty="0">
                <a:solidFill>
                  <a:schemeClr val="tx1"/>
                </a:solidFill>
              </a:rPr>
              <a:t>Les mesures de limitation des coûts prises par les pays de </a:t>
            </a:r>
            <a:r>
              <a:rPr lang="fr-FR" sz="1600" dirty="0" smtClean="0">
                <a:solidFill>
                  <a:schemeClr val="tx1"/>
                </a:solidFill>
              </a:rPr>
              <a:t>référence (p</a:t>
            </a:r>
            <a:r>
              <a:rPr lang="fr-FR" sz="1600" dirty="0">
                <a:solidFill>
                  <a:schemeClr val="tx1"/>
                </a:solidFill>
              </a:rPr>
              <a:t>. ex., l’Allemagne) peuvent entraîner de plus faibles prix au </a:t>
            </a:r>
            <a:r>
              <a:rPr lang="fr-FR" sz="1600" dirty="0" smtClean="0">
                <a:solidFill>
                  <a:schemeClr val="tx1"/>
                </a:solidFill>
              </a:rPr>
              <a:t>Canada.</a:t>
            </a:r>
            <a:endParaRPr lang="en-CA" sz="1600" dirty="0">
              <a:solidFill>
                <a:schemeClr val="tx1"/>
              </a:solidFill>
            </a:endParaRPr>
          </a:p>
        </p:txBody>
      </p:sp>
      <p:sp>
        <p:nvSpPr>
          <p:cNvPr id="4" name="Slide Number Placeholder 3"/>
          <p:cNvSpPr>
            <a:spLocks noGrp="1"/>
          </p:cNvSpPr>
          <p:nvPr>
            <p:ph type="sldNum" sz="quarter" idx="10"/>
          </p:nvPr>
        </p:nvSpPr>
        <p:spPr/>
        <p:txBody>
          <a:bodyPr/>
          <a:lstStyle/>
          <a:p>
            <a:fld id="{9AE01BED-D8E1-49C6-9412-EC47A3C5ABFB}" type="slidenum">
              <a:rPr lang="en-US" smtClean="0"/>
              <a:pPr/>
              <a:t>17</a:t>
            </a:fld>
            <a:endParaRPr lang="en-US" dirty="0"/>
          </a:p>
        </p:txBody>
      </p:sp>
      <p:sp>
        <p:nvSpPr>
          <p:cNvPr id="8" name="Title 1"/>
          <p:cNvSpPr txBox="1">
            <a:spLocks/>
          </p:cNvSpPr>
          <p:nvPr/>
        </p:nvSpPr>
        <p:spPr bwMode="auto">
          <a:xfrm>
            <a:off x="1070890" y="260648"/>
            <a:ext cx="7848600" cy="648072"/>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1" fontAlgn="base" hangingPunct="1">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1" fontAlgn="base" hangingPunct="1">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eaLnBrk="1" fontAlgn="base" hangingPunct="1">
              <a:lnSpc>
                <a:spcPct val="90000"/>
              </a:lnSpc>
              <a:spcBef>
                <a:spcPct val="0"/>
              </a:spcBef>
              <a:spcAft>
                <a:spcPct val="0"/>
              </a:spcAft>
              <a:defRPr sz="4000" b="1">
                <a:solidFill>
                  <a:srgbClr val="20558A"/>
                </a:solidFill>
                <a:latin typeface="Arial Narrow" pitchFamily="34" charset="0"/>
              </a:defRPr>
            </a:lvl6pPr>
            <a:lvl7pPr marL="914400" algn="l" rtl="0" eaLnBrk="1" fontAlgn="base" hangingPunct="1">
              <a:lnSpc>
                <a:spcPct val="90000"/>
              </a:lnSpc>
              <a:spcBef>
                <a:spcPct val="0"/>
              </a:spcBef>
              <a:spcAft>
                <a:spcPct val="0"/>
              </a:spcAft>
              <a:defRPr sz="4000" b="1">
                <a:solidFill>
                  <a:srgbClr val="20558A"/>
                </a:solidFill>
                <a:latin typeface="Arial Narrow" pitchFamily="34" charset="0"/>
              </a:defRPr>
            </a:lvl7pPr>
            <a:lvl8pPr marL="1371600" algn="l" rtl="0" eaLnBrk="1" fontAlgn="base" hangingPunct="1">
              <a:lnSpc>
                <a:spcPct val="90000"/>
              </a:lnSpc>
              <a:spcBef>
                <a:spcPct val="0"/>
              </a:spcBef>
              <a:spcAft>
                <a:spcPct val="0"/>
              </a:spcAft>
              <a:defRPr sz="4000" b="1">
                <a:solidFill>
                  <a:srgbClr val="20558A"/>
                </a:solidFill>
                <a:latin typeface="Arial Narrow" pitchFamily="34" charset="0"/>
              </a:defRPr>
            </a:lvl8pPr>
            <a:lvl9pPr marL="1828800" algn="l" rtl="0" eaLnBrk="1" fontAlgn="base" hangingPunct="1">
              <a:lnSpc>
                <a:spcPct val="90000"/>
              </a:lnSpc>
              <a:spcBef>
                <a:spcPct val="0"/>
              </a:spcBef>
              <a:spcAft>
                <a:spcPct val="0"/>
              </a:spcAft>
              <a:defRPr sz="4000" b="1">
                <a:solidFill>
                  <a:srgbClr val="20558A"/>
                </a:solidFill>
                <a:latin typeface="Arial Narrow" pitchFamily="34" charset="0"/>
              </a:defRPr>
            </a:lvl9pPr>
          </a:lstStyle>
          <a:p>
            <a:r>
              <a:rPr lang="fr-FR" sz="2300" dirty="0">
                <a:solidFill>
                  <a:srgbClr val="003366"/>
                </a:solidFill>
                <a:ea typeface="+mn-ea"/>
                <a:cs typeface="+mn-cs"/>
              </a:rPr>
              <a:t>Tests appliqués aux prix du CEPMB – Prix de référence </a:t>
            </a:r>
            <a:r>
              <a:rPr lang="fr-FR" sz="2300" dirty="0" smtClean="0">
                <a:solidFill>
                  <a:srgbClr val="003366"/>
                </a:solidFill>
                <a:ea typeface="+mn-ea"/>
                <a:cs typeface="+mn-cs"/>
              </a:rPr>
              <a:t>international</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p>
        </p:txBody>
      </p:sp>
      <p:sp>
        <p:nvSpPr>
          <p:cNvPr id="6" name="TextBox 5"/>
          <p:cNvSpPr txBox="1"/>
          <p:nvPr/>
        </p:nvSpPr>
        <p:spPr>
          <a:xfrm>
            <a:off x="1070890" y="3356991"/>
            <a:ext cx="7848600" cy="523220"/>
          </a:xfrm>
          <a:prstGeom prst="rect">
            <a:avLst/>
          </a:prstGeom>
          <a:noFill/>
        </p:spPr>
        <p:txBody>
          <a:bodyPr wrap="square" rtlCol="0">
            <a:spAutoFit/>
          </a:bodyPr>
          <a:lstStyle/>
          <a:p>
            <a:pPr lvl="0" algn="ctr"/>
            <a:r>
              <a:rPr lang="fr-CA" sz="1400" b="1" dirty="0">
                <a:solidFill>
                  <a:srgbClr val="003366"/>
                </a:solidFill>
              </a:rPr>
              <a:t>Fréquence de l’établissement de la comparaison du prix au Canada avec le prix international le plus élevé au moment du </a:t>
            </a:r>
            <a:r>
              <a:rPr lang="fr-CA" sz="1400" b="1" dirty="0" smtClean="0">
                <a:solidFill>
                  <a:srgbClr val="003366"/>
                </a:solidFill>
              </a:rPr>
              <a:t>lancement</a:t>
            </a:r>
            <a:endParaRPr lang="en-CA" sz="1400" b="1" dirty="0"/>
          </a:p>
        </p:txBody>
      </p:sp>
      <p:graphicFrame>
        <p:nvGraphicFramePr>
          <p:cNvPr id="10" name="Chart 9"/>
          <p:cNvGraphicFramePr>
            <a:graphicFrameLocks/>
          </p:cNvGraphicFramePr>
          <p:nvPr>
            <p:extLst>
              <p:ext uri="{D42A27DB-BD31-4B8C-83A1-F6EECF244321}">
                <p14:modId xmlns:p14="http://schemas.microsoft.com/office/powerpoint/2010/main" val="2735543223"/>
              </p:ext>
            </p:extLst>
          </p:nvPr>
        </p:nvGraphicFramePr>
        <p:xfrm>
          <a:off x="1354357" y="3789040"/>
          <a:ext cx="7281666" cy="22322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5745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219200" y="304801"/>
            <a:ext cx="7620000" cy="387895"/>
          </a:xfrm>
        </p:spPr>
        <p:txBody>
          <a:bodyPr/>
          <a:lstStyle/>
          <a:p>
            <a:pPr lvl="2"/>
            <a:r>
              <a:rPr lang="fr-CA" sz="2800" dirty="0" smtClean="0">
                <a:solidFill>
                  <a:schemeClr val="tx1"/>
                </a:solidFill>
              </a:rPr>
              <a:t>Statistiques relatives à la réglementation</a:t>
            </a:r>
            <a:br>
              <a:rPr lang="fr-CA" sz="2800" dirty="0" smtClean="0">
                <a:solidFill>
                  <a:schemeClr val="tx1"/>
                </a:solidFill>
              </a:rPr>
            </a:br>
            <a:r>
              <a:rPr lang="fr-CA" sz="2800" dirty="0" smtClean="0">
                <a:solidFill>
                  <a:schemeClr val="tx1"/>
                </a:solidFill>
              </a:rPr>
              <a:t/>
            </a:r>
            <a:br>
              <a:rPr lang="fr-CA" sz="2800" dirty="0" smtClean="0">
                <a:solidFill>
                  <a:schemeClr val="tx1"/>
                </a:solidFill>
              </a:rPr>
            </a:br>
            <a:r>
              <a:rPr lang="fr-CA" sz="2000" dirty="0" smtClean="0">
                <a:solidFill>
                  <a:schemeClr val="tx1"/>
                </a:solidFill>
              </a:rPr>
              <a:t>Haut degré de conformité – en moyenne, taux de conformité global situé entre 93 % et 95 %</a:t>
            </a:r>
            <a:br>
              <a:rPr lang="fr-CA" sz="2000" dirty="0" smtClean="0">
                <a:solidFill>
                  <a:schemeClr val="tx1"/>
                </a:solidFill>
              </a:rPr>
            </a:br>
            <a:r>
              <a:rPr lang="en-US" sz="2800" dirty="0" smtClean="0">
                <a:solidFill>
                  <a:schemeClr val="tx1"/>
                </a:solidFill>
              </a:rPr>
              <a:t/>
            </a:r>
            <a:br>
              <a:rPr lang="en-US" sz="2800" dirty="0" smtClean="0">
                <a:solidFill>
                  <a:schemeClr val="tx1"/>
                </a:solidFill>
              </a:rPr>
            </a:br>
            <a:endParaRPr lang="en-US" sz="2800" dirty="0" smtClean="0"/>
          </a:p>
        </p:txBody>
      </p:sp>
      <p:sp>
        <p:nvSpPr>
          <p:cNvPr id="25602" name="Content Placeholder 2"/>
          <p:cNvSpPr>
            <a:spLocks noGrp="1"/>
          </p:cNvSpPr>
          <p:nvPr>
            <p:ph idx="1"/>
          </p:nvPr>
        </p:nvSpPr>
        <p:spPr>
          <a:xfrm>
            <a:off x="971600" y="3140968"/>
            <a:ext cx="7848600" cy="3096344"/>
          </a:xfrm>
        </p:spPr>
        <p:txBody>
          <a:bodyPr/>
          <a:lstStyle/>
          <a:p>
            <a:pPr marL="114300" lvl="1" indent="0">
              <a:buSzPct val="95000"/>
              <a:buNone/>
            </a:pPr>
            <a:endParaRPr lang="fr-CA" sz="2000" b="1" dirty="0" smtClean="0">
              <a:solidFill>
                <a:srgbClr val="003366"/>
              </a:solidFill>
            </a:endParaRPr>
          </a:p>
          <a:p>
            <a:pPr marL="114300" lvl="1" indent="0">
              <a:buSzPct val="95000"/>
              <a:buNone/>
            </a:pPr>
            <a:r>
              <a:rPr lang="fr-CA" sz="2000" b="1" dirty="0" smtClean="0">
                <a:solidFill>
                  <a:srgbClr val="003366"/>
                </a:solidFill>
              </a:rPr>
              <a:t>De </a:t>
            </a:r>
            <a:r>
              <a:rPr lang="fr-CA" sz="2000" b="1" dirty="0">
                <a:solidFill>
                  <a:srgbClr val="003366"/>
                </a:solidFill>
              </a:rPr>
              <a:t>2000 à 2009, en moyenne, 86 nouveaux </a:t>
            </a:r>
            <a:r>
              <a:rPr lang="fr-CA" sz="2000" b="1" dirty="0" smtClean="0">
                <a:solidFill>
                  <a:srgbClr val="003366"/>
                </a:solidFill>
              </a:rPr>
              <a:t>produits </a:t>
            </a:r>
            <a:r>
              <a:rPr lang="fr-CA" sz="2000" b="1" dirty="0">
                <a:solidFill>
                  <a:srgbClr val="003366"/>
                </a:solidFill>
              </a:rPr>
              <a:t>médicamenteux </a:t>
            </a:r>
            <a:r>
              <a:rPr lang="fr-CA" sz="2000" b="1" dirty="0" smtClean="0">
                <a:solidFill>
                  <a:srgbClr val="003366"/>
                </a:solidFill>
              </a:rPr>
              <a:t>brevetés par année ont </a:t>
            </a:r>
            <a:r>
              <a:rPr lang="fr-CA" sz="2000" b="1" dirty="0">
                <a:solidFill>
                  <a:srgbClr val="003366"/>
                </a:solidFill>
              </a:rPr>
              <a:t>été lancés sur le </a:t>
            </a:r>
            <a:r>
              <a:rPr lang="fr-CA" sz="2000" b="1" dirty="0" smtClean="0">
                <a:solidFill>
                  <a:srgbClr val="003366"/>
                </a:solidFill>
              </a:rPr>
              <a:t>marché.</a:t>
            </a:r>
            <a:endParaRPr lang="en-US" sz="2000" b="1" dirty="0">
              <a:solidFill>
                <a:srgbClr val="003366"/>
              </a:solidFill>
            </a:endParaRPr>
          </a:p>
          <a:p>
            <a:pPr marL="457200" lvl="1" indent="-342900">
              <a:buSzPct val="95000"/>
              <a:buFont typeface="Wingdings" pitchFamily="2" charset="2"/>
              <a:buChar char="§"/>
            </a:pPr>
            <a:r>
              <a:rPr lang="fr-CA" sz="1800" b="1" dirty="0">
                <a:solidFill>
                  <a:srgbClr val="003366"/>
                </a:solidFill>
              </a:rPr>
              <a:t>Des 109 nouveaux produits médicamenteux lancés sur le marché en 2011 :</a:t>
            </a:r>
            <a:endParaRPr lang="en-US" sz="1800" b="1" dirty="0">
              <a:solidFill>
                <a:srgbClr val="003366"/>
              </a:solidFill>
            </a:endParaRPr>
          </a:p>
          <a:p>
            <a:pPr marL="749300" lvl="2" indent="-342900">
              <a:buSzPct val="95000"/>
              <a:buFont typeface="Wingdings" pitchFamily="2" charset="2"/>
              <a:buChar char="§"/>
            </a:pPr>
            <a:r>
              <a:rPr lang="fr-CA" sz="1800" b="1" dirty="0">
                <a:solidFill>
                  <a:srgbClr val="003366"/>
                </a:solidFill>
              </a:rPr>
              <a:t>79 % d’entre eux étaient conformes aux Lignes directrices;</a:t>
            </a:r>
          </a:p>
          <a:p>
            <a:pPr marL="749300" lvl="2" indent="-342900">
              <a:buSzPct val="95000"/>
              <a:buFont typeface="Wingdings" pitchFamily="2" charset="2"/>
              <a:buChar char="§"/>
            </a:pPr>
            <a:r>
              <a:rPr lang="fr-CA" sz="1800" b="1" dirty="0">
                <a:solidFill>
                  <a:srgbClr val="003366"/>
                </a:solidFill>
              </a:rPr>
              <a:t>13 % d’entre eux faisaient l’objet d’une enquête;</a:t>
            </a:r>
          </a:p>
          <a:p>
            <a:pPr marL="749300" lvl="2" indent="-342900">
              <a:buSzPct val="95000"/>
              <a:buFont typeface="Wingdings" pitchFamily="2" charset="2"/>
              <a:buChar char="§"/>
            </a:pPr>
            <a:r>
              <a:rPr lang="fr-CA" sz="1800" b="1" dirty="0">
                <a:solidFill>
                  <a:srgbClr val="003366"/>
                </a:solidFill>
              </a:rPr>
              <a:t>8 % d’entre eux n’étaient pas conformes aux Lignes directrices, mais </a:t>
            </a:r>
            <a:r>
              <a:rPr lang="fr-CA" sz="1800" b="1" dirty="0" smtClean="0">
                <a:solidFill>
                  <a:srgbClr val="003366"/>
                </a:solidFill>
              </a:rPr>
              <a:t>ne justifiaient pas </a:t>
            </a:r>
            <a:r>
              <a:rPr lang="fr-CA" sz="1800" b="1" dirty="0">
                <a:solidFill>
                  <a:srgbClr val="003366"/>
                </a:solidFill>
              </a:rPr>
              <a:t>la tenue d’une </a:t>
            </a:r>
            <a:r>
              <a:rPr lang="fr-CA" sz="1800" b="1" dirty="0" smtClean="0">
                <a:solidFill>
                  <a:srgbClr val="003366"/>
                </a:solidFill>
              </a:rPr>
              <a:t>enquête.</a:t>
            </a:r>
            <a:endParaRPr lang="en-US" sz="1800" b="1" dirty="0" smtClean="0">
              <a:solidFill>
                <a:schemeClr val="tx1"/>
              </a:solidFill>
            </a:endParaRPr>
          </a:p>
          <a:p>
            <a:pPr marL="114300" lvl="1" indent="0">
              <a:buSzPct val="95000"/>
              <a:buNone/>
            </a:pPr>
            <a:r>
              <a:rPr lang="en-US" sz="2400" b="1" dirty="0" smtClean="0">
                <a:solidFill>
                  <a:schemeClr val="tx1"/>
                </a:solidFill>
              </a:rPr>
              <a:t> </a:t>
            </a:r>
          </a:p>
          <a:p>
            <a:pPr marL="457200" lvl="1" indent="-342900">
              <a:buSzPct val="95000"/>
              <a:buFont typeface="Wingdings" pitchFamily="2" charset="2"/>
              <a:buChar char="§"/>
            </a:pPr>
            <a:endParaRPr lang="en-US" b="1" dirty="0" smtClean="0">
              <a:solidFill>
                <a:schemeClr val="tx1"/>
              </a:solidFill>
            </a:endParaRPr>
          </a:p>
        </p:txBody>
      </p:sp>
      <p:sp>
        <p:nvSpPr>
          <p:cNvPr id="25603" name="Slide Number Placeholder 3"/>
          <p:cNvSpPr>
            <a:spLocks noGrp="1"/>
          </p:cNvSpPr>
          <p:nvPr>
            <p:ph type="sldNum" sz="quarter" idx="10"/>
          </p:nvPr>
        </p:nvSpPr>
        <p:spPr>
          <a:noFill/>
        </p:spPr>
        <p:txBody>
          <a:bodyPr/>
          <a:lstStyle/>
          <a:p>
            <a:fld id="{78438712-289D-458B-AF47-5F429D3E4676}" type="slidenum">
              <a:rPr lang="en-US" smtClean="0">
                <a:latin typeface="Arial" pitchFamily="-60" charset="-52"/>
                <a:ea typeface="ＭＳ Ｐゴシック" pitchFamily="-60" charset="-128"/>
                <a:cs typeface="ＭＳ Ｐゴシック" pitchFamily="-60" charset="-128"/>
              </a:rPr>
              <a:pPr/>
              <a:t>18</a:t>
            </a:fld>
            <a:endParaRPr lang="en-US" dirty="0" smtClean="0">
              <a:solidFill>
                <a:schemeClr val="tx1"/>
              </a:solidFill>
              <a:latin typeface="Arial" pitchFamily="-60" charset="-52"/>
              <a:ea typeface="ＭＳ Ｐゴシック" pitchFamily="-60" charset="-128"/>
              <a:cs typeface="ＭＳ Ｐゴシック" pitchFamily="-60"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623421241"/>
              </p:ext>
            </p:extLst>
          </p:nvPr>
        </p:nvGraphicFramePr>
        <p:xfrm>
          <a:off x="1331640" y="1700808"/>
          <a:ext cx="6096000" cy="1554480"/>
        </p:xfrm>
        <a:graphic>
          <a:graphicData uri="http://schemas.openxmlformats.org/drawingml/2006/table">
            <a:tbl>
              <a:tblPr firstRow="1" bandRow="1">
                <a:tableStyleId>{5C22544A-7EE6-4342-B048-85BDC9FD1C3A}</a:tableStyleId>
              </a:tblPr>
              <a:tblGrid>
                <a:gridCol w="2032000"/>
                <a:gridCol w="2032000"/>
                <a:gridCol w="2032000"/>
              </a:tblGrid>
              <a:tr h="353773">
                <a:tc>
                  <a:txBody>
                    <a:bodyPr/>
                    <a:lstStyle/>
                    <a:p>
                      <a:pPr algn="ct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solidFill>
                            <a:schemeClr val="tx1"/>
                          </a:solidFill>
                        </a:rPr>
                        <a:t>2011</a:t>
                      </a:r>
                      <a:endParaRPr lang="en-CA" dirty="0">
                        <a:solidFill>
                          <a:schemeClr val="tx1"/>
                        </a:solidFill>
                      </a:endParaRP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solidFill>
                            <a:schemeClr val="tx1"/>
                          </a:solidFill>
                        </a:rPr>
                        <a:t>2010</a:t>
                      </a:r>
                      <a:endParaRPr lang="en-CA" dirty="0">
                        <a:solidFill>
                          <a:schemeClr val="tx1"/>
                        </a:solidFill>
                      </a:endParaRPr>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785086">
                <a:tc>
                  <a:txBody>
                    <a:bodyPr/>
                    <a:lstStyle/>
                    <a:p>
                      <a:r>
                        <a:rPr lang="fr-CA" sz="1600" b="1" noProof="0" dirty="0" smtClean="0"/>
                        <a:t>Nouveaux produits médicamenteux lancés sur le marché</a:t>
                      </a:r>
                      <a:endParaRPr lang="fr-CA" sz="1600" b="1" baseline="0" noProof="0" dirty="0" smtClean="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109</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68</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r h="353773">
                <a:tc>
                  <a:txBody>
                    <a:bodyPr/>
                    <a:lstStyle/>
                    <a:p>
                      <a:r>
                        <a:rPr lang="fr-CA" sz="1600" b="1" noProof="0" dirty="0" smtClean="0"/>
                        <a:t>Nombre d’enquêtes</a:t>
                      </a:r>
                      <a:endParaRPr lang="fr-CA" sz="1600" b="1" noProof="0"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69</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c>
                  <a:txBody>
                    <a:bodyPr/>
                    <a:lstStyle/>
                    <a:p>
                      <a:pPr algn="ctr"/>
                      <a:r>
                        <a:rPr lang="en-CA" dirty="0" smtClean="0"/>
                        <a:t>87</a:t>
                      </a:r>
                      <a:endParaRPr lang="en-CA" dirty="0"/>
                    </a:p>
                  </a:txBody>
                  <a:tcPr>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tcPr>
                </a:tc>
              </a:tr>
            </a:tbl>
          </a:graphicData>
        </a:graphic>
      </p:graphicFrame>
    </p:spTree>
    <p:extLst>
      <p:ext uri="{BB962C8B-B14F-4D97-AF65-F5344CB8AC3E}">
        <p14:creationId xmlns:p14="http://schemas.microsoft.com/office/powerpoint/2010/main" val="2272041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800" dirty="0" smtClean="0">
                <a:solidFill>
                  <a:schemeClr val="tx1"/>
                </a:solidFill>
              </a:rPr>
              <a:t>Aperçu</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700808"/>
            <a:ext cx="7871792" cy="3826768"/>
          </a:xfrm>
        </p:spPr>
        <p:txBody>
          <a:bodyPr/>
          <a:lstStyle/>
          <a:p>
            <a:pPr>
              <a:buFont typeface="Wingdings" pitchFamily="2" charset="2"/>
              <a:buChar char="§"/>
            </a:pPr>
            <a:r>
              <a:rPr lang="fr-CA" dirty="0" smtClean="0">
                <a:solidFill>
                  <a:schemeClr val="tx1"/>
                </a:solidFill>
              </a:rPr>
              <a:t>Objectifs stratégiques à l’œuvre </a:t>
            </a:r>
          </a:p>
          <a:p>
            <a:pPr marL="0" indent="0">
              <a:buNone/>
            </a:pPr>
            <a:endParaRPr lang="fr-CA" dirty="0" smtClean="0">
              <a:solidFill>
                <a:schemeClr val="tx1"/>
              </a:solidFill>
            </a:endParaRPr>
          </a:p>
          <a:p>
            <a:pPr>
              <a:buFont typeface="Wingdings" pitchFamily="2" charset="2"/>
              <a:buChar char="§"/>
            </a:pPr>
            <a:r>
              <a:rPr lang="fr-CA" dirty="0" smtClean="0">
                <a:solidFill>
                  <a:schemeClr val="tx1"/>
                </a:solidFill>
              </a:rPr>
              <a:t>Comment cela fonctionne vraiment : une correspondance imparfaite</a:t>
            </a:r>
          </a:p>
          <a:p>
            <a:pPr>
              <a:buFont typeface="Wingdings" pitchFamily="2" charset="2"/>
              <a:buChar char="§"/>
            </a:pPr>
            <a:endParaRPr lang="fr-CA" dirty="0" smtClean="0">
              <a:solidFill>
                <a:schemeClr val="tx1"/>
              </a:solidFill>
            </a:endParaRPr>
          </a:p>
          <a:p>
            <a:pPr>
              <a:buFont typeface="Wingdings" pitchFamily="2" charset="2"/>
              <a:buChar char="§"/>
            </a:pPr>
            <a:r>
              <a:rPr lang="fr-CA" dirty="0" smtClean="0">
                <a:solidFill>
                  <a:schemeClr val="tx1"/>
                </a:solidFill>
              </a:rPr>
              <a:t>Mot de la fin</a:t>
            </a:r>
          </a:p>
          <a:p>
            <a:pPr>
              <a:buNone/>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p:cNvSpPr>
            <a:spLocks noGrp="1" noChangeArrowheads="1"/>
          </p:cNvSpPr>
          <p:nvPr>
            <p:ph type="title" idx="4294967295"/>
          </p:nvPr>
        </p:nvSpPr>
        <p:spPr>
          <a:xfrm>
            <a:off x="1043608" y="304800"/>
            <a:ext cx="7795592" cy="714375"/>
          </a:xfrm>
        </p:spPr>
        <p:txBody>
          <a:bodyPr/>
          <a:lstStyle/>
          <a:p>
            <a:r>
              <a:rPr lang="fr-FR" sz="2800" dirty="0" smtClean="0">
                <a:solidFill>
                  <a:srgbClr val="003366"/>
                </a:solidFill>
              </a:rPr>
              <a:t>Objectifs stratégiques à l’œuvre – citations et prononcés judiciaires notables</a:t>
            </a:r>
            <a:r>
              <a:rPr lang="en-US" sz="2800" dirty="0">
                <a:solidFill>
                  <a:srgbClr val="003366"/>
                </a:solidFill>
              </a:rPr>
              <a:t/>
            </a:r>
            <a:br>
              <a:rPr lang="en-US" sz="2800" dirty="0">
                <a:solidFill>
                  <a:srgbClr val="003366"/>
                </a:solidFill>
              </a:rPr>
            </a:br>
            <a:r>
              <a:rPr lang="en-US" sz="2800" dirty="0" smtClean="0">
                <a:solidFill>
                  <a:schemeClr val="tx1"/>
                </a:solidFill>
              </a:rPr>
              <a:t>______________________________________________</a:t>
            </a:r>
            <a:endParaRPr lang="en-US" sz="2800" dirty="0">
              <a:solidFill>
                <a:schemeClr val="tx1"/>
              </a:solidFill>
            </a:endParaRPr>
          </a:p>
        </p:txBody>
      </p:sp>
      <p:sp>
        <p:nvSpPr>
          <p:cNvPr id="21506" name="Rectangle 3"/>
          <p:cNvSpPr>
            <a:spLocks noGrp="1" noChangeArrowheads="1"/>
          </p:cNvSpPr>
          <p:nvPr>
            <p:ph idx="4294967295"/>
          </p:nvPr>
        </p:nvSpPr>
        <p:spPr>
          <a:xfrm>
            <a:off x="1115616" y="1412776"/>
            <a:ext cx="7560840" cy="4608512"/>
          </a:xfrm>
        </p:spPr>
        <p:txBody>
          <a:bodyPr/>
          <a:lstStyle/>
          <a:p>
            <a:pPr marL="0" lvl="1" indent="0" eaLnBrk="0" hangingPunct="0">
              <a:buNone/>
              <a:defRPr/>
            </a:pPr>
            <a:r>
              <a:rPr lang="en-CA" sz="2100" dirty="0" smtClean="0">
                <a:solidFill>
                  <a:schemeClr val="tx1"/>
                </a:solidFill>
              </a:rPr>
              <a:t>[</a:t>
            </a:r>
            <a:r>
              <a:rPr lang="en-CA" sz="2100" i="1" dirty="0" smtClean="0">
                <a:solidFill>
                  <a:schemeClr val="tx1"/>
                </a:solidFill>
              </a:rPr>
              <a:t>Traduction</a:t>
            </a:r>
            <a:r>
              <a:rPr lang="en-CA" sz="2100" dirty="0" smtClean="0">
                <a:solidFill>
                  <a:schemeClr val="tx1"/>
                </a:solidFill>
              </a:rPr>
              <a:t>] </a:t>
            </a:r>
          </a:p>
          <a:p>
            <a:pPr marL="0" lvl="1" indent="0" defTabSz="449263" eaLnBrk="0" hangingPunct="0">
              <a:buNone/>
              <a:defRPr/>
            </a:pPr>
            <a:r>
              <a:rPr lang="fr-FR" sz="2100" dirty="0" smtClean="0">
                <a:solidFill>
                  <a:schemeClr val="tx1"/>
                </a:solidFill>
              </a:rPr>
              <a:t>« [l]es </a:t>
            </a:r>
            <a:r>
              <a:rPr lang="fr-FR" sz="2100" dirty="0">
                <a:solidFill>
                  <a:schemeClr val="tx1"/>
                </a:solidFill>
              </a:rPr>
              <a:t>modifications apportées (au projet de loi C-22) </a:t>
            </a:r>
            <a:r>
              <a:rPr lang="fr-FR" sz="2100" dirty="0" smtClean="0">
                <a:solidFill>
                  <a:schemeClr val="tx1"/>
                </a:solidFill>
              </a:rPr>
              <a:t>permettront </a:t>
            </a:r>
            <a:r>
              <a:rPr lang="fr-FR" sz="2100" dirty="0">
                <a:solidFill>
                  <a:schemeClr val="tx1"/>
                </a:solidFill>
              </a:rPr>
              <a:t>également d’assurer la protection </a:t>
            </a:r>
            <a:r>
              <a:rPr lang="fr-FR" sz="2100" dirty="0" smtClean="0">
                <a:solidFill>
                  <a:schemeClr val="tx1"/>
                </a:solidFill>
              </a:rPr>
              <a:t>des consommateurs grâce </a:t>
            </a:r>
            <a:r>
              <a:rPr lang="fr-FR" sz="2100" dirty="0">
                <a:solidFill>
                  <a:schemeClr val="tx1"/>
                </a:solidFill>
              </a:rPr>
              <a:t>à la création d’un conseil d’examen du </a:t>
            </a:r>
            <a:r>
              <a:rPr lang="fr-FR" sz="2100" dirty="0" smtClean="0">
                <a:solidFill>
                  <a:schemeClr val="tx1"/>
                </a:solidFill>
              </a:rPr>
              <a:t>prix </a:t>
            </a:r>
            <a:r>
              <a:rPr lang="fr-FR" sz="2100" dirty="0">
                <a:solidFill>
                  <a:schemeClr val="tx1"/>
                </a:solidFill>
              </a:rPr>
              <a:t>des </a:t>
            </a:r>
            <a:r>
              <a:rPr lang="fr-FR" sz="2100" dirty="0" smtClean="0">
                <a:solidFill>
                  <a:schemeClr val="tx1"/>
                </a:solidFill>
              </a:rPr>
              <a:t>médicaments </a:t>
            </a:r>
            <a:r>
              <a:rPr lang="fr-FR" sz="2100" dirty="0">
                <a:solidFill>
                  <a:schemeClr val="tx1"/>
                </a:solidFill>
              </a:rPr>
              <a:t>qui veillera à la surveillance des prix des </a:t>
            </a:r>
            <a:r>
              <a:rPr lang="fr-FR" sz="2100" dirty="0" smtClean="0">
                <a:solidFill>
                  <a:schemeClr val="tx1"/>
                </a:solidFill>
              </a:rPr>
              <a:t>médicaments </a:t>
            </a:r>
            <a:r>
              <a:rPr lang="fr-FR" sz="2100" dirty="0">
                <a:solidFill>
                  <a:schemeClr val="tx1"/>
                </a:solidFill>
              </a:rPr>
              <a:t>[…] »</a:t>
            </a:r>
          </a:p>
          <a:p>
            <a:pPr marL="0" lvl="1" indent="0" eaLnBrk="0" hangingPunct="0">
              <a:buNone/>
              <a:defRPr/>
            </a:pPr>
            <a:endParaRPr lang="fr-FR" sz="2100" dirty="0">
              <a:solidFill>
                <a:schemeClr val="tx1"/>
              </a:solidFill>
            </a:endParaRPr>
          </a:p>
          <a:p>
            <a:pPr marL="342900" lvl="1" indent="-342900" eaLnBrk="0" hangingPunct="0">
              <a:buFont typeface="Wingdings" pitchFamily="2" charset="2"/>
              <a:buChar char="§"/>
              <a:defRPr/>
            </a:pPr>
            <a:r>
              <a:rPr lang="fr-FR" sz="2100" dirty="0">
                <a:solidFill>
                  <a:schemeClr val="tx1"/>
                </a:solidFill>
              </a:rPr>
              <a:t>Déclaration de l’honorable Harvie Andre lors du dépôt du projet de loi </a:t>
            </a:r>
            <a:r>
              <a:rPr lang="fr-FR" sz="2100" dirty="0" smtClean="0">
                <a:solidFill>
                  <a:schemeClr val="tx1"/>
                </a:solidFill>
              </a:rPr>
              <a:t> C-22 </a:t>
            </a:r>
            <a:r>
              <a:rPr lang="fr-FR" sz="2100" dirty="0">
                <a:solidFill>
                  <a:schemeClr val="tx1"/>
                </a:solidFill>
              </a:rPr>
              <a:t>à l’étape de la deuxième lecture le 20 novembre 1986.</a:t>
            </a:r>
          </a:p>
          <a:p>
            <a:pPr marL="0" lvl="1" indent="0" eaLnBrk="0" hangingPunct="0">
              <a:buNone/>
              <a:defRPr/>
            </a:pPr>
            <a:endParaRPr lang="fr-FR" sz="2100" dirty="0">
              <a:solidFill>
                <a:schemeClr val="tx1"/>
              </a:solidFill>
            </a:endParaRPr>
          </a:p>
          <a:p>
            <a:pPr marL="342900" lvl="1" indent="-342900" eaLnBrk="0" hangingPunct="0">
              <a:buFont typeface="Wingdings" pitchFamily="2" charset="2"/>
              <a:buChar char="§"/>
              <a:defRPr/>
            </a:pPr>
            <a:r>
              <a:rPr lang="fr-FR" sz="2100" dirty="0">
                <a:solidFill>
                  <a:schemeClr val="tx1"/>
                </a:solidFill>
              </a:rPr>
              <a:t>La protection des intérêts des consommateurs était l’un des « cinq piliers » de la politique officielle dont ont tenu compte les modifications apportées à la </a:t>
            </a:r>
            <a:r>
              <a:rPr lang="fr-FR" sz="2100" i="1" dirty="0">
                <a:solidFill>
                  <a:schemeClr val="tx1"/>
                </a:solidFill>
              </a:rPr>
              <a:t>Loi sur les brevets</a:t>
            </a:r>
            <a:r>
              <a:rPr lang="fr-FR" sz="2100" dirty="0">
                <a:solidFill>
                  <a:schemeClr val="tx1"/>
                </a:solidFill>
              </a:rPr>
              <a:t> ayant contribué à la création du CEPMB. </a:t>
            </a:r>
            <a:endParaRPr lang="en-US" dirty="0" smtClean="0">
              <a:solidFill>
                <a:schemeClr val="tx1"/>
              </a:solidFill>
            </a:endParaRPr>
          </a:p>
        </p:txBody>
      </p:sp>
      <p:sp>
        <p:nvSpPr>
          <p:cNvPr id="21507" name="Slide Number Placeholder 3"/>
          <p:cNvSpPr txBox="1">
            <a:spLocks noGrp="1"/>
          </p:cNvSpPr>
          <p:nvPr/>
        </p:nvSpPr>
        <p:spPr bwMode="auto">
          <a:xfrm>
            <a:off x="152400" y="5867400"/>
            <a:ext cx="609600" cy="476250"/>
          </a:xfrm>
          <a:prstGeom prst="rect">
            <a:avLst/>
          </a:prstGeom>
          <a:noFill/>
          <a:ln w="9525">
            <a:noFill/>
            <a:miter lim="800000"/>
            <a:headEnd/>
            <a:tailEnd/>
          </a:ln>
        </p:spPr>
        <p:txBody>
          <a:bodyPr anchor="b">
            <a:prstTxWarp prst="textNoShape">
              <a:avLst/>
            </a:prstTxWarp>
          </a:bodyPr>
          <a:lstStyle/>
          <a:p>
            <a:pPr algn="r"/>
            <a:fld id="{9C125D66-5488-4A77-9EF4-9D70CDB9619B}" type="slidenum">
              <a:rPr lang="en-US" sz="1400">
                <a:solidFill>
                  <a:srgbClr val="FFFFFF"/>
                </a:solidFill>
              </a:rPr>
              <a:pPr algn="r"/>
              <a:t>3</a:t>
            </a:fld>
            <a:endParaRPr lang="en-US" sz="1400" dirty="0">
              <a:solidFill>
                <a:srgbClr val="003366"/>
              </a:solidFill>
            </a:endParaRPr>
          </a:p>
        </p:txBody>
      </p:sp>
    </p:spTree>
    <p:extLst>
      <p:ext uri="{BB962C8B-B14F-4D97-AF65-F5344CB8AC3E}">
        <p14:creationId xmlns:p14="http://schemas.microsoft.com/office/powerpoint/2010/main" val="2551445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p:cNvSpPr>
            <a:spLocks noGrp="1" noChangeArrowheads="1"/>
          </p:cNvSpPr>
          <p:nvPr>
            <p:ph type="title" idx="4294967295"/>
          </p:nvPr>
        </p:nvSpPr>
        <p:spPr>
          <a:xfrm>
            <a:off x="1043608" y="304800"/>
            <a:ext cx="7795592" cy="714375"/>
          </a:xfrm>
        </p:spPr>
        <p:txBody>
          <a:bodyPr/>
          <a:lstStyle/>
          <a:p>
            <a:r>
              <a:rPr lang="fr-FR" sz="2800" dirty="0" smtClean="0">
                <a:solidFill>
                  <a:srgbClr val="003366"/>
                </a:solidFill>
              </a:rPr>
              <a:t>Objectifs stratégiques à l’œuvre – </a:t>
            </a:r>
            <a:r>
              <a:rPr lang="fr-FR" sz="2800" dirty="0">
                <a:solidFill>
                  <a:srgbClr val="003366"/>
                </a:solidFill>
              </a:rPr>
              <a:t>citations et prononcés judiciaires notables</a:t>
            </a:r>
            <a:r>
              <a:rPr lang="en-US" sz="2800" dirty="0">
                <a:solidFill>
                  <a:srgbClr val="003366"/>
                </a:solidFill>
              </a:rPr>
              <a:t/>
            </a:r>
            <a:br>
              <a:rPr lang="en-US" sz="2800" dirty="0">
                <a:solidFill>
                  <a:srgbClr val="003366"/>
                </a:solidFill>
              </a:rPr>
            </a:br>
            <a:r>
              <a:rPr lang="en-US" sz="2800" dirty="0" smtClean="0">
                <a:solidFill>
                  <a:schemeClr val="tx1"/>
                </a:solidFill>
              </a:rPr>
              <a:t>______________________________________________</a:t>
            </a:r>
            <a:endParaRPr lang="en-US" sz="2800" dirty="0">
              <a:solidFill>
                <a:schemeClr val="tx1"/>
              </a:solidFill>
            </a:endParaRPr>
          </a:p>
        </p:txBody>
      </p:sp>
      <p:sp>
        <p:nvSpPr>
          <p:cNvPr id="21506" name="Rectangle 3"/>
          <p:cNvSpPr>
            <a:spLocks noGrp="1" noChangeArrowheads="1"/>
          </p:cNvSpPr>
          <p:nvPr>
            <p:ph idx="4294967295"/>
          </p:nvPr>
        </p:nvSpPr>
        <p:spPr>
          <a:xfrm>
            <a:off x="1043608" y="1412776"/>
            <a:ext cx="7632848" cy="4608512"/>
          </a:xfrm>
        </p:spPr>
        <p:txBody>
          <a:bodyPr/>
          <a:lstStyle/>
          <a:p>
            <a:pPr marL="0" lvl="1" indent="0" eaLnBrk="0" hangingPunct="0">
              <a:buNone/>
              <a:defRPr/>
            </a:pPr>
            <a:r>
              <a:rPr lang="fr-FR" sz="2100" dirty="0">
                <a:solidFill>
                  <a:schemeClr val="tx1"/>
                </a:solidFill>
              </a:rPr>
              <a:t>[</a:t>
            </a:r>
            <a:r>
              <a:rPr lang="fr-FR" sz="2100" i="1" dirty="0">
                <a:solidFill>
                  <a:schemeClr val="tx1"/>
                </a:solidFill>
              </a:rPr>
              <a:t>Traduction</a:t>
            </a:r>
            <a:r>
              <a:rPr lang="fr-FR" sz="2100" dirty="0">
                <a:solidFill>
                  <a:schemeClr val="tx1"/>
                </a:solidFill>
              </a:rPr>
              <a:t>]</a:t>
            </a:r>
          </a:p>
          <a:p>
            <a:pPr marL="0" lvl="1" indent="0" eaLnBrk="0" hangingPunct="0">
              <a:buNone/>
              <a:defRPr/>
            </a:pPr>
            <a:r>
              <a:rPr lang="fr-FR" sz="2100" dirty="0">
                <a:solidFill>
                  <a:schemeClr val="tx1"/>
                </a:solidFill>
              </a:rPr>
              <a:t>« </a:t>
            </a:r>
            <a:r>
              <a:rPr lang="fr-FR" sz="2100" dirty="0" smtClean="0">
                <a:solidFill>
                  <a:schemeClr val="tx1"/>
                </a:solidFill>
              </a:rPr>
              <a:t>[L]’interprétation </a:t>
            </a:r>
            <a:r>
              <a:rPr lang="fr-FR" sz="2100" dirty="0">
                <a:solidFill>
                  <a:schemeClr val="tx1"/>
                </a:solidFill>
              </a:rPr>
              <a:t>que fait le Conseil de son mandat en vertu des dispositions pertinentes était conforme à son objet de protection </a:t>
            </a:r>
            <a:r>
              <a:rPr lang="fr-FR" sz="2100" dirty="0" smtClean="0">
                <a:solidFill>
                  <a:schemeClr val="tx1"/>
                </a:solidFill>
              </a:rPr>
              <a:t>des consommateurs </a:t>
            </a:r>
            <a:r>
              <a:rPr lang="fr-FR" sz="2100" dirty="0">
                <a:solidFill>
                  <a:schemeClr val="tx1"/>
                </a:solidFill>
              </a:rPr>
              <a:t>et ne doit pas être remise en cause. »</a:t>
            </a:r>
          </a:p>
          <a:p>
            <a:pPr marL="0" lvl="1" indent="0" eaLnBrk="0" hangingPunct="0">
              <a:buNone/>
              <a:defRPr/>
            </a:pPr>
            <a:endParaRPr lang="fr-FR" sz="2100" dirty="0">
              <a:solidFill>
                <a:schemeClr val="tx1"/>
              </a:solidFill>
            </a:endParaRPr>
          </a:p>
          <a:p>
            <a:pPr marL="342900" lvl="1" indent="-342900" eaLnBrk="0" hangingPunct="0">
              <a:buFont typeface="Wingdings" pitchFamily="2" charset="2"/>
              <a:buChar char="§"/>
              <a:defRPr/>
            </a:pPr>
            <a:r>
              <a:rPr lang="fr-FR" sz="2100" dirty="0">
                <a:solidFill>
                  <a:schemeClr val="tx1"/>
                </a:solidFill>
              </a:rPr>
              <a:t>Décision de la Cour suprême du Canada dans </a:t>
            </a:r>
            <a:r>
              <a:rPr lang="fr-FR" sz="2100" dirty="0" smtClean="0">
                <a:solidFill>
                  <a:schemeClr val="tx1"/>
                </a:solidFill>
              </a:rPr>
              <a:t>l’affaire de Celgene/Thalomid</a:t>
            </a:r>
            <a:r>
              <a:rPr lang="fr-FR" sz="2100" dirty="0">
                <a:solidFill>
                  <a:schemeClr val="tx1"/>
                </a:solidFill>
              </a:rPr>
              <a:t>, janvier </a:t>
            </a:r>
            <a:r>
              <a:rPr lang="fr-FR" sz="2100" dirty="0" smtClean="0">
                <a:solidFill>
                  <a:schemeClr val="tx1"/>
                </a:solidFill>
              </a:rPr>
              <a:t>2011</a:t>
            </a:r>
            <a:endParaRPr lang="en-CA" sz="2100" b="1" dirty="0">
              <a:solidFill>
                <a:schemeClr val="tx1"/>
              </a:solidFill>
            </a:endParaRPr>
          </a:p>
        </p:txBody>
      </p:sp>
      <p:sp>
        <p:nvSpPr>
          <p:cNvPr id="21507" name="Slide Number Placeholder 3"/>
          <p:cNvSpPr txBox="1">
            <a:spLocks noGrp="1"/>
          </p:cNvSpPr>
          <p:nvPr/>
        </p:nvSpPr>
        <p:spPr bwMode="auto">
          <a:xfrm>
            <a:off x="152400" y="5867400"/>
            <a:ext cx="609600" cy="476250"/>
          </a:xfrm>
          <a:prstGeom prst="rect">
            <a:avLst/>
          </a:prstGeom>
          <a:noFill/>
          <a:ln w="9525">
            <a:noFill/>
            <a:miter lim="800000"/>
            <a:headEnd/>
            <a:tailEnd/>
          </a:ln>
        </p:spPr>
        <p:txBody>
          <a:bodyPr anchor="b">
            <a:prstTxWarp prst="textNoShape">
              <a:avLst/>
            </a:prstTxWarp>
          </a:bodyPr>
          <a:lstStyle/>
          <a:p>
            <a:pPr algn="r"/>
            <a:fld id="{9C125D66-5488-4A77-9EF4-9D70CDB9619B}" type="slidenum">
              <a:rPr lang="en-US" sz="1400">
                <a:solidFill>
                  <a:srgbClr val="FFFFFF"/>
                </a:solidFill>
              </a:rPr>
              <a:pPr algn="r"/>
              <a:t>4</a:t>
            </a:fld>
            <a:endParaRPr lang="en-US" sz="1400" dirty="0">
              <a:solidFill>
                <a:srgbClr val="003366"/>
              </a:solidFill>
            </a:endParaRPr>
          </a:p>
        </p:txBody>
      </p:sp>
    </p:spTree>
    <p:extLst>
      <p:ext uri="{BB962C8B-B14F-4D97-AF65-F5344CB8AC3E}">
        <p14:creationId xmlns:p14="http://schemas.microsoft.com/office/powerpoint/2010/main" val="127556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43608" y="260648"/>
            <a:ext cx="7871792" cy="714364"/>
          </a:xfrm>
        </p:spPr>
        <p:txBody>
          <a:bodyPr/>
          <a:lstStyle/>
          <a:p>
            <a:pPr>
              <a:lnSpc>
                <a:spcPct val="100000"/>
              </a:lnSpc>
            </a:pPr>
            <a:r>
              <a:rPr lang="fr-CA" sz="2800" dirty="0">
                <a:solidFill>
                  <a:srgbClr val="003366"/>
                </a:solidFill>
              </a:rPr>
              <a:t>Comment fonctionnent…les tests appliqués aux prix des </a:t>
            </a:r>
            <a:r>
              <a:rPr lang="fr-CA" sz="2800" dirty="0" smtClean="0">
                <a:solidFill>
                  <a:srgbClr val="003366"/>
                </a:solidFill>
              </a:rPr>
              <a:t>médicaments?</a:t>
            </a:r>
            <a:r>
              <a:rPr lang="en-CA" sz="2800" dirty="0" smtClean="0">
                <a:solidFill>
                  <a:schemeClr val="tx1"/>
                </a:solidFill>
              </a:rPr>
              <a:t> </a:t>
            </a: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484784"/>
            <a:ext cx="7992888" cy="5040560"/>
          </a:xfrm>
        </p:spPr>
        <p:txBody>
          <a:bodyPr/>
          <a:lstStyle/>
          <a:p>
            <a:pPr lvl="0">
              <a:buClr>
                <a:srgbClr val="003366"/>
              </a:buClr>
              <a:buFont typeface="Wingdings" pitchFamily="2" charset="2"/>
              <a:buChar char="§"/>
              <a:defRPr/>
            </a:pPr>
            <a:r>
              <a:rPr lang="fr-CA" sz="1700" dirty="0">
                <a:solidFill>
                  <a:srgbClr val="003366"/>
                </a:solidFill>
              </a:rPr>
              <a:t>Combinaison d’amélioration thérapeutique et du prix de référence international </a:t>
            </a:r>
          </a:p>
          <a:p>
            <a:pPr lvl="0">
              <a:buClr>
                <a:srgbClr val="003366"/>
              </a:buClr>
              <a:buFont typeface="Wingdings" pitchFamily="2" charset="2"/>
              <a:buChar char="§"/>
              <a:defRPr/>
            </a:pPr>
            <a:r>
              <a:rPr lang="fr-CA" sz="1700" dirty="0">
                <a:solidFill>
                  <a:srgbClr val="003366"/>
                </a:solidFill>
              </a:rPr>
              <a:t>Reconnaître l’innovation pharmaceutique progressive</a:t>
            </a:r>
          </a:p>
          <a:p>
            <a:pPr lvl="1">
              <a:buClr>
                <a:srgbClr val="003366"/>
              </a:buClr>
              <a:buFont typeface="Wingdings" pitchFamily="2" charset="2"/>
              <a:buChar char="§"/>
              <a:defRPr/>
            </a:pPr>
            <a:r>
              <a:rPr lang="fr-CA" sz="1700" dirty="0">
                <a:solidFill>
                  <a:srgbClr val="003366"/>
                </a:solidFill>
              </a:rPr>
              <a:t>Au moment du lancement, la majoration de prix s’harmonise avec le degré d’amélioration thérapeutique :</a:t>
            </a:r>
          </a:p>
          <a:p>
            <a:pPr lvl="2">
              <a:buClr>
                <a:srgbClr val="003366"/>
              </a:buClr>
              <a:buFont typeface="Wingdings" pitchFamily="2" charset="2"/>
              <a:buChar char="§"/>
              <a:defRPr/>
            </a:pPr>
            <a:r>
              <a:rPr lang="fr-CA" sz="1550" dirty="0">
                <a:solidFill>
                  <a:srgbClr val="003366"/>
                </a:solidFill>
              </a:rPr>
              <a:t>Quatre niveaux d’amélioration thérapeutique :</a:t>
            </a:r>
          </a:p>
          <a:p>
            <a:pPr marL="1371600" lvl="3" indent="-342900">
              <a:buClr>
                <a:srgbClr val="003366"/>
              </a:buClr>
              <a:buFontTx/>
              <a:buAutoNum type="arabicParenR"/>
              <a:defRPr/>
            </a:pPr>
            <a:r>
              <a:rPr lang="fr-CA" sz="1550" dirty="0">
                <a:solidFill>
                  <a:srgbClr val="003366"/>
                </a:solidFill>
              </a:rPr>
              <a:t>Médicament constituant une découverte – Test de la médiane des prix </a:t>
            </a:r>
            <a:r>
              <a:rPr lang="fr-CA" sz="1550" dirty="0" smtClean="0">
                <a:solidFill>
                  <a:srgbClr val="003366"/>
                </a:solidFill>
              </a:rPr>
              <a:t>internationaux (MPI)</a:t>
            </a:r>
            <a:endParaRPr lang="fr-CA" sz="1550" dirty="0">
              <a:solidFill>
                <a:srgbClr val="003366"/>
              </a:solidFill>
            </a:endParaRPr>
          </a:p>
          <a:p>
            <a:pPr marL="1371600" lvl="3" indent="-342900">
              <a:buClr>
                <a:srgbClr val="003366"/>
              </a:buClr>
              <a:buFontTx/>
              <a:buAutoNum type="arabicParenR"/>
              <a:defRPr/>
            </a:pPr>
            <a:r>
              <a:rPr lang="fr-CA" sz="1550" dirty="0">
                <a:solidFill>
                  <a:srgbClr val="003366"/>
                </a:solidFill>
              </a:rPr>
              <a:t>Amélioration importante – le prix le plus élevé entre : le plus élevé des prix obtenus au moyen du Test de la </a:t>
            </a:r>
            <a:r>
              <a:rPr lang="fr-CA" sz="1550" dirty="0" smtClean="0">
                <a:solidFill>
                  <a:srgbClr val="003366"/>
                </a:solidFill>
              </a:rPr>
              <a:t>comparaison </a:t>
            </a:r>
            <a:r>
              <a:rPr lang="fr-CA" sz="1550" dirty="0">
                <a:solidFill>
                  <a:srgbClr val="003366"/>
                </a:solidFill>
              </a:rPr>
              <a:t>selon la catégorie thérapeutique </a:t>
            </a:r>
            <a:r>
              <a:rPr lang="fr-CA" sz="1550" dirty="0" smtClean="0">
                <a:solidFill>
                  <a:srgbClr val="003366"/>
                </a:solidFill>
              </a:rPr>
              <a:t>(CCT) et </a:t>
            </a:r>
            <a:r>
              <a:rPr lang="fr-CA" sz="1550" dirty="0">
                <a:solidFill>
                  <a:srgbClr val="003366"/>
                </a:solidFill>
              </a:rPr>
              <a:t>du test MPI</a:t>
            </a:r>
          </a:p>
          <a:p>
            <a:pPr marL="1371600" lvl="3" indent="-342900">
              <a:buClr>
                <a:srgbClr val="003366"/>
              </a:buClr>
              <a:buFontTx/>
              <a:buAutoNum type="arabicParenR"/>
              <a:defRPr/>
            </a:pPr>
            <a:r>
              <a:rPr lang="fr-CA" sz="1550" dirty="0">
                <a:solidFill>
                  <a:srgbClr val="003366"/>
                </a:solidFill>
              </a:rPr>
              <a:t>Amélioration modeste – le plus élevé des prix entre : la médiane des prix obtenus au moyen du Test de la </a:t>
            </a:r>
            <a:r>
              <a:rPr lang="fr-CA" sz="1550" dirty="0" smtClean="0">
                <a:solidFill>
                  <a:srgbClr val="003366"/>
                </a:solidFill>
              </a:rPr>
              <a:t>CCT </a:t>
            </a:r>
            <a:r>
              <a:rPr lang="fr-CA" sz="1550" dirty="0">
                <a:solidFill>
                  <a:srgbClr val="003366"/>
                </a:solidFill>
              </a:rPr>
              <a:t>et du test MPI, et le prix le plus élevé obtenu au moyen du Test de la </a:t>
            </a:r>
            <a:r>
              <a:rPr lang="fr-CA" sz="1550" dirty="0" smtClean="0">
                <a:solidFill>
                  <a:srgbClr val="003366"/>
                </a:solidFill>
              </a:rPr>
              <a:t>CCT </a:t>
            </a:r>
            <a:r>
              <a:rPr lang="fr-CA" sz="1550" i="1" dirty="0">
                <a:solidFill>
                  <a:srgbClr val="003366"/>
                </a:solidFill>
              </a:rPr>
              <a:t>(des facteurs primaires et secondaires s’appliquent dans ce cas)</a:t>
            </a:r>
            <a:endParaRPr lang="fr-CA" sz="1550" dirty="0">
              <a:solidFill>
                <a:srgbClr val="003366"/>
              </a:solidFill>
            </a:endParaRPr>
          </a:p>
          <a:p>
            <a:pPr marL="1371600" lvl="3" indent="-342900">
              <a:buClr>
                <a:srgbClr val="003366"/>
              </a:buClr>
              <a:buFontTx/>
              <a:buAutoNum type="arabicParenR"/>
              <a:defRPr/>
            </a:pPr>
            <a:r>
              <a:rPr lang="fr-CA" sz="1550" dirty="0">
                <a:solidFill>
                  <a:srgbClr val="003366"/>
                </a:solidFill>
              </a:rPr>
              <a:t>Amélioration minime ou nulle – le prix le plus élevé obtenu au moyen du Test de la </a:t>
            </a:r>
            <a:r>
              <a:rPr lang="fr-CA" sz="1550" dirty="0" smtClean="0">
                <a:solidFill>
                  <a:srgbClr val="003366"/>
                </a:solidFill>
              </a:rPr>
              <a:t>CCT</a:t>
            </a:r>
            <a:endParaRPr lang="fr-CA" sz="1500" dirty="0">
              <a:solidFill>
                <a:srgbClr val="003366"/>
              </a:solidFill>
            </a:endParaRPr>
          </a:p>
          <a:p>
            <a:pPr lvl="0">
              <a:buClr>
                <a:srgbClr val="003366"/>
              </a:buClr>
              <a:buFont typeface="Wingdings" pitchFamily="2" charset="2"/>
              <a:buChar char="§"/>
              <a:defRPr/>
            </a:pPr>
            <a:r>
              <a:rPr lang="fr-CA" sz="1700" dirty="0">
                <a:solidFill>
                  <a:srgbClr val="003366"/>
                </a:solidFill>
              </a:rPr>
              <a:t>Surveiller, après le lancement, le prix de transaction moyen (</a:t>
            </a:r>
            <a:r>
              <a:rPr lang="fr-CA" sz="1700" dirty="0" smtClean="0">
                <a:solidFill>
                  <a:srgbClr val="003366"/>
                </a:solidFill>
              </a:rPr>
              <a:t>PTM), assujetti aux majorations de prix déterminées en </a:t>
            </a:r>
            <a:r>
              <a:rPr lang="fr-CA" sz="1700" dirty="0">
                <a:solidFill>
                  <a:srgbClr val="003366"/>
                </a:solidFill>
              </a:rPr>
              <a:t>fonction de l’Indice des prix à la </a:t>
            </a:r>
            <a:r>
              <a:rPr lang="fr-CA" sz="1700" dirty="0" smtClean="0">
                <a:solidFill>
                  <a:srgbClr val="003366"/>
                </a:solidFill>
              </a:rPr>
              <a:t>consommation (IPC) et qui ne peut être supérieur au prix international le plus élevé.</a:t>
            </a:r>
            <a:endParaRPr lang="en-CA" sz="1800"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5</a:t>
            </a:fld>
            <a:endParaRPr lang="en-US" dirty="0"/>
          </a:p>
        </p:txBody>
      </p:sp>
    </p:spTree>
    <p:extLst>
      <p:ext uri="{BB962C8B-B14F-4D97-AF65-F5344CB8AC3E}">
        <p14:creationId xmlns:p14="http://schemas.microsoft.com/office/powerpoint/2010/main" val="3338162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CA" sz="2800" dirty="0">
                <a:solidFill>
                  <a:srgbClr val="003366"/>
                </a:solidFill>
              </a:rPr>
              <a:t>Comment fonctionnent…les tests appliqués aux prix des médicaments?</a:t>
            </a:r>
            <a:r>
              <a:rPr lang="en-CA" sz="2800" dirty="0">
                <a:solidFill>
                  <a:srgbClr val="003366"/>
                </a:solidFill>
              </a:rPr>
              <a:t> </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340768"/>
            <a:ext cx="7848600" cy="4824536"/>
          </a:xfrm>
        </p:spPr>
        <p:txBody>
          <a:bodyPr/>
          <a:lstStyle/>
          <a:p>
            <a:pPr lvl="1">
              <a:buClr>
                <a:srgbClr val="003366"/>
              </a:buClr>
              <a:buFont typeface="Wingdings" pitchFamily="2" charset="2"/>
              <a:buChar char="§"/>
              <a:defRPr/>
            </a:pPr>
            <a:r>
              <a:rPr lang="fr-CA" b="1" dirty="0">
                <a:solidFill>
                  <a:srgbClr val="003366"/>
                </a:solidFill>
              </a:rPr>
              <a:t>Les tests appliqués aux prix des médicaments sont effectués selon le niveau d’amélioration thérapeutique.</a:t>
            </a:r>
          </a:p>
          <a:p>
            <a:pPr lvl="1">
              <a:buClr>
                <a:srgbClr val="003366"/>
              </a:buClr>
              <a:buFont typeface="Wingdings" pitchFamily="2" charset="2"/>
              <a:buChar char="§"/>
              <a:defRPr/>
            </a:pPr>
            <a:r>
              <a:rPr lang="fr-CA" b="1" dirty="0">
                <a:solidFill>
                  <a:srgbClr val="003366"/>
                </a:solidFill>
              </a:rPr>
              <a:t>Les prix maximaux au lancement peuvent être établis autrement en fonction de circonstances précises. </a:t>
            </a:r>
          </a:p>
          <a:p>
            <a:pPr lvl="2">
              <a:buClr>
                <a:srgbClr val="003366"/>
              </a:buClr>
              <a:buFont typeface="Wingdings" pitchFamily="2" charset="2"/>
              <a:buChar char="§"/>
              <a:defRPr/>
            </a:pPr>
            <a:r>
              <a:rPr lang="fr-CA" sz="1800" dirty="0">
                <a:solidFill>
                  <a:srgbClr val="003366"/>
                </a:solidFill>
              </a:rPr>
              <a:t>Par exemple, en 2011, dans la catégorie des médicaments constituant une amélioration minime ou nulle (soit 70 % des nouveaux médicaments brevetés) :</a:t>
            </a:r>
          </a:p>
          <a:p>
            <a:pPr lvl="3">
              <a:buClr>
                <a:srgbClr val="003366"/>
              </a:buClr>
              <a:buFont typeface="Wingdings" pitchFamily="2" charset="2"/>
              <a:buChar char="§"/>
              <a:defRPr/>
            </a:pPr>
            <a:r>
              <a:rPr lang="fr-CA" dirty="0">
                <a:solidFill>
                  <a:srgbClr val="003366"/>
                </a:solidFill>
              </a:rPr>
              <a:t>Trente pour cent (30 %) du temps, le prix moyen maximal potentiel </a:t>
            </a:r>
            <a:r>
              <a:rPr lang="en-CA" dirty="0">
                <a:solidFill>
                  <a:srgbClr val="003366"/>
                </a:solidFill>
              </a:rPr>
              <a:t>(PMMP) </a:t>
            </a:r>
            <a:r>
              <a:rPr lang="en-CA" dirty="0" smtClean="0">
                <a:solidFill>
                  <a:srgbClr val="003366"/>
                </a:solidFill>
              </a:rPr>
              <a:t>est </a:t>
            </a:r>
            <a:r>
              <a:rPr lang="fr-CA" dirty="0" smtClean="0">
                <a:solidFill>
                  <a:srgbClr val="003366"/>
                </a:solidFill>
              </a:rPr>
              <a:t>établi </a:t>
            </a:r>
            <a:r>
              <a:rPr lang="fr-CA" dirty="0">
                <a:solidFill>
                  <a:srgbClr val="003366"/>
                </a:solidFill>
              </a:rPr>
              <a:t>au moyen de la Comparaison </a:t>
            </a:r>
            <a:r>
              <a:rPr lang="fr-FR" dirty="0">
                <a:solidFill>
                  <a:srgbClr val="003366"/>
                </a:solidFill>
              </a:rPr>
              <a:t>du prix au Canada avec le prix international le plus élevé parce que le prix obtenu au moyen du Test de la </a:t>
            </a:r>
            <a:r>
              <a:rPr lang="fr-FR" dirty="0" smtClean="0">
                <a:solidFill>
                  <a:srgbClr val="003366"/>
                </a:solidFill>
              </a:rPr>
              <a:t>CCT </a:t>
            </a:r>
            <a:r>
              <a:rPr lang="fr-FR" dirty="0">
                <a:solidFill>
                  <a:srgbClr val="003366"/>
                </a:solidFill>
              </a:rPr>
              <a:t>était supérieur à celui obtenu au moyen de la Comparaison du prix au Canada avec le prix international le plus élevé, ou parce qu’on ne pouvait effectuer le Test de la </a:t>
            </a:r>
            <a:r>
              <a:rPr lang="fr-FR" dirty="0" smtClean="0">
                <a:solidFill>
                  <a:srgbClr val="003366"/>
                </a:solidFill>
              </a:rPr>
              <a:t>CCT.</a:t>
            </a:r>
            <a:endParaRPr lang="en-CA" dirty="0">
              <a:solidFill>
                <a:srgbClr val="003366"/>
              </a:solidFill>
            </a:endParaRPr>
          </a:p>
          <a:p>
            <a:pPr lvl="3">
              <a:buClr>
                <a:srgbClr val="003366"/>
              </a:buClr>
              <a:buFont typeface="Wingdings" pitchFamily="2" charset="2"/>
              <a:buChar char="§"/>
              <a:defRPr/>
            </a:pPr>
            <a:r>
              <a:rPr lang="fr-CA" dirty="0">
                <a:solidFill>
                  <a:srgbClr val="003366"/>
                </a:solidFill>
              </a:rPr>
              <a:t>Quarante pour cent (40 %) du temps, le </a:t>
            </a:r>
            <a:r>
              <a:rPr lang="fr-CA" dirty="0" smtClean="0">
                <a:solidFill>
                  <a:srgbClr val="003366"/>
                </a:solidFill>
              </a:rPr>
              <a:t>PMMP est </a:t>
            </a:r>
            <a:r>
              <a:rPr lang="fr-CA" dirty="0">
                <a:solidFill>
                  <a:srgbClr val="003366"/>
                </a:solidFill>
              </a:rPr>
              <a:t>établi au moyen du Test de la </a:t>
            </a:r>
            <a:r>
              <a:rPr lang="fr-CA" dirty="0" smtClean="0">
                <a:solidFill>
                  <a:srgbClr val="003366"/>
                </a:solidFill>
              </a:rPr>
              <a:t>CCT.</a:t>
            </a: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solidFill>
                  <a:srgbClr val="FFFFFF"/>
                </a:solidFill>
              </a:rPr>
              <a:pPr/>
              <a:t>6</a:t>
            </a:fld>
            <a:endParaRPr lang="en-US" dirty="0">
              <a:solidFill>
                <a:srgbClr val="FFFFFF"/>
              </a:solidFill>
            </a:endParaRPr>
          </a:p>
        </p:txBody>
      </p:sp>
    </p:spTree>
    <p:extLst>
      <p:ext uri="{BB962C8B-B14F-4D97-AF65-F5344CB8AC3E}">
        <p14:creationId xmlns:p14="http://schemas.microsoft.com/office/powerpoint/2010/main" val="1952588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fr-FR" sz="2800" dirty="0">
                <a:solidFill>
                  <a:schemeClr val="tx1"/>
                </a:solidFill>
              </a:rPr>
              <a:t>Comment fonctionne…le PMMP par rapport au prix </a:t>
            </a:r>
            <a:r>
              <a:rPr lang="fr-FR" sz="2800" dirty="0" smtClean="0">
                <a:solidFill>
                  <a:schemeClr val="tx1"/>
                </a:solidFill>
              </a:rPr>
              <a:t>public?</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fr-CA" sz="2000" dirty="0" smtClean="0">
                <a:solidFill>
                  <a:schemeClr val="tx1"/>
                </a:solidFill>
              </a:rPr>
              <a:t>* Le PMMP est établi en fonction du prix du médicament de marque, ce prix étant 0,65 $.</a:t>
            </a:r>
            <a:r>
              <a:rPr lang="fr-CA" sz="1400" dirty="0">
                <a:solidFill>
                  <a:schemeClr val="tx1"/>
                </a:solidFill>
              </a:rPr>
              <a:t/>
            </a:r>
            <a:br>
              <a:rPr lang="fr-CA" sz="1400" dirty="0">
                <a:solidFill>
                  <a:schemeClr val="tx1"/>
                </a:solidFill>
              </a:rPr>
            </a:br>
            <a:r>
              <a:rPr lang="en-US" sz="1400" dirty="0" smtClean="0">
                <a:solidFill>
                  <a:schemeClr val="tx1"/>
                </a:solidFill>
              </a:rPr>
              <a:t/>
            </a:r>
            <a:br>
              <a:rPr lang="en-US" sz="1400" dirty="0" smtClean="0">
                <a:solidFill>
                  <a:schemeClr val="tx1"/>
                </a:solidFill>
              </a:rPr>
            </a:br>
            <a:endParaRPr lang="en-US" sz="1400"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7</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81807465"/>
              </p:ext>
            </p:extLst>
          </p:nvPr>
        </p:nvGraphicFramePr>
        <p:xfrm>
          <a:off x="1115616" y="1844824"/>
          <a:ext cx="7776863" cy="2994640"/>
        </p:xfrm>
        <a:graphic>
          <a:graphicData uri="http://schemas.openxmlformats.org/drawingml/2006/table">
            <a:tbl>
              <a:tblPr firstRow="1" bandRow="1">
                <a:tableStyleId>{5C22544A-7EE6-4342-B048-85BDC9FD1C3A}</a:tableStyleId>
              </a:tblPr>
              <a:tblGrid>
                <a:gridCol w="1074434"/>
                <a:gridCol w="725766"/>
                <a:gridCol w="1116123"/>
                <a:gridCol w="1116125"/>
                <a:gridCol w="828091"/>
                <a:gridCol w="828093"/>
                <a:gridCol w="1008112"/>
                <a:gridCol w="1080119"/>
              </a:tblGrid>
              <a:tr h="1440160">
                <a:tc>
                  <a:txBody>
                    <a:bodyPr/>
                    <a:lstStyle/>
                    <a:p>
                      <a:r>
                        <a:rPr lang="fr-CA" sz="1400" noProof="0" dirty="0" smtClean="0"/>
                        <a:t>Médicament</a:t>
                      </a:r>
                      <a:endParaRPr lang="fr-CA" sz="1400" noProof="0" dirty="0"/>
                    </a:p>
                  </a:txBody>
                  <a:tcPr>
                    <a:solidFill>
                      <a:schemeClr val="accent4">
                        <a:lumMod val="25000"/>
                        <a:lumOff val="75000"/>
                      </a:schemeClr>
                    </a:solidFill>
                  </a:tcPr>
                </a:tc>
                <a:tc>
                  <a:txBody>
                    <a:bodyPr/>
                    <a:lstStyle/>
                    <a:p>
                      <a:r>
                        <a:rPr lang="fr-CA" sz="1400" noProof="0" dirty="0" smtClean="0"/>
                        <a:t>Cat.</a:t>
                      </a:r>
                      <a:endParaRPr lang="fr-CA" sz="1400" noProof="0" dirty="0"/>
                    </a:p>
                  </a:txBody>
                  <a:tcPr>
                    <a:solidFill>
                      <a:schemeClr val="accent4">
                        <a:lumMod val="25000"/>
                        <a:lumOff val="75000"/>
                      </a:schemeClr>
                    </a:solidFill>
                  </a:tcPr>
                </a:tc>
                <a:tc>
                  <a:txBody>
                    <a:bodyPr/>
                    <a:lstStyle/>
                    <a:p>
                      <a:r>
                        <a:rPr lang="fr-CA" sz="1400" noProof="0" dirty="0" smtClean="0"/>
                        <a:t>Prix médian international au lancement</a:t>
                      </a:r>
                      <a:endParaRPr lang="fr-CA" sz="1400" noProof="0" dirty="0"/>
                    </a:p>
                  </a:txBody>
                  <a:tcPr>
                    <a:solidFill>
                      <a:schemeClr val="accent4">
                        <a:lumMod val="25000"/>
                        <a:lumOff val="75000"/>
                      </a:schemeClr>
                    </a:solidFill>
                  </a:tcPr>
                </a:tc>
                <a:tc>
                  <a:txBody>
                    <a:bodyPr/>
                    <a:lstStyle/>
                    <a:p>
                      <a:r>
                        <a:rPr lang="fr-CA" sz="1400" noProof="0" dirty="0" smtClean="0"/>
                        <a:t>Prix international le plus élevé au lancement</a:t>
                      </a:r>
                      <a:endParaRPr lang="fr-CA" sz="1400" noProof="0" dirty="0"/>
                    </a:p>
                  </a:txBody>
                  <a:tcPr>
                    <a:solidFill>
                      <a:schemeClr val="accent4">
                        <a:lumMod val="25000"/>
                        <a:lumOff val="75000"/>
                      </a:schemeClr>
                    </a:solidFill>
                  </a:tcPr>
                </a:tc>
                <a:tc>
                  <a:txBody>
                    <a:bodyPr/>
                    <a:lstStyle/>
                    <a:p>
                      <a:r>
                        <a:rPr lang="fr-CA" sz="1400" noProof="0" dirty="0" smtClean="0"/>
                        <a:t>Test principal</a:t>
                      </a:r>
                      <a:endParaRPr lang="fr-CA" sz="1400" noProof="0" dirty="0"/>
                    </a:p>
                  </a:txBody>
                  <a:tcPr>
                    <a:solidFill>
                      <a:schemeClr val="accent4">
                        <a:lumMod val="25000"/>
                        <a:lumOff val="75000"/>
                      </a:schemeClr>
                    </a:solidFill>
                  </a:tcPr>
                </a:tc>
                <a:tc>
                  <a:txBody>
                    <a:bodyPr/>
                    <a:lstStyle/>
                    <a:p>
                      <a:r>
                        <a:rPr lang="fr-CA" sz="1400" noProof="0" dirty="0" smtClean="0"/>
                        <a:t>PMMP</a:t>
                      </a:r>
                      <a:endParaRPr lang="fr-CA" sz="1400" noProof="0" dirty="0"/>
                    </a:p>
                  </a:txBody>
                  <a:tcPr>
                    <a:solidFill>
                      <a:schemeClr val="accent4">
                        <a:lumMod val="25000"/>
                        <a:lumOff val="75000"/>
                      </a:schemeClr>
                    </a:solidFill>
                  </a:tcPr>
                </a:tc>
                <a:tc>
                  <a:txBody>
                    <a:bodyPr/>
                    <a:lstStyle/>
                    <a:p>
                      <a:r>
                        <a:rPr lang="fr-CA" sz="1400" noProof="0" dirty="0" smtClean="0"/>
                        <a:t>Prix de référence au lancement (PTM)</a:t>
                      </a:r>
                      <a:endParaRPr lang="fr-CA" sz="1400" noProof="0" dirty="0"/>
                    </a:p>
                  </a:txBody>
                  <a:tcPr>
                    <a:solidFill>
                      <a:schemeClr val="accent4">
                        <a:lumMod val="25000"/>
                        <a:lumOff val="75000"/>
                      </a:schemeClr>
                    </a:solidFill>
                  </a:tcPr>
                </a:tc>
                <a:tc>
                  <a:txBody>
                    <a:bodyPr/>
                    <a:lstStyle/>
                    <a:p>
                      <a:r>
                        <a:rPr lang="fr-CA" sz="1400" noProof="0" dirty="0" smtClean="0"/>
                        <a:t>Prix accessible au public</a:t>
                      </a:r>
                    </a:p>
                  </a:txBody>
                  <a:tcPr>
                    <a:solidFill>
                      <a:schemeClr val="accent4">
                        <a:lumMod val="25000"/>
                        <a:lumOff val="75000"/>
                      </a:schemeClr>
                    </a:solidFill>
                  </a:tcPr>
                </a:tc>
              </a:tr>
              <a:tr h="370840">
                <a:tc>
                  <a:txBody>
                    <a:bodyPr/>
                    <a:lstStyle/>
                    <a:p>
                      <a:r>
                        <a:rPr lang="fr-CA" sz="1400" noProof="0" dirty="0" smtClean="0"/>
                        <a:t>Médicament de marque-X</a:t>
                      </a:r>
                      <a:endParaRPr lang="fr-CA" sz="1400" noProof="0" dirty="0"/>
                    </a:p>
                  </a:txBody>
                  <a:tcPr>
                    <a:solidFill>
                      <a:schemeClr val="accent4">
                        <a:lumMod val="25000"/>
                        <a:lumOff val="75000"/>
                      </a:schemeClr>
                    </a:solidFill>
                  </a:tcPr>
                </a:tc>
                <a:tc>
                  <a:txBody>
                    <a:bodyPr/>
                    <a:lstStyle/>
                    <a:p>
                      <a:r>
                        <a:rPr lang="fr-CA" sz="1400" noProof="0" dirty="0" smtClean="0"/>
                        <a:t>AMN</a:t>
                      </a:r>
                      <a:endParaRPr lang="fr-CA" sz="1400" noProof="0" dirty="0"/>
                    </a:p>
                  </a:txBody>
                  <a:tcPr>
                    <a:solidFill>
                      <a:schemeClr val="accent4">
                        <a:lumMod val="25000"/>
                        <a:lumOff val="75000"/>
                      </a:schemeClr>
                    </a:solidFill>
                  </a:tcPr>
                </a:tc>
                <a:tc>
                  <a:txBody>
                    <a:bodyPr/>
                    <a:lstStyle/>
                    <a:p>
                      <a:r>
                        <a:rPr lang="fr-CA" sz="1400" noProof="0" dirty="0" smtClean="0"/>
                        <a:t>1,15</a:t>
                      </a:r>
                      <a:endParaRPr lang="fr-CA" sz="1400" noProof="0" dirty="0"/>
                    </a:p>
                  </a:txBody>
                  <a:tcPr>
                    <a:solidFill>
                      <a:schemeClr val="accent4">
                        <a:lumMod val="25000"/>
                        <a:lumOff val="75000"/>
                      </a:schemeClr>
                    </a:solidFill>
                  </a:tcPr>
                </a:tc>
                <a:tc>
                  <a:txBody>
                    <a:bodyPr/>
                    <a:lstStyle/>
                    <a:p>
                      <a:r>
                        <a:rPr lang="fr-CA" sz="1400" noProof="0" dirty="0" smtClean="0"/>
                        <a:t>2,95</a:t>
                      </a:r>
                      <a:endParaRPr lang="fr-CA" sz="1400" noProof="0" dirty="0"/>
                    </a:p>
                  </a:txBody>
                  <a:tcPr>
                    <a:solidFill>
                      <a:schemeClr val="accent4">
                        <a:lumMod val="25000"/>
                        <a:lumOff val="75000"/>
                      </a:schemeClr>
                    </a:solidFill>
                  </a:tcPr>
                </a:tc>
                <a:tc>
                  <a:txBody>
                    <a:bodyPr/>
                    <a:lstStyle/>
                    <a:p>
                      <a:r>
                        <a:rPr lang="fr-CA" sz="1400" noProof="0" dirty="0" smtClean="0"/>
                        <a:t>CCT</a:t>
                      </a:r>
                      <a:endParaRPr lang="fr-CA" sz="1400" noProof="0" dirty="0"/>
                    </a:p>
                  </a:txBody>
                  <a:tcPr>
                    <a:solidFill>
                      <a:schemeClr val="accent4">
                        <a:lumMod val="25000"/>
                        <a:lumOff val="75000"/>
                      </a:schemeClr>
                    </a:solidFill>
                  </a:tcPr>
                </a:tc>
                <a:tc>
                  <a:txBody>
                    <a:bodyPr/>
                    <a:lstStyle/>
                    <a:p>
                      <a:r>
                        <a:rPr lang="fr-CA" sz="1400" noProof="0" dirty="0" smtClean="0"/>
                        <a:t>2,45</a:t>
                      </a:r>
                      <a:endParaRPr lang="fr-CA" sz="1400" noProof="0" dirty="0"/>
                    </a:p>
                  </a:txBody>
                  <a:tcPr>
                    <a:solidFill>
                      <a:schemeClr val="accent4">
                        <a:lumMod val="25000"/>
                        <a:lumOff val="75000"/>
                      </a:schemeClr>
                    </a:solidFill>
                  </a:tcPr>
                </a:tc>
                <a:tc>
                  <a:txBody>
                    <a:bodyPr/>
                    <a:lstStyle/>
                    <a:p>
                      <a:r>
                        <a:rPr lang="fr-CA" sz="1400" noProof="0" dirty="0" smtClean="0"/>
                        <a:t>0,68</a:t>
                      </a:r>
                      <a:endParaRPr lang="fr-CA" sz="1400" noProof="0" dirty="0"/>
                    </a:p>
                  </a:txBody>
                  <a:tcPr>
                    <a:solidFill>
                      <a:schemeClr val="accent4">
                        <a:lumMod val="25000"/>
                        <a:lumOff val="75000"/>
                      </a:schemeClr>
                    </a:solidFill>
                  </a:tcPr>
                </a:tc>
                <a:tc>
                  <a:txBody>
                    <a:bodyPr/>
                    <a:lstStyle/>
                    <a:p>
                      <a:r>
                        <a:rPr lang="fr-CA" sz="1400" noProof="0" dirty="0" smtClean="0"/>
                        <a:t>0,69</a:t>
                      </a:r>
                      <a:endParaRPr lang="fr-CA" sz="1400" noProof="0" dirty="0"/>
                    </a:p>
                  </a:txBody>
                  <a:tcPr>
                    <a:solidFill>
                      <a:schemeClr val="accent4">
                        <a:lumMod val="25000"/>
                        <a:lumOff val="75000"/>
                      </a:schemeClr>
                    </a:solidFill>
                  </a:tcPr>
                </a:tc>
              </a:tr>
              <a:tr h="370840">
                <a:tc>
                  <a:txBody>
                    <a:bodyPr/>
                    <a:lstStyle/>
                    <a:p>
                      <a:r>
                        <a:rPr lang="fr-CA" sz="1400" noProof="0" dirty="0" smtClean="0"/>
                        <a:t>Médicament de marque-Y</a:t>
                      </a:r>
                      <a:endParaRPr lang="fr-CA" sz="1400" noProof="0" dirty="0"/>
                    </a:p>
                  </a:txBody>
                  <a:tcPr>
                    <a:solidFill>
                      <a:schemeClr val="accent4">
                        <a:lumMod val="25000"/>
                        <a:lumOff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400" noProof="0" dirty="0" smtClean="0"/>
                        <a:t>AMN</a:t>
                      </a:r>
                      <a:endParaRPr lang="fr-CA" sz="1400" noProof="0" dirty="0"/>
                    </a:p>
                  </a:txBody>
                  <a:tcPr>
                    <a:solidFill>
                      <a:schemeClr val="accent4">
                        <a:lumMod val="25000"/>
                        <a:lumOff val="75000"/>
                      </a:schemeClr>
                    </a:solidFill>
                  </a:tcPr>
                </a:tc>
                <a:tc>
                  <a:txBody>
                    <a:bodyPr/>
                    <a:lstStyle/>
                    <a:p>
                      <a:r>
                        <a:rPr lang="fr-CA" sz="1400" noProof="0" dirty="0" smtClean="0"/>
                        <a:t>1,40</a:t>
                      </a:r>
                      <a:endParaRPr lang="fr-CA" sz="1400" noProof="0" dirty="0"/>
                    </a:p>
                  </a:txBody>
                  <a:tcPr>
                    <a:solidFill>
                      <a:schemeClr val="accent4">
                        <a:lumMod val="25000"/>
                        <a:lumOff val="75000"/>
                      </a:schemeClr>
                    </a:solidFill>
                  </a:tcPr>
                </a:tc>
                <a:tc>
                  <a:txBody>
                    <a:bodyPr/>
                    <a:lstStyle/>
                    <a:p>
                      <a:r>
                        <a:rPr lang="fr-CA" sz="1400" noProof="0" dirty="0" smtClean="0"/>
                        <a:t>1,85</a:t>
                      </a:r>
                      <a:endParaRPr lang="fr-CA" sz="1400" noProof="0" dirty="0"/>
                    </a:p>
                  </a:txBody>
                  <a:tcPr>
                    <a:solidFill>
                      <a:schemeClr val="accent4">
                        <a:lumMod val="25000"/>
                        <a:lumOff val="75000"/>
                      </a:schemeClr>
                    </a:solidFill>
                  </a:tcPr>
                </a:tc>
                <a:tc>
                  <a:txBody>
                    <a:bodyPr/>
                    <a:lstStyle/>
                    <a:p>
                      <a:r>
                        <a:rPr lang="fr-CA" sz="1400" noProof="0" dirty="0" smtClean="0"/>
                        <a:t>CCT</a:t>
                      </a:r>
                      <a:endParaRPr lang="fr-CA" sz="1400" noProof="0" dirty="0"/>
                    </a:p>
                  </a:txBody>
                  <a:tcPr>
                    <a:solidFill>
                      <a:schemeClr val="accent4">
                        <a:lumMod val="25000"/>
                        <a:lumOff val="75000"/>
                      </a:schemeClr>
                    </a:solidFill>
                  </a:tcPr>
                </a:tc>
                <a:tc>
                  <a:txBody>
                    <a:bodyPr/>
                    <a:lstStyle/>
                    <a:p>
                      <a:r>
                        <a:rPr lang="fr-CA" sz="1400" noProof="0" dirty="0" smtClean="0"/>
                        <a:t>1,52</a:t>
                      </a:r>
                      <a:endParaRPr lang="fr-CA" sz="1400" noProof="0" dirty="0"/>
                    </a:p>
                  </a:txBody>
                  <a:tcPr>
                    <a:solidFill>
                      <a:schemeClr val="accent4">
                        <a:lumMod val="25000"/>
                        <a:lumOff val="75000"/>
                      </a:schemeClr>
                    </a:solidFill>
                  </a:tcPr>
                </a:tc>
                <a:tc>
                  <a:txBody>
                    <a:bodyPr/>
                    <a:lstStyle/>
                    <a:p>
                      <a:r>
                        <a:rPr lang="fr-CA" sz="1400" noProof="0" dirty="0" smtClean="0"/>
                        <a:t>1,50</a:t>
                      </a:r>
                      <a:endParaRPr lang="fr-CA" sz="1400" noProof="0" dirty="0"/>
                    </a:p>
                  </a:txBody>
                  <a:tcPr>
                    <a:solidFill>
                      <a:schemeClr val="accent4">
                        <a:lumMod val="25000"/>
                        <a:lumOff val="75000"/>
                      </a:schemeClr>
                    </a:solidFill>
                  </a:tcPr>
                </a:tc>
                <a:tc>
                  <a:txBody>
                    <a:bodyPr/>
                    <a:lstStyle/>
                    <a:p>
                      <a:r>
                        <a:rPr lang="fr-CA" sz="1400" noProof="0" dirty="0" smtClean="0"/>
                        <a:t>1,50</a:t>
                      </a:r>
                      <a:endParaRPr lang="fr-CA" sz="1400" noProof="0" dirty="0"/>
                    </a:p>
                  </a:txBody>
                  <a:tcPr>
                    <a:solidFill>
                      <a:schemeClr val="accent4">
                        <a:lumMod val="25000"/>
                        <a:lumOff val="75000"/>
                      </a:schemeClr>
                    </a:solidFill>
                  </a:tcPr>
                </a:tc>
              </a:tr>
              <a:tr h="482456">
                <a:tc>
                  <a:txBody>
                    <a:bodyPr/>
                    <a:lstStyle/>
                    <a:p>
                      <a:r>
                        <a:rPr lang="fr-CA" sz="1400" noProof="0" dirty="0" smtClean="0"/>
                        <a:t>Médicament </a:t>
                      </a:r>
                      <a:r>
                        <a:rPr lang="fr-CA" sz="1400" baseline="0" noProof="0" dirty="0" smtClean="0"/>
                        <a:t>générique</a:t>
                      </a:r>
                      <a:r>
                        <a:rPr lang="fr-CA" sz="1400" noProof="0" dirty="0" smtClean="0"/>
                        <a:t>-A</a:t>
                      </a:r>
                      <a:endParaRPr lang="fr-CA" sz="1400" noProof="0" dirty="0"/>
                    </a:p>
                  </a:txBody>
                  <a:tcPr>
                    <a:solidFill>
                      <a:schemeClr val="accent4">
                        <a:lumMod val="25000"/>
                        <a:lumOff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400" noProof="0" dirty="0" smtClean="0"/>
                        <a:t>AMN</a:t>
                      </a:r>
                      <a:endParaRPr lang="fr-CA" sz="1400" noProof="0" dirty="0"/>
                    </a:p>
                  </a:txBody>
                  <a:tcPr>
                    <a:solidFill>
                      <a:schemeClr val="accent4">
                        <a:lumMod val="25000"/>
                        <a:lumOff val="75000"/>
                      </a:schemeClr>
                    </a:solidFill>
                  </a:tcPr>
                </a:tc>
                <a:tc>
                  <a:txBody>
                    <a:bodyPr/>
                    <a:lstStyle/>
                    <a:p>
                      <a:r>
                        <a:rPr lang="fr-CA" sz="1400" noProof="0" dirty="0" smtClean="0"/>
                        <a:t>0,85</a:t>
                      </a:r>
                      <a:endParaRPr lang="fr-CA" sz="1400" noProof="0" dirty="0"/>
                    </a:p>
                  </a:txBody>
                  <a:tcPr>
                    <a:solidFill>
                      <a:schemeClr val="accent4">
                        <a:lumMod val="25000"/>
                        <a:lumOff val="75000"/>
                      </a:schemeClr>
                    </a:solidFill>
                  </a:tcPr>
                </a:tc>
                <a:tc>
                  <a:txBody>
                    <a:bodyPr/>
                    <a:lstStyle/>
                    <a:p>
                      <a:r>
                        <a:rPr lang="fr-CA" sz="1400" noProof="0" dirty="0" smtClean="0"/>
                        <a:t>1,50</a:t>
                      </a:r>
                      <a:endParaRPr lang="fr-CA" sz="1400" noProof="0" dirty="0"/>
                    </a:p>
                  </a:txBody>
                  <a:tcPr>
                    <a:solidFill>
                      <a:schemeClr val="accent4">
                        <a:lumMod val="25000"/>
                        <a:lumOff val="75000"/>
                      </a:schemeClr>
                    </a:solidFill>
                  </a:tcPr>
                </a:tc>
                <a:tc>
                  <a:txBody>
                    <a:bodyPr/>
                    <a:lstStyle/>
                    <a:p>
                      <a:r>
                        <a:rPr lang="fr-CA" sz="1400" noProof="0" dirty="0" smtClean="0"/>
                        <a:t>CCT*</a:t>
                      </a:r>
                      <a:endParaRPr lang="fr-CA" sz="1400" noProof="0" dirty="0"/>
                    </a:p>
                  </a:txBody>
                  <a:tcPr>
                    <a:solidFill>
                      <a:schemeClr val="accent4">
                        <a:lumMod val="25000"/>
                        <a:lumOff val="75000"/>
                      </a:schemeClr>
                    </a:solidFill>
                  </a:tcPr>
                </a:tc>
                <a:tc>
                  <a:txBody>
                    <a:bodyPr/>
                    <a:lstStyle/>
                    <a:p>
                      <a:r>
                        <a:rPr lang="fr-CA" sz="1400" noProof="0" dirty="0" smtClean="0"/>
                        <a:t>0,65</a:t>
                      </a:r>
                      <a:endParaRPr lang="fr-CA" sz="1400" noProof="0" dirty="0"/>
                    </a:p>
                  </a:txBody>
                  <a:tcPr>
                    <a:solidFill>
                      <a:schemeClr val="accent4">
                        <a:lumMod val="25000"/>
                        <a:lumOff val="75000"/>
                      </a:schemeClr>
                    </a:solidFill>
                  </a:tcPr>
                </a:tc>
                <a:tc>
                  <a:txBody>
                    <a:bodyPr/>
                    <a:lstStyle/>
                    <a:p>
                      <a:r>
                        <a:rPr lang="fr-CA" sz="1400" noProof="0" dirty="0" smtClean="0"/>
                        <a:t>0,42</a:t>
                      </a:r>
                      <a:endParaRPr lang="fr-CA" sz="1400" noProof="0" dirty="0"/>
                    </a:p>
                  </a:txBody>
                  <a:tcPr>
                    <a:solidFill>
                      <a:schemeClr val="accent4">
                        <a:lumMod val="25000"/>
                        <a:lumOff val="75000"/>
                      </a:schemeClr>
                    </a:solidFill>
                  </a:tcPr>
                </a:tc>
                <a:tc>
                  <a:txBody>
                    <a:bodyPr/>
                    <a:lstStyle/>
                    <a:p>
                      <a:r>
                        <a:rPr lang="fr-CA" sz="1400" noProof="0" dirty="0" smtClean="0"/>
                        <a:t>0,33</a:t>
                      </a:r>
                      <a:endParaRPr lang="fr-CA" sz="1400" noProof="0" dirty="0"/>
                    </a:p>
                  </a:txBody>
                  <a:tcPr>
                    <a:solidFill>
                      <a:schemeClr val="accent4">
                        <a:lumMod val="25000"/>
                        <a:lumOff val="75000"/>
                      </a:schemeClr>
                    </a:solidFill>
                  </a:tcPr>
                </a:tc>
              </a:tr>
            </a:tbl>
          </a:graphicData>
        </a:graphic>
      </p:graphicFrame>
    </p:spTree>
    <p:extLst>
      <p:ext uri="{BB962C8B-B14F-4D97-AF65-F5344CB8AC3E}">
        <p14:creationId xmlns:p14="http://schemas.microsoft.com/office/powerpoint/2010/main" val="3111517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864096"/>
          </a:xfrm>
        </p:spPr>
        <p:txBody>
          <a:bodyPr/>
          <a:lstStyle/>
          <a:p>
            <a:r>
              <a:rPr lang="fr-FR" sz="2800" dirty="0">
                <a:solidFill>
                  <a:srgbClr val="003366"/>
                </a:solidFill>
              </a:rPr>
              <a:t>Ratio moyen du prix de 2011 par rapport au prix de lancement, par année de </a:t>
            </a:r>
            <a:r>
              <a:rPr lang="fr-FR" sz="2800" dirty="0" smtClean="0">
                <a:solidFill>
                  <a:srgbClr val="003366"/>
                </a:solidFill>
              </a:rPr>
              <a:t>lancement</a:t>
            </a:r>
            <a:r>
              <a:rPr lang="en-US" sz="2800" dirty="0" smtClean="0">
                <a:solidFill>
                  <a:schemeClr val="tx1"/>
                </a:solidFill>
              </a:rPr>
              <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1340768"/>
            <a:ext cx="7848600" cy="4680520"/>
          </a:xfrm>
        </p:spPr>
        <p:txBody>
          <a:bodyPr/>
          <a:lstStyle/>
          <a:p>
            <a:endParaRPr lang="en-CA" sz="2000" dirty="0"/>
          </a:p>
          <a:p>
            <a:pPr lvl="2">
              <a:buFont typeface="Wingdings" pitchFamily="2" charset="2"/>
              <a:buChar char="§"/>
            </a:pPr>
            <a:endParaRPr lang="en-CA" sz="1800"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a:p>
            <a:pPr lvl="1">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solidFill>
                  <a:srgbClr val="FFFFFF"/>
                </a:solidFill>
              </a:rPr>
              <a:pPr/>
              <a:t>8</a:t>
            </a:fld>
            <a:endParaRPr lang="en-US" dirty="0">
              <a:solidFill>
                <a:srgbClr val="FFFFFF"/>
              </a:solidFill>
            </a:endParaRPr>
          </a:p>
        </p:txBody>
      </p:sp>
      <p:graphicFrame>
        <p:nvGraphicFramePr>
          <p:cNvPr id="5" name="Object 5"/>
          <p:cNvGraphicFramePr>
            <a:graphicFrameLocks noChangeAspect="1"/>
          </p:cNvGraphicFramePr>
          <p:nvPr>
            <p:extLst>
              <p:ext uri="{D42A27DB-BD31-4B8C-83A1-F6EECF244321}">
                <p14:modId xmlns:p14="http://schemas.microsoft.com/office/powerpoint/2010/main" val="1556616549"/>
              </p:ext>
            </p:extLst>
          </p:nvPr>
        </p:nvGraphicFramePr>
        <p:xfrm>
          <a:off x="1024230" y="1511571"/>
          <a:ext cx="7375146" cy="45708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9781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066800" y="260648"/>
            <a:ext cx="7848600" cy="714364"/>
          </a:xfrm>
        </p:spPr>
        <p:txBody>
          <a:bodyPr/>
          <a:lstStyle/>
          <a:p>
            <a:r>
              <a:rPr lang="en-US" sz="2800" dirty="0" smtClean="0">
                <a:solidFill>
                  <a:schemeClr val="tx1"/>
                </a:solidFill>
              </a:rPr>
              <a:t>Mot de la fin</a:t>
            </a:r>
            <a:br>
              <a:rPr lang="en-US" sz="2800" dirty="0" smtClean="0">
                <a:solidFill>
                  <a:schemeClr val="tx1"/>
                </a:solidFill>
              </a:rPr>
            </a:br>
            <a:r>
              <a:rPr lang="en-US" sz="2800" dirty="0" smtClean="0"/>
              <a:t>________________________________________________</a:t>
            </a:r>
            <a:br>
              <a:rPr lang="en-US" sz="2800" dirty="0" smtClean="0"/>
            </a:br>
            <a:r>
              <a:rPr lang="en-US" sz="2800" dirty="0" smtClean="0"/>
              <a:t/>
            </a:r>
            <a:br>
              <a:rPr lang="en-US" sz="2800" dirty="0" smtClean="0"/>
            </a:br>
            <a:r>
              <a:rPr lang="en-US" sz="2800" dirty="0" smtClean="0"/>
              <a:t/>
            </a:r>
            <a:br>
              <a:rPr lang="en-US" sz="2800" dirty="0" smtClean="0"/>
            </a:br>
            <a:endParaRPr lang="en-US" sz="2800" dirty="0" smtClean="0"/>
          </a:p>
        </p:txBody>
      </p:sp>
      <p:sp>
        <p:nvSpPr>
          <p:cNvPr id="27650" name="Content Placeholder 2"/>
          <p:cNvSpPr>
            <a:spLocks noGrp="1"/>
          </p:cNvSpPr>
          <p:nvPr>
            <p:ph idx="1"/>
          </p:nvPr>
        </p:nvSpPr>
        <p:spPr>
          <a:xfrm>
            <a:off x="1043608" y="980728"/>
            <a:ext cx="7848600" cy="5112568"/>
          </a:xfrm>
        </p:spPr>
        <p:txBody>
          <a:bodyPr/>
          <a:lstStyle/>
          <a:p>
            <a:pPr>
              <a:buFont typeface="Wingdings" pitchFamily="2" charset="2"/>
              <a:buChar char="§"/>
            </a:pPr>
            <a:r>
              <a:rPr lang="fr-FR" sz="2000" dirty="0">
                <a:solidFill>
                  <a:schemeClr val="tx1"/>
                </a:solidFill>
              </a:rPr>
              <a:t>Reconnaître l’innovation et veiller à un prix non excessif constitue un équilibre </a:t>
            </a:r>
            <a:r>
              <a:rPr lang="fr-FR" sz="2000" dirty="0" smtClean="0">
                <a:solidFill>
                  <a:schemeClr val="tx1"/>
                </a:solidFill>
              </a:rPr>
              <a:t>difficile.</a:t>
            </a:r>
            <a:r>
              <a:rPr lang="en-US" sz="2000" dirty="0" smtClean="0">
                <a:solidFill>
                  <a:schemeClr val="tx1"/>
                </a:solidFill>
              </a:rPr>
              <a:t> </a:t>
            </a:r>
          </a:p>
          <a:p>
            <a:pPr>
              <a:buFont typeface="Wingdings" pitchFamily="2" charset="2"/>
              <a:buChar char="§"/>
            </a:pPr>
            <a:endParaRPr lang="en-US" sz="2000" dirty="0" smtClean="0">
              <a:solidFill>
                <a:schemeClr val="tx1"/>
              </a:solidFill>
            </a:endParaRPr>
          </a:p>
          <a:p>
            <a:pPr>
              <a:buFont typeface="Wingdings" pitchFamily="2" charset="2"/>
              <a:buChar char="§"/>
            </a:pPr>
            <a:r>
              <a:rPr lang="fr-FR" sz="2000" dirty="0">
                <a:solidFill>
                  <a:schemeClr val="tx1"/>
                </a:solidFill>
              </a:rPr>
              <a:t>Marché très dynamique, avec de nombreux facteurs en </a:t>
            </a:r>
            <a:r>
              <a:rPr lang="fr-FR" sz="2000" dirty="0" smtClean="0">
                <a:solidFill>
                  <a:schemeClr val="tx1"/>
                </a:solidFill>
              </a:rPr>
              <a:t>jeu</a:t>
            </a:r>
            <a:endParaRPr lang="en-US" sz="2000" dirty="0" smtClean="0">
              <a:solidFill>
                <a:schemeClr val="tx1"/>
              </a:solidFill>
            </a:endParaRPr>
          </a:p>
          <a:p>
            <a:pPr>
              <a:buFont typeface="Wingdings" pitchFamily="2" charset="2"/>
              <a:buChar char="§"/>
            </a:pPr>
            <a:endParaRPr lang="en-US" sz="2000" dirty="0" smtClean="0">
              <a:solidFill>
                <a:schemeClr val="tx1"/>
              </a:solidFill>
            </a:endParaRPr>
          </a:p>
          <a:p>
            <a:pPr>
              <a:buFont typeface="Wingdings" pitchFamily="2" charset="2"/>
              <a:buChar char="§"/>
            </a:pPr>
            <a:r>
              <a:rPr lang="fr-CA" sz="2000" dirty="0" smtClean="0">
                <a:solidFill>
                  <a:schemeClr val="tx1"/>
                </a:solidFill>
              </a:rPr>
              <a:t>La protection des consommateurs par rapport à l’établissement du prix des médicaments demeure un objectif stratégique important.</a:t>
            </a:r>
          </a:p>
          <a:p>
            <a:pPr>
              <a:buFont typeface="Wingdings" pitchFamily="2" charset="2"/>
              <a:buChar char="§"/>
            </a:pPr>
            <a:endParaRPr lang="fr-CA" sz="2000" dirty="0" smtClean="0">
              <a:solidFill>
                <a:schemeClr val="tx1"/>
              </a:solidFill>
            </a:endParaRPr>
          </a:p>
          <a:p>
            <a:pPr lvl="0">
              <a:buFont typeface="Wingdings" pitchFamily="2" charset="2"/>
              <a:buChar char="§"/>
            </a:pPr>
            <a:r>
              <a:rPr lang="fr-FR" sz="2000" dirty="0">
                <a:solidFill>
                  <a:srgbClr val="003366"/>
                </a:solidFill>
              </a:rPr>
              <a:t>La transparence du mode d’établissement des prix à l’étranger fait en sorte que les comparaisons sont de plus en plus difficiles à </a:t>
            </a:r>
            <a:r>
              <a:rPr lang="fr-FR" sz="2000" dirty="0" smtClean="0">
                <a:solidFill>
                  <a:srgbClr val="003366"/>
                </a:solidFill>
              </a:rPr>
              <a:t>effectuer en ce qui a trait à </a:t>
            </a:r>
            <a:r>
              <a:rPr lang="fr-FR" sz="2000" dirty="0">
                <a:solidFill>
                  <a:srgbClr val="003366"/>
                </a:solidFill>
              </a:rPr>
              <a:t>la réglementation des </a:t>
            </a:r>
            <a:r>
              <a:rPr lang="fr-FR" sz="2000" dirty="0" smtClean="0">
                <a:solidFill>
                  <a:srgbClr val="003366"/>
                </a:solidFill>
              </a:rPr>
              <a:t>prix.</a:t>
            </a:r>
            <a:endParaRPr lang="fr-CA" sz="2000" dirty="0" smtClean="0">
              <a:solidFill>
                <a:schemeClr val="tx1"/>
              </a:solidFill>
            </a:endParaRPr>
          </a:p>
          <a:p>
            <a:pPr>
              <a:buFont typeface="Wingdings" pitchFamily="2" charset="2"/>
              <a:buChar char="§"/>
            </a:pPr>
            <a:endParaRPr lang="fr-CA" sz="2000" dirty="0" smtClean="0">
              <a:solidFill>
                <a:schemeClr val="tx1"/>
              </a:solidFill>
            </a:endParaRPr>
          </a:p>
          <a:p>
            <a:pPr>
              <a:buFont typeface="Wingdings" pitchFamily="2" charset="2"/>
              <a:buChar char="§"/>
            </a:pPr>
            <a:r>
              <a:rPr lang="fr-CA" sz="2000" dirty="0" smtClean="0">
                <a:solidFill>
                  <a:schemeClr val="tx1"/>
                </a:solidFill>
              </a:rPr>
              <a:t>L’accès abordable et la viabilité constituent une préoccupation que partagent les consommateurs, les organismes de réglementation et les payeurs.</a:t>
            </a:r>
            <a:endParaRPr lang="en-US" dirty="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
        <p:nvSpPr>
          <p:cNvPr id="2" name="Slide Number Placeholder 1"/>
          <p:cNvSpPr>
            <a:spLocks noGrp="1"/>
          </p:cNvSpPr>
          <p:nvPr>
            <p:ph type="sldNum" sz="quarter" idx="10"/>
          </p:nvPr>
        </p:nvSpPr>
        <p:spPr/>
        <p:txBody>
          <a:bodyPr/>
          <a:lstStyle/>
          <a:p>
            <a:fld id="{9AE01BED-D8E1-49C6-9412-EC47A3C5ABFB}" type="slidenum">
              <a:rPr lang="en-US" smtClean="0"/>
              <a:pPr/>
              <a:t>9</a:t>
            </a:fld>
            <a:endParaRPr lang="en-US" dirty="0"/>
          </a:p>
        </p:txBody>
      </p:sp>
    </p:spTree>
    <p:extLst>
      <p:ext uri="{BB962C8B-B14F-4D97-AF65-F5344CB8AC3E}">
        <p14:creationId xmlns:p14="http://schemas.microsoft.com/office/powerpoint/2010/main" val="3159689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PMPRB - Boudreau - Market Access Summit - Nov 15 2011</Template>
  <TotalTime>43502</TotalTime>
  <Words>1278</Words>
  <Application>Microsoft Office PowerPoint</Application>
  <PresentationFormat>On-screen Show (4:3)</PresentationFormat>
  <Paragraphs>190</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Presentation 2</vt:lpstr>
      <vt:lpstr>   Conférence Pharmacare 2020 Vancouver, les 26 et 27 février 2013     Michelle Boudreau Directrice exécutive, CEPMB  </vt:lpstr>
      <vt:lpstr>Aperçu ________________________________________________  </vt:lpstr>
      <vt:lpstr>Objectifs stratégiques à l’œuvre – citations et prononcés judiciaires notables ______________________________________________</vt:lpstr>
      <vt:lpstr>Objectifs stratégiques à l’œuvre – citations et prononcés judiciaires notables ______________________________________________</vt:lpstr>
      <vt:lpstr>Comment fonctionnent…les tests appliqués aux prix des médicaments? ________________________________________________  </vt:lpstr>
      <vt:lpstr>Comment fonctionnent…les tests appliqués aux prix des médicaments?  ________________________________________________  </vt:lpstr>
      <vt:lpstr>Comment fonctionne…le PMMP par rapport au prix public? ________________________________________________            * Le PMMP est établi en fonction du prix du médicament de marque, ce prix étant 0,65 $.  </vt:lpstr>
      <vt:lpstr>Ratio moyen du prix de 2011 par rapport au prix de lancement, par année de lancement ________________________________________________  </vt:lpstr>
      <vt:lpstr>Mot de la fin ________________________________________________   </vt:lpstr>
      <vt:lpstr>PowerPoint Presentation</vt:lpstr>
      <vt:lpstr> Annexe – renseignements supplémentaires et statistiques  </vt:lpstr>
      <vt:lpstr>Tendances du marché – Le Canada dans le contexte mondial ________________________________________________  </vt:lpstr>
      <vt:lpstr>Tendances du marché – Le Canada dans le contexte mondial ________________________________________________  </vt:lpstr>
      <vt:lpstr>Tendances du marché – Le Canada dans le contexte mondial ________________________________________________  </vt:lpstr>
      <vt:lpstr>Tendances du marché – Dépenses des régimes publics d’assurance-médicaments canadiens* en médicaments d’ordonnance, taux de croissance et totaux annuels de 2005-2006 à 2010-2011</vt:lpstr>
      <vt:lpstr>Tests appliqués aux prix du CEPMB – Comment fonctionnent-ils? ________________________________________________  </vt:lpstr>
      <vt:lpstr>PowerPoint Presentation</vt:lpstr>
      <vt:lpstr>Statistiques relatives à la réglementation  Haut degré de conformité – en moyenne, taux de conformité global situé entre 93 % et 95 %  </vt:lpstr>
    </vt:vector>
  </TitlesOfParts>
  <Company>Gov of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creator>PMPRB-CEPMB</dc:creator>
  <cp:lastModifiedBy>PMPRB-CEPMB</cp:lastModifiedBy>
  <cp:revision>598</cp:revision>
  <cp:lastPrinted>2013-02-21T18:54:00Z</cp:lastPrinted>
  <dcterms:created xsi:type="dcterms:W3CDTF">2011-01-17T17:24:36Z</dcterms:created>
  <dcterms:modified xsi:type="dcterms:W3CDTF">2013-02-26T15:32:36Z</dcterms:modified>
</cp:coreProperties>
</file>