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60" r:id="rId2"/>
    <p:sldId id="318" r:id="rId3"/>
    <p:sldId id="430" r:id="rId4"/>
    <p:sldId id="431" r:id="rId5"/>
    <p:sldId id="418" r:id="rId6"/>
    <p:sldId id="434" r:id="rId7"/>
    <p:sldId id="427" r:id="rId8"/>
    <p:sldId id="435" r:id="rId9"/>
    <p:sldId id="413" r:id="rId10"/>
    <p:sldId id="348" r:id="rId11"/>
    <p:sldId id="424" r:id="rId12"/>
    <p:sldId id="436" r:id="rId13"/>
    <p:sldId id="437" r:id="rId14"/>
    <p:sldId id="401" r:id="rId15"/>
    <p:sldId id="390" r:id="rId16"/>
    <p:sldId id="426" r:id="rId17"/>
    <p:sldId id="385" r:id="rId18"/>
    <p:sldId id="378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MPRB-CEPMB" initials="ISD" lastIdx="10" clrIdx="0"/>
  <p:cmAuthor id="1" name=" Robert Squires" initials="R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7DDDFF"/>
    <a:srgbClr val="20558A"/>
    <a:srgbClr val="FC8502"/>
    <a:srgbClr val="FF9225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9234" autoAdjust="0"/>
  </p:normalViewPr>
  <p:slideViewPr>
    <p:cSldViewPr>
      <p:cViewPr>
        <p:scale>
          <a:sx n="91" d="100"/>
          <a:sy n="91" d="100"/>
        </p:scale>
        <p:origin x="-4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PMPRBDATA\PEA\SHARE\4%20-%20Policy\1%20-%20Briefing%20Material%20&amp;%20Policy%20Issues%20(Non-Guidelines%20Specfic)\1%20-%20Conferences\2012-03-21%20-%20(LONDON)%20Pharma%20Pricing%20and%20Mkt%20Access%20Outlook\data%20for%20deck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352092352092893E-2"/>
          <c:y val="4.8498845265588855E-2"/>
          <c:w val="0.89466089466089693"/>
          <c:h val="0.81755196304849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AR2007_FIGURE_NEW_1_V1!$B$21</c:f>
              <c:strCache>
                <c:ptCount val="1"/>
                <c:pt idx="0">
                  <c:v>Ratio</c:v>
                </c:pt>
              </c:strCache>
            </c:strRef>
          </c:tx>
          <c:spPr>
            <a:solidFill>
              <a:srgbClr val="9999FF"/>
            </a:solidFill>
            <a:ln w="952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19041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AR2007_FIGURE_NEW_1_V1!$A$23:$A$38</c:f>
              <c:strCach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strCache>
            </c:strRef>
          </c:cat>
          <c:val>
            <c:numRef>
              <c:f>AR2007_FIGURE_NEW_1_V1!$B$23:$B$38</c:f>
              <c:numCache>
                <c:formatCode>0.00</c:formatCode>
                <c:ptCount val="16"/>
                <c:pt idx="0">
                  <c:v>1.0143729814400611</c:v>
                </c:pt>
                <c:pt idx="1">
                  <c:v>1.061166260226684</c:v>
                </c:pt>
                <c:pt idx="2">
                  <c:v>0.94380693041308794</c:v>
                </c:pt>
                <c:pt idx="3">
                  <c:v>1.0112726490732711</c:v>
                </c:pt>
                <c:pt idx="4">
                  <c:v>1.0572615970941881</c:v>
                </c:pt>
                <c:pt idx="5">
                  <c:v>1.0191901721250938</c:v>
                </c:pt>
                <c:pt idx="6">
                  <c:v>0.96830667195232256</c:v>
                </c:pt>
                <c:pt idx="7">
                  <c:v>1.0307219965843535</c:v>
                </c:pt>
                <c:pt idx="8">
                  <c:v>0.98426624335322033</c:v>
                </c:pt>
                <c:pt idx="9">
                  <c:v>1.0597236618949066</c:v>
                </c:pt>
                <c:pt idx="10">
                  <c:v>0.98540805829144062</c:v>
                </c:pt>
                <c:pt idx="11">
                  <c:v>0.93427676913094382</c:v>
                </c:pt>
                <c:pt idx="12">
                  <c:v>1.0036594190966694</c:v>
                </c:pt>
                <c:pt idx="13">
                  <c:v>0.92629830775819388</c:v>
                </c:pt>
                <c:pt idx="14">
                  <c:v>0.98783439407213847</c:v>
                </c:pt>
                <c:pt idx="15">
                  <c:v>1.0370616802973811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472448"/>
        <c:axId val="72884224"/>
      </c:barChart>
      <c:catAx>
        <c:axId val="72472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CA" sz="1200" baseline="0"/>
                  <a:t>Source: PMPRB</a:t>
                </a:r>
              </a:p>
            </c:rich>
          </c:tx>
          <c:layout>
            <c:manualLayout>
              <c:xMode val="edge"/>
              <c:yMode val="edge"/>
              <c:x val="0.47619051923905603"/>
              <c:y val="0.92609695257558455"/>
            </c:manualLayout>
          </c:layout>
          <c:overlay val="0"/>
          <c:spPr>
            <a:noFill/>
            <a:ln w="1904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3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884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28842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CA" sz="1200" baseline="0"/>
                  <a:t>Ratio</a:t>
                </a:r>
              </a:p>
            </c:rich>
          </c:tx>
          <c:layout>
            <c:manualLayout>
              <c:xMode val="edge"/>
              <c:yMode val="edge"/>
              <c:x val="1.5873087620649026E-2"/>
              <c:y val="0.42032317525194846"/>
            </c:manualLayout>
          </c:layout>
          <c:overlay val="0"/>
          <c:spPr>
            <a:noFill/>
            <a:ln w="19041">
              <a:noFill/>
            </a:ln>
          </c:spPr>
        </c:title>
        <c:numFmt formatCode="0.00" sourceLinked="1"/>
        <c:majorTickMark val="out"/>
        <c:minorTickMark val="none"/>
        <c:tickLblPos val="nextTo"/>
        <c:spPr>
          <a:ln w="238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472448"/>
        <c:crosses val="autoZero"/>
        <c:crossBetween val="between"/>
      </c:valAx>
      <c:spPr>
        <a:noFill/>
        <a:ln w="28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9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effectLst/>
                <a:latin typeface="Arial" pitchFamily="34" charset="0"/>
                <a:cs typeface="Arial" pitchFamily="34" charset="0"/>
              </a:rPr>
              <a:t>Avg Bilateral Foreign-to-Canadian Price Ratios: Top 300 selling oral solids in Canada </a:t>
            </a:r>
            <a:endParaRPr lang="en-CA" sz="1000">
              <a:effectLst/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198600174978129"/>
          <c:y val="6.018518518518516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RATIO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Sheet2!$B$1:$Q$1</c:f>
              <c:strCache>
                <c:ptCount val="16"/>
                <c:pt idx="0">
                  <c:v>S.Korea</c:v>
                </c:pt>
                <c:pt idx="1">
                  <c:v>Italy</c:v>
                </c:pt>
                <c:pt idx="2">
                  <c:v>UK</c:v>
                </c:pt>
                <c:pt idx="3">
                  <c:v>Australia</c:v>
                </c:pt>
                <c:pt idx="4">
                  <c:v>France</c:v>
                </c:pt>
                <c:pt idx="5">
                  <c:v>Spain</c:v>
                </c:pt>
                <c:pt idx="6">
                  <c:v>Austria</c:v>
                </c:pt>
                <c:pt idx="7">
                  <c:v>Belgium</c:v>
                </c:pt>
                <c:pt idx="8">
                  <c:v>Sweden</c:v>
                </c:pt>
                <c:pt idx="9">
                  <c:v>Switzerland</c:v>
                </c:pt>
                <c:pt idx="10">
                  <c:v>Denmark</c:v>
                </c:pt>
                <c:pt idx="11">
                  <c:v>CAN</c:v>
                </c:pt>
                <c:pt idx="12">
                  <c:v>Germany</c:v>
                </c:pt>
                <c:pt idx="13">
                  <c:v>Mexico</c:v>
                </c:pt>
                <c:pt idx="14">
                  <c:v>Japan</c:v>
                </c:pt>
                <c:pt idx="15">
                  <c:v>USA</c:v>
                </c:pt>
              </c:strCache>
            </c:strRef>
          </c:cat>
          <c:val>
            <c:numRef>
              <c:f>Sheet2!$B$2:$Q$2</c:f>
              <c:numCache>
                <c:formatCode>0.00</c:formatCode>
                <c:ptCount val="16"/>
                <c:pt idx="0">
                  <c:v>0.59101666012101306</c:v>
                </c:pt>
                <c:pt idx="1">
                  <c:v>0.70100552003845962</c:v>
                </c:pt>
                <c:pt idx="2">
                  <c:v>0.77120389758713093</c:v>
                </c:pt>
                <c:pt idx="3">
                  <c:v>0.7716894526465069</c:v>
                </c:pt>
                <c:pt idx="4">
                  <c:v>0.78201379231932922</c:v>
                </c:pt>
                <c:pt idx="5">
                  <c:v>0.79006125499874391</c:v>
                </c:pt>
                <c:pt idx="6">
                  <c:v>0.83732731366736979</c:v>
                </c:pt>
                <c:pt idx="7">
                  <c:v>0.83839003995060335</c:v>
                </c:pt>
                <c:pt idx="8">
                  <c:v>0.89036637331093627</c:v>
                </c:pt>
                <c:pt idx="9">
                  <c:v>0.93791762385700228</c:v>
                </c:pt>
                <c:pt idx="10">
                  <c:v>0.98122420959165357</c:v>
                </c:pt>
                <c:pt idx="11">
                  <c:v>1</c:v>
                </c:pt>
                <c:pt idx="12">
                  <c:v>1.0568606662897437</c:v>
                </c:pt>
                <c:pt idx="13">
                  <c:v>1.2431303886110778</c:v>
                </c:pt>
                <c:pt idx="14">
                  <c:v>1.2684246522512017</c:v>
                </c:pt>
                <c:pt idx="15">
                  <c:v>1.9323012667638912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013120"/>
        <c:axId val="75014912"/>
      </c:barChart>
      <c:catAx>
        <c:axId val="7501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75014912"/>
        <c:crosses val="autoZero"/>
        <c:auto val="1"/>
        <c:lblAlgn val="ctr"/>
        <c:lblOffset val="100"/>
        <c:noMultiLvlLbl val="0"/>
      </c:catAx>
      <c:valAx>
        <c:axId val="7501491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26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spPr>
          <a:ln>
            <a:solidFill>
              <a:schemeClr val="accent1">
                <a:alpha val="6000"/>
              </a:schemeClr>
            </a:solidFill>
          </a:ln>
        </c:spPr>
        <c:crossAx val="75013120"/>
        <c:crosses val="autoZero"/>
        <c:crossBetween val="between"/>
      </c:valAx>
      <c:spPr>
        <a:ln>
          <a:solidFill>
            <a:schemeClr val="accent1">
              <a:alpha val="19000"/>
            </a:schemeClr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54332692435192"/>
          <c:y val="8.0921154680164739E-2"/>
          <c:w val="0.8766419537383342"/>
          <c:h val="0.52861731830311776"/>
        </c:manualLayout>
      </c:layout>
      <c:barChart>
        <c:barDir val="col"/>
        <c:grouping val="clustered"/>
        <c:varyColors val="0"/>
        <c:ser>
          <c:idx val="0"/>
          <c:order val="0"/>
          <c:tx>
            <c:v>2008</c:v>
          </c:tx>
          <c:invertIfNegative val="0"/>
          <c:cat>
            <c:strRef>
              <c:f>Sheet1!$A$2:$A$8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v>2009</c:v>
          </c:tx>
          <c:invertIfNegative val="0"/>
          <c:cat>
            <c:strRef>
              <c:f>Sheet1!$A$2:$A$8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v>2010</c:v>
          </c:tx>
          <c:invertIfNegative val="0"/>
          <c:cat>
            <c:strRef>
              <c:f>Sheet1!$A$2:$A$8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v>2011</c:v>
          </c:tx>
          <c:invertIfNegative val="0"/>
          <c:cat>
            <c:strRef>
              <c:f>Sheet1!$A$2:$A$8</c:f>
              <c:strCache>
                <c:ptCount val="7"/>
                <c:pt idx="0">
                  <c:v>France</c:v>
                </c:pt>
                <c:pt idx="1">
                  <c:v>Germany</c:v>
                </c:pt>
                <c:pt idx="2">
                  <c:v>Italy</c:v>
                </c:pt>
                <c:pt idx="3">
                  <c:v>Sweden</c:v>
                </c:pt>
                <c:pt idx="4">
                  <c:v>Switzerland</c:v>
                </c:pt>
                <c:pt idx="5">
                  <c:v>UK</c:v>
                </c:pt>
                <c:pt idx="6">
                  <c:v>USA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30048"/>
        <c:axId val="74931584"/>
      </c:barChart>
      <c:catAx>
        <c:axId val="74930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74931584"/>
        <c:crosses val="autoZero"/>
        <c:auto val="1"/>
        <c:lblAlgn val="ctr"/>
        <c:lblOffset val="100"/>
        <c:noMultiLvlLbl val="0"/>
      </c:catAx>
      <c:valAx>
        <c:axId val="74931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4930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0.0905</cdr:x>
      <cdr:y>0.35647</cdr:y>
    </cdr:from>
    <cdr:to>
      <cdr:x>0.96922</cdr:x>
      <cdr:y>0.37223</cdr:y>
    </cdr:to>
    <cdr:cxnSp macro="">
      <cdr:nvCxnSpPr>
        <cdr:cNvPr id="2" name="Straight Connector 1"/>
        <cdr:cNvCxnSpPr/>
      </cdr:nvCxnSpPr>
      <cdr:spPr bwMode="auto">
        <a:xfrm xmlns:a="http://schemas.openxmlformats.org/drawingml/2006/main" flipV="1">
          <a:off x="667450" y="1629397"/>
          <a:ext cx="6480720" cy="7200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22225" cap="sq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0.63542</cdr:x>
      <cdr:y>0.09201</cdr:y>
    </cdr:from>
    <cdr:to>
      <cdr:x>0.83542</cdr:x>
      <cdr:y>0.42535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05125" y="2524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CA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111A-1A65-417B-B5C1-C71FB039E053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F7A7B-B366-45EA-841E-CE5AF232B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8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741DD-3CAE-487F-BCFA-06914E7C09D8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430D9D-48E6-46EB-9FF3-080627705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C640C-9FB5-404D-97B3-A62E60858B98}" type="slidenum">
              <a:rPr lang="en-US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1</a:t>
            </a:fld>
            <a:endParaRPr lang="en-US" dirty="0"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dirty="0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>
                <a:solidFill>
                  <a:prstClr val="black"/>
                </a:solidFill>
              </a:rPr>
              <a:pPr algn="r" defTabSz="917575"/>
              <a:t>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92" tIns="45947" rIns="91892" bIns="45947" anchor="b">
            <a:prstTxWarp prst="textNoShape">
              <a:avLst/>
            </a:prstTxWarp>
          </a:bodyPr>
          <a:lstStyle/>
          <a:p>
            <a:pPr algn="r" defTabSz="917575"/>
            <a:fld id="{A9833283-F7EC-47BC-8C6E-F105807E66FB}" type="slidenum">
              <a:rPr lang="en-US" sz="1200">
                <a:solidFill>
                  <a:prstClr val="black"/>
                </a:solidFill>
              </a:rPr>
              <a:pPr algn="r" defTabSz="917575"/>
              <a:t>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9" descr="background1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99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27350"/>
            <a:ext cx="6934200" cy="2330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600" b="0">
                <a:solidFill>
                  <a:srgbClr val="9D8F3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9994" name="AutoShape 10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143000"/>
            <a:ext cx="69342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1430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1430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0" descr="backgroun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586740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content-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3175"/>
            <a:ext cx="9145588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143000"/>
            <a:ext cx="7848600" cy="1066800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90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89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914400" y="2438400"/>
            <a:ext cx="8229600" cy="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95000"/>
        <a:buFont typeface="Wingdings" pitchFamily="-60" charset="2"/>
        <a:buChar char="§"/>
        <a:defRPr sz="2400" b="1">
          <a:solidFill>
            <a:srgbClr val="20558A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5715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s"/>
        <a:defRPr sz="2200">
          <a:solidFill>
            <a:srgbClr val="20558A"/>
          </a:solidFill>
          <a:latin typeface="+mn-lt"/>
          <a:ea typeface="ＭＳ Ｐゴシック" pitchFamily="-60" charset="-128"/>
        </a:defRPr>
      </a:lvl2pPr>
      <a:lvl3pPr marL="863600" indent="-1778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l"/>
        <a:defRPr sz="2000">
          <a:solidFill>
            <a:srgbClr val="20558A"/>
          </a:solidFill>
          <a:latin typeface="+mn-lt"/>
          <a:ea typeface="ＭＳ Ｐゴシック" pitchFamily="-60" charset="-128"/>
        </a:defRPr>
      </a:lvl3pPr>
      <a:lvl4pPr marL="12573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80000"/>
        <a:buChar char="–"/>
        <a:defRPr>
          <a:solidFill>
            <a:srgbClr val="20558A"/>
          </a:solidFill>
          <a:latin typeface="+mn-lt"/>
          <a:ea typeface="ＭＳ Ｐゴシック" pitchFamily="-60" charset="-128"/>
        </a:defRPr>
      </a:lvl4pPr>
      <a:lvl5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-60" charset="2"/>
        <a:buChar char="l"/>
        <a:defRPr>
          <a:solidFill>
            <a:srgbClr val="20558A"/>
          </a:solidFill>
          <a:latin typeface="+mn-lt"/>
          <a:ea typeface="ＭＳ Ｐゴシック" pitchFamily="-60" charset="-128"/>
        </a:defRPr>
      </a:lvl5pPr>
      <a:lvl6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6pPr>
      <a:lvl7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7pPr>
      <a:lvl8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8pPr>
      <a:lvl9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boudreau@pmprb-cepmb.gc.c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mprb-cepmb.gc.ca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1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696" y="6597352"/>
            <a:ext cx="4680520" cy="1152128"/>
          </a:xfrm>
        </p:spPr>
        <p:txBody>
          <a:bodyPr lIns="0" tIns="0" rIns="0" bIns="0"/>
          <a:lstStyle/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/>
          </a:p>
          <a:p>
            <a:pPr lvl="0"/>
            <a:endParaRPr lang="en-CA" sz="2400" b="1" dirty="0" smtClean="0"/>
          </a:p>
          <a:p>
            <a:pPr lvl="0"/>
            <a:endParaRPr lang="en-CA" sz="2400" b="1" dirty="0"/>
          </a:p>
          <a:p>
            <a:pPr lvl="0"/>
            <a:endParaRPr lang="en-CA" sz="2400" dirty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1187624" y="4149080"/>
            <a:ext cx="7704856" cy="792088"/>
          </a:xfrm>
        </p:spPr>
        <p:txBody>
          <a:bodyPr anchor="ctr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err="1" smtClean="0">
                <a:solidFill>
                  <a:schemeClr val="tx1"/>
                </a:solidFill>
              </a:rPr>
              <a:t>Pharmacare</a:t>
            </a:r>
            <a:r>
              <a:rPr lang="en-CA" sz="2400" dirty="0" smtClean="0">
                <a:solidFill>
                  <a:schemeClr val="tx1"/>
                </a:solidFill>
              </a:rPr>
              <a:t> 2020 Conference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Vancouver, Feb 26-27, 2013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>
                <a:solidFill>
                  <a:schemeClr val="tx1"/>
                </a:solidFill>
              </a:rPr>
              <a:t/>
            </a:r>
            <a:br>
              <a:rPr lang="en-CA" sz="2400" dirty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>
                <a:solidFill>
                  <a:schemeClr val="tx1"/>
                </a:solidFill>
              </a:rPr>
              <a:t/>
            </a:r>
            <a:br>
              <a:rPr lang="en-CA" sz="2400" dirty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>
                <a:solidFill>
                  <a:schemeClr val="tx1"/>
                </a:solidFill>
              </a:rPr>
              <a:t/>
            </a:r>
            <a:br>
              <a:rPr lang="en-CA" sz="2400" dirty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/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Michelle Boudreau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Executive Director, PMPRB</a:t>
            </a:r>
            <a:br>
              <a:rPr lang="en-CA" sz="2400" dirty="0" smtClean="0">
                <a:solidFill>
                  <a:schemeClr val="tx1"/>
                </a:solidFill>
              </a:rPr>
            </a:br>
            <a:r>
              <a:rPr lang="en-CA" sz="3200" dirty="0" smtClean="0">
                <a:solidFill>
                  <a:schemeClr val="tx1"/>
                </a:solidFill>
              </a:rPr>
              <a:t/>
            </a:r>
            <a:br>
              <a:rPr lang="en-CA" sz="3200" dirty="0" smtClean="0">
                <a:solidFill>
                  <a:schemeClr val="tx1"/>
                </a:solidFill>
              </a:rPr>
            </a:br>
            <a:endParaRPr lang="en-US" sz="2800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15615" y="755424"/>
            <a:ext cx="7632849" cy="1233416"/>
          </a:xfrm>
        </p:spPr>
        <p:txBody>
          <a:bodyPr/>
          <a:lstStyle/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Thank you.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Merci.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  <a:hlinkClick r:id="rId3"/>
              </a:rPr>
              <a:t>michelle.boudreau@pmprb-cepmb.gc.ca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Font typeface="Wingdings" pitchFamily="-60" charset="2"/>
              <a:buNone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  <a:hlinkClick r:id="rId4"/>
              </a:rPr>
              <a:t>www.pmprb-cepmb.gc.ca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Twitter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@PMPRB_CEPMB</a:t>
            </a:r>
          </a:p>
        </p:txBody>
      </p:sp>
      <p:sp>
        <p:nvSpPr>
          <p:cNvPr id="50178" name="Slide Number Placeholder 3"/>
          <p:cNvSpPr txBox="1">
            <a:spLocks noGrp="1"/>
          </p:cNvSpPr>
          <p:nvPr/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7016D0D-139E-4D90-9504-C6C651D5A083}" type="slidenum">
              <a:rPr lang="en-US" sz="1400">
                <a:solidFill>
                  <a:schemeClr val="bg1"/>
                </a:solidFill>
              </a:rPr>
              <a:pPr algn="r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572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>
                <a:solidFill>
                  <a:schemeClr val="tx1"/>
                </a:solidFill>
              </a:rPr>
              <a:t>Annex – additional information </a:t>
            </a:r>
            <a:br>
              <a:rPr lang="en-CA" dirty="0" smtClean="0">
                <a:solidFill>
                  <a:schemeClr val="tx1"/>
                </a:solidFill>
              </a:rPr>
            </a:br>
            <a:r>
              <a:rPr lang="en-CA" dirty="0" smtClean="0">
                <a:solidFill>
                  <a:schemeClr val="tx1"/>
                </a:solidFill>
              </a:rPr>
              <a:t>and  statistics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1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124744"/>
            <a:ext cx="7848600" cy="48965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In 2005 and 2011, Canadian drug sales accounted for 2.4% and 2.6%, respectively, of the global ma</a:t>
            </a:r>
            <a:r>
              <a:rPr lang="en-US" dirty="0" smtClean="0">
                <a:solidFill>
                  <a:schemeClr val="tx1"/>
                </a:solidFill>
              </a:rPr>
              <a:t>rket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CA" sz="2200" dirty="0">
                <a:solidFill>
                  <a:schemeClr val="tx1"/>
                </a:solidFill>
              </a:rPr>
              <a:t>Small, but </a:t>
            </a:r>
            <a:r>
              <a:rPr lang="en-CA" sz="2200" dirty="0" smtClean="0">
                <a:solidFill>
                  <a:schemeClr val="tx1"/>
                </a:solidFill>
              </a:rPr>
              <a:t>significant market</a:t>
            </a:r>
            <a:endParaRPr lang="en-CA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122" name="Picture 2" descr="S:\SHARE\PUBLICATIONS\Annual Reports\2011\FINAL FILES\Figures and Tables\Figure JPEGs English\Figure JPEGs English\figure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392487" cy="334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14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8965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Growth in drug sales outpacing comparator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146" name="Picture 2" descr="S:\SHARE\PUBLICATIONS\Annual Reports\2011\FINAL FILES\Figures and Tables\Figure JPEGs English\Figure JPEGs English\figure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00808"/>
            <a:ext cx="6202865" cy="393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Market trends - Canada Compared to the World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920608" cy="475252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Canadian prices comparatively higher than a number of OECD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250344"/>
              </p:ext>
            </p:extLst>
          </p:nvPr>
        </p:nvGraphicFramePr>
        <p:xfrm>
          <a:off x="1259632" y="2057400"/>
          <a:ext cx="763284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8384" y="5445224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IMS Health Data, 2010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350880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7727950" cy="864394"/>
          </a:xfrm>
        </p:spPr>
        <p:txBody>
          <a:bodyPr/>
          <a:lstStyle/>
          <a:p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Market trends - Canadian </a:t>
            </a:r>
            <a:r>
              <a:rPr lang="en-CA" sz="2400" dirty="0">
                <a:solidFill>
                  <a:schemeClr val="tx1"/>
                </a:solidFill>
                <a:ea typeface="ＭＳ Ｐゴシック" pitchFamily="34" charset="-128"/>
              </a:rPr>
              <a:t>Public Drug </a:t>
            </a:r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Plan* Spending on Rx Drugs, Rates </a:t>
            </a:r>
            <a:r>
              <a:rPr lang="en-CA" sz="2400" dirty="0">
                <a:solidFill>
                  <a:schemeClr val="tx1"/>
                </a:solidFill>
                <a:ea typeface="ＭＳ Ｐゴシック" pitchFamily="34" charset="-128"/>
              </a:rPr>
              <a:t>of Growth and Annual Totals, 2005/06 to </a:t>
            </a:r>
            <a:r>
              <a:rPr lang="en-CA" sz="2400" dirty="0" smtClean="0">
                <a:solidFill>
                  <a:schemeClr val="tx1"/>
                </a:solidFill>
                <a:ea typeface="ＭＳ Ｐゴシック" pitchFamily="34" charset="-128"/>
              </a:rPr>
              <a:t>2010/11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A0497D-B609-490D-B415-0B37DBA04EE9}" type="slidenum">
              <a:rPr lang="en-US" sz="1400" smtClean="0">
                <a:solidFill>
                  <a:schemeClr val="bg1"/>
                </a:solidFill>
              </a:rPr>
              <a:pPr eaLnBrk="1" hangingPunct="1"/>
              <a:t>15</a:t>
            </a:fld>
            <a:endParaRPr lang="en-US" sz="1400" smtClean="0"/>
          </a:p>
        </p:txBody>
      </p:sp>
      <p:graphicFrame>
        <p:nvGraphicFramePr>
          <p:cNvPr id="410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935389"/>
              </p:ext>
            </p:extLst>
          </p:nvPr>
        </p:nvGraphicFramePr>
        <p:xfrm>
          <a:off x="971600" y="980728"/>
          <a:ext cx="7732464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r:id="rId4" imgW="7870618" imgH="4749196" progId="Excel.Chart.8">
                  <p:embed/>
                </p:oleObj>
              </mc:Choice>
              <mc:Fallback>
                <p:oleObj r:id="rId4" imgW="7870618" imgH="4749196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980728"/>
                        <a:ext cx="7732464" cy="460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5517232"/>
            <a:ext cx="7560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* NPDUIS, </a:t>
            </a:r>
            <a:r>
              <a:rPr lang="en-CA" sz="1100" dirty="0"/>
              <a:t>all </a:t>
            </a:r>
            <a:r>
              <a:rPr lang="en-CA" sz="1100" dirty="0" smtClean="0"/>
              <a:t>public drug </a:t>
            </a:r>
            <a:r>
              <a:rPr lang="en-CA" sz="1100" dirty="0"/>
              <a:t>plans, including </a:t>
            </a:r>
            <a:r>
              <a:rPr lang="en-CA" sz="1100" dirty="0" smtClean="0"/>
              <a:t>NIHB, </a:t>
            </a:r>
            <a:r>
              <a:rPr lang="en-CA" sz="1100" dirty="0"/>
              <a:t>are included with the exception of Newfoundland; Yukon; NWT’s and Quebec.   Its important to keep in mind that there may be some provincial plans, like disease specific plans, that are not included even if the province is </a:t>
            </a:r>
            <a:r>
              <a:rPr lang="en-CA" sz="1100" dirty="0" smtClean="0"/>
              <a:t>included.  The totals include drug cost, retail/wholesale mark-ups as well as dispensing fees.  </a:t>
            </a:r>
            <a:r>
              <a:rPr lang="en-CA" sz="1100" dirty="0"/>
              <a:t>		</a:t>
            </a:r>
          </a:p>
          <a:p>
            <a:r>
              <a:rPr lang="en-CA" sz="1100" dirty="0"/>
              <a:t>				</a:t>
            </a:r>
          </a:p>
          <a:p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2005632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PMPRB Price Tests - How Does it Really Work?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124744"/>
            <a:ext cx="7848600" cy="4896544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Of the 109 New Drug Products introduced in 2011: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18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12% </a:t>
            </a:r>
            <a:r>
              <a:rPr lang="en-CA" sz="2000" dirty="0">
                <a:solidFill>
                  <a:schemeClr val="tx1"/>
                </a:solidFill>
              </a:rPr>
              <a:t>u</a:t>
            </a:r>
            <a:r>
              <a:rPr lang="en-CA" sz="2000" dirty="0" smtClean="0">
                <a:solidFill>
                  <a:schemeClr val="tx1"/>
                </a:solidFill>
              </a:rPr>
              <a:t>nder investigation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69% were of slight or no improvement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25% of moderate improvement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CA" sz="2000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5% of substantial improvement 1% breakthrough</a:t>
            </a: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848600" cy="5112568"/>
          </a:xfrm>
        </p:spPr>
        <p:txBody>
          <a:bodyPr/>
          <a:lstStyle/>
          <a:p>
            <a:r>
              <a:rPr lang="en-CA" sz="2200" dirty="0">
                <a:solidFill>
                  <a:schemeClr val="tx1"/>
                </a:solidFill>
              </a:rPr>
              <a:t>Reference pricing at introduction and for existing drugs based on 7 comparator countries </a:t>
            </a:r>
            <a:r>
              <a:rPr lang="en-CA" sz="2000" dirty="0">
                <a:solidFill>
                  <a:schemeClr val="tx1"/>
                </a:solidFill>
              </a:rPr>
              <a:t>-</a:t>
            </a:r>
            <a:r>
              <a:rPr lang="en-CA" sz="1600" dirty="0">
                <a:solidFill>
                  <a:schemeClr val="tx1"/>
                </a:solidFill>
              </a:rPr>
              <a:t> France, Germany, Italy, Sweden, Switzerland, UK, and </a:t>
            </a:r>
            <a:r>
              <a:rPr lang="en-CA" sz="1600" dirty="0" smtClean="0">
                <a:solidFill>
                  <a:schemeClr val="tx1"/>
                </a:solidFill>
              </a:rPr>
              <a:t>US</a:t>
            </a:r>
            <a:endParaRPr lang="en-CA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>
                <a:solidFill>
                  <a:schemeClr val="tx1"/>
                </a:solidFill>
              </a:rPr>
              <a:t>Policy changes in these countries </a:t>
            </a:r>
            <a:r>
              <a:rPr lang="en-CA" sz="1800" dirty="0" smtClean="0">
                <a:solidFill>
                  <a:schemeClr val="tx1"/>
                </a:solidFill>
              </a:rPr>
              <a:t>could impact </a:t>
            </a:r>
            <a:r>
              <a:rPr lang="en-CA" sz="1800" dirty="0">
                <a:solidFill>
                  <a:schemeClr val="tx1"/>
                </a:solidFill>
              </a:rPr>
              <a:t>prices in Canada</a:t>
            </a:r>
          </a:p>
          <a:p>
            <a:r>
              <a:rPr lang="en-CA" sz="2200" dirty="0" smtClean="0">
                <a:solidFill>
                  <a:schemeClr val="tx1"/>
                </a:solidFill>
              </a:rPr>
              <a:t>Over </a:t>
            </a:r>
            <a:r>
              <a:rPr lang="en-CA" sz="2200" dirty="0">
                <a:solidFill>
                  <a:schemeClr val="tx1"/>
                </a:solidFill>
              </a:rPr>
              <a:t>last three years, Germany has most often been the </a:t>
            </a:r>
            <a:r>
              <a:rPr lang="en-CA" sz="2200" dirty="0" smtClean="0">
                <a:solidFill>
                  <a:schemeClr val="tx1"/>
                </a:solidFill>
              </a:rPr>
              <a:t>highest referenced price for PMPRB price tests, followed by US </a:t>
            </a:r>
            <a:endParaRPr lang="en-CA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 smtClean="0">
                <a:solidFill>
                  <a:schemeClr val="tx1"/>
                </a:solidFill>
              </a:rPr>
              <a:t>Recent cost containment measures by reference countries may lead to lower prices in Canada (e.g., Germany)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en-CA" sz="2800" dirty="0">
                <a:solidFill>
                  <a:schemeClr val="tx1"/>
                </a:solidFill>
              </a:rPr>
              <a:t>PMPRB Price Tests </a:t>
            </a:r>
            <a:r>
              <a:rPr lang="en-CA" sz="2800" dirty="0" smtClean="0">
                <a:solidFill>
                  <a:schemeClr val="tx1"/>
                </a:solidFill>
              </a:rPr>
              <a:t>- International Referencing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744" y="3510880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 smtClean="0"/>
              <a:t>Frequency in setting Highest International Price Comparison test at introduction</a:t>
            </a:r>
            <a:endParaRPr lang="en-CA" sz="1400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729912"/>
              </p:ext>
            </p:extLst>
          </p:nvPr>
        </p:nvGraphicFramePr>
        <p:xfrm>
          <a:off x="1259632" y="3789040"/>
          <a:ext cx="7488832" cy="2253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745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20000" cy="714375"/>
          </a:xfrm>
        </p:spPr>
        <p:txBody>
          <a:bodyPr/>
          <a:lstStyle/>
          <a:p>
            <a:pPr lvl="2"/>
            <a:r>
              <a:rPr lang="en-US" sz="2800" dirty="0" smtClean="0">
                <a:solidFill>
                  <a:schemeClr val="tx1"/>
                </a:solidFill>
              </a:rPr>
              <a:t>Regulatory Statistics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High level of compliance - On average, 93-95% overall compliance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971600" y="3140968"/>
            <a:ext cx="7848600" cy="3096344"/>
          </a:xfrm>
        </p:spPr>
        <p:txBody>
          <a:bodyPr/>
          <a:lstStyle/>
          <a:p>
            <a:pPr marL="114300" lvl="1" indent="0">
              <a:buSzPct val="95000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Between 2000 and 2009, average of 86 new patented drug products/year</a:t>
            </a: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</a:rPr>
              <a:t>Of the 109 new drug products introduced in 2011: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79% within Guidelines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13% under investigation</a:t>
            </a:r>
          </a:p>
          <a:p>
            <a:pPr marL="749300" lvl="2" indent="-342900">
              <a:buSzPct val="95000"/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8% outside of Guidelines but do not trigger an investigation</a:t>
            </a:r>
          </a:p>
          <a:p>
            <a:pPr marL="114300" lvl="1" indent="0">
              <a:buSzPct val="95000"/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438712-289D-458B-AF47-5F429D3E4676}" type="slidenum">
              <a:rPr lang="en-US" smtClean="0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18</a:t>
            </a:fld>
            <a:endParaRPr lang="en-US" smtClean="0">
              <a:solidFill>
                <a:schemeClr val="tx1"/>
              </a:solidFill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4117"/>
              </p:ext>
            </p:extLst>
          </p:nvPr>
        </p:nvGraphicFramePr>
        <p:xfrm>
          <a:off x="1331640" y="1412776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2011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/>
                        <a:t>New Drug</a:t>
                      </a:r>
                      <a:r>
                        <a:rPr lang="en-CA" b="1" baseline="0" dirty="0" smtClean="0"/>
                        <a:t> Products Introduced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109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68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/>
                        <a:t>Number of Investigations</a:t>
                      </a:r>
                      <a:endParaRPr lang="en-CA" b="1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69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87</a:t>
                      </a:r>
                      <a:endParaRPr lang="en-CA" dirty="0"/>
                    </a:p>
                  </a:txBody>
                  <a:tcPr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0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Outline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871792" cy="382676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Policy objectives in practice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How does it really work: an imperfect alignment?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Concluding remarks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 smtClean="0">
                <a:solidFill>
                  <a:srgbClr val="003366"/>
                </a:solidFill>
              </a:rPr>
              <a:t>Policy Objectives in Practice </a:t>
            </a:r>
            <a:r>
              <a:rPr lang="en-US" sz="2800" dirty="0">
                <a:solidFill>
                  <a:srgbClr val="003366"/>
                </a:solidFill>
              </a:rPr>
              <a:t>- key quotes and court pronouncements</a:t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5616" y="1484784"/>
            <a:ext cx="7560840" cy="4536504"/>
          </a:xfrm>
        </p:spPr>
        <p:txBody>
          <a:bodyPr/>
          <a:lstStyle/>
          <a:p>
            <a:pPr marL="0" lvl="1" indent="0" eaLnBrk="0" hangingPunct="0">
              <a:buNone/>
              <a:defRPr/>
            </a:pPr>
            <a:r>
              <a:rPr lang="en-CA" sz="2400" dirty="0">
                <a:solidFill>
                  <a:schemeClr val="tx1"/>
                </a:solidFill>
              </a:rPr>
              <a:t>“…changes (to Bill C-22) will also ensure consumer protection by creating a drug prices review board to monitor drug prices. . .”</a:t>
            </a:r>
          </a:p>
          <a:p>
            <a:pPr lvl="0"/>
            <a:endParaRPr lang="en-CA" b="0" dirty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>
                <a:solidFill>
                  <a:schemeClr val="tx1"/>
                </a:solidFill>
              </a:rPr>
              <a:t>The </a:t>
            </a:r>
            <a:r>
              <a:rPr lang="en-CA" sz="2400" dirty="0" smtClean="0">
                <a:solidFill>
                  <a:schemeClr val="tx1"/>
                </a:solidFill>
              </a:rPr>
              <a:t>Honourable </a:t>
            </a:r>
            <a:r>
              <a:rPr lang="en-CA" sz="2400" dirty="0" err="1">
                <a:solidFill>
                  <a:schemeClr val="tx1"/>
                </a:solidFill>
              </a:rPr>
              <a:t>Harvie</a:t>
            </a:r>
            <a:r>
              <a:rPr lang="en-CA" sz="2400" dirty="0">
                <a:solidFill>
                  <a:schemeClr val="tx1"/>
                </a:solidFill>
              </a:rPr>
              <a:t> Andre made this comment upon introducing Bill C-22 for second reading on November 20, 1986.</a:t>
            </a:r>
          </a:p>
          <a:p>
            <a:pPr lvl="0"/>
            <a:endParaRPr lang="en-CA" b="0" dirty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>
                <a:solidFill>
                  <a:schemeClr val="tx1"/>
                </a:solidFill>
              </a:rPr>
              <a:t>The protection of consumer interests was one of the “Five Pillars” </a:t>
            </a:r>
            <a:r>
              <a:rPr lang="en-CA" sz="2400" dirty="0" smtClean="0">
                <a:solidFill>
                  <a:schemeClr val="tx1"/>
                </a:solidFill>
              </a:rPr>
              <a:t>of </a:t>
            </a:r>
            <a:r>
              <a:rPr lang="en-CA" sz="2400" dirty="0">
                <a:solidFill>
                  <a:schemeClr val="tx1"/>
                </a:solidFill>
              </a:rPr>
              <a:t>public policy addressed by amendments to the </a:t>
            </a:r>
            <a:r>
              <a:rPr lang="en-CA" sz="2400" i="1" dirty="0">
                <a:solidFill>
                  <a:schemeClr val="tx1"/>
                </a:solidFill>
              </a:rPr>
              <a:t>Patent Act</a:t>
            </a:r>
            <a:r>
              <a:rPr lang="en-CA" sz="2400" dirty="0">
                <a:solidFill>
                  <a:schemeClr val="tx1"/>
                </a:solidFill>
              </a:rPr>
              <a:t> creating the PMPRB. </a:t>
            </a:r>
            <a:r>
              <a:rPr lang="en-US" sz="2400" dirty="0">
                <a:solidFill>
                  <a:schemeClr val="tx1"/>
                </a:solidFill>
              </a:rPr>
              <a:t>	</a:t>
            </a:r>
          </a:p>
          <a:p>
            <a:pPr marL="355600" indent="-355600">
              <a:buFont typeface="Wingdings" pitchFamily="-60" charset="2"/>
              <a:buNone/>
              <a:tabLst>
                <a:tab pos="355600" algn="l"/>
              </a:tabLst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rgbClr val="FFFFFF"/>
                </a:solidFill>
              </a:rPr>
              <a:pPr algn="r"/>
              <a:t>3</a:t>
            </a:fld>
            <a:endParaRPr lang="en-US" sz="14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4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304800"/>
            <a:ext cx="7795592" cy="714375"/>
          </a:xfrm>
        </p:spPr>
        <p:txBody>
          <a:bodyPr/>
          <a:lstStyle/>
          <a:p>
            <a:r>
              <a:rPr lang="en-US" sz="2800" dirty="0" smtClean="0">
                <a:solidFill>
                  <a:srgbClr val="003366"/>
                </a:solidFill>
              </a:rPr>
              <a:t>Policy objectives in practice- </a:t>
            </a:r>
            <a:r>
              <a:rPr lang="en-US" sz="2800" dirty="0">
                <a:solidFill>
                  <a:srgbClr val="003366"/>
                </a:solidFill>
              </a:rPr>
              <a:t>key quotes and court pronouncements</a:t>
            </a:r>
            <a:br>
              <a:rPr lang="en-US" sz="2800" dirty="0">
                <a:solidFill>
                  <a:srgbClr val="003366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______________________________________________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043608" y="1484784"/>
            <a:ext cx="7632848" cy="4536504"/>
          </a:xfrm>
        </p:spPr>
        <p:txBody>
          <a:bodyPr/>
          <a:lstStyle/>
          <a:p>
            <a:pPr marL="0" lvl="1" indent="0" eaLnBrk="0" hangingPunct="0">
              <a:buNone/>
              <a:defRPr/>
            </a:pPr>
            <a:r>
              <a:rPr lang="en-CA" sz="2400" dirty="0">
                <a:solidFill>
                  <a:schemeClr val="tx1"/>
                </a:solidFill>
              </a:rPr>
              <a:t>“…The Board’s interpretation of its mandate under the relevant provisions was consistent with its consumer protection purpose and should not be disturbed</a:t>
            </a:r>
            <a:r>
              <a:rPr lang="en-CA" sz="2400" dirty="0" smtClean="0">
                <a:solidFill>
                  <a:schemeClr val="tx1"/>
                </a:solidFill>
              </a:rPr>
              <a:t>.”</a:t>
            </a:r>
          </a:p>
          <a:p>
            <a:pPr marL="0" lvl="1" indent="0" eaLnBrk="0" hangingPunct="0">
              <a:buNone/>
              <a:defRPr/>
            </a:pPr>
            <a:endParaRPr lang="en-CA" sz="2400" dirty="0" smtClean="0">
              <a:solidFill>
                <a:schemeClr val="tx1"/>
              </a:solidFill>
            </a:endParaRPr>
          </a:p>
          <a:p>
            <a:pPr marL="342900" lvl="1" indent="-342900" eaLnBrk="0" hangingPunct="0">
              <a:buFont typeface="Wingdings" pitchFamily="2" charset="2"/>
              <a:buChar char="§"/>
              <a:defRPr/>
            </a:pPr>
            <a:r>
              <a:rPr lang="en-CA" sz="2400" dirty="0" smtClean="0">
                <a:solidFill>
                  <a:schemeClr val="tx1"/>
                </a:solidFill>
              </a:rPr>
              <a:t>Supreme </a:t>
            </a:r>
            <a:r>
              <a:rPr lang="en-CA" sz="2400" dirty="0">
                <a:solidFill>
                  <a:schemeClr val="tx1"/>
                </a:solidFill>
              </a:rPr>
              <a:t>Court of Canada’s decision </a:t>
            </a:r>
            <a:r>
              <a:rPr lang="en-CA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n</a:t>
            </a:r>
            <a:r>
              <a:rPr lang="en-CA" sz="2400" dirty="0">
                <a:solidFill>
                  <a:schemeClr val="tx1"/>
                </a:solidFill>
              </a:rPr>
              <a:t> the </a:t>
            </a:r>
            <a:r>
              <a:rPr lang="en-CA" sz="2400" dirty="0" err="1">
                <a:solidFill>
                  <a:schemeClr val="tx1"/>
                </a:solidFill>
              </a:rPr>
              <a:t>Celgene</a:t>
            </a:r>
            <a:r>
              <a:rPr lang="en-CA" sz="2400" dirty="0">
                <a:solidFill>
                  <a:schemeClr val="tx1"/>
                </a:solidFill>
              </a:rPr>
              <a:t>/</a:t>
            </a:r>
            <a:r>
              <a:rPr lang="en-CA" sz="2400" dirty="0" err="1">
                <a:solidFill>
                  <a:schemeClr val="tx1"/>
                </a:solidFill>
              </a:rPr>
              <a:t>Thalomid</a:t>
            </a:r>
            <a:r>
              <a:rPr lang="en-CA" sz="2400" dirty="0">
                <a:solidFill>
                  <a:schemeClr val="tx1"/>
                </a:solidFill>
              </a:rPr>
              <a:t> matter, January 2011</a:t>
            </a:r>
            <a:r>
              <a:rPr lang="en-CA" sz="2400" b="1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152400" y="5867400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125D66-5488-4A77-9EF4-9D70CDB9619B}" type="slidenum">
              <a:rPr lang="en-US" sz="1400">
                <a:solidFill>
                  <a:srgbClr val="FFFFFF"/>
                </a:solidFill>
              </a:rPr>
              <a:pPr algn="r"/>
              <a:t>4</a:t>
            </a:fld>
            <a:endParaRPr lang="en-US" sz="140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71792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price tests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970384"/>
            <a:ext cx="7871792" cy="5122912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CA" dirty="0">
                <a:solidFill>
                  <a:schemeClr val="tx1"/>
                </a:solidFill>
              </a:rPr>
              <a:t>Blend of </a:t>
            </a:r>
            <a:r>
              <a:rPr lang="en-CA" dirty="0" smtClean="0">
                <a:solidFill>
                  <a:schemeClr val="tx1"/>
                </a:solidFill>
              </a:rPr>
              <a:t>therapeutic improvement &amp; international referencing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Recognize </a:t>
            </a:r>
            <a:r>
              <a:rPr lang="en-CA" dirty="0">
                <a:solidFill>
                  <a:schemeClr val="tx1"/>
                </a:solidFill>
              </a:rPr>
              <a:t>incremental pharmaceutical innovation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At introduction, price </a:t>
            </a:r>
            <a:r>
              <a:rPr lang="en-CA" sz="2000" dirty="0">
                <a:solidFill>
                  <a:schemeClr val="tx1"/>
                </a:solidFill>
              </a:rPr>
              <a:t>premium aligned with </a:t>
            </a:r>
            <a:r>
              <a:rPr lang="en-CA" sz="2000" dirty="0" smtClean="0">
                <a:solidFill>
                  <a:schemeClr val="tx1"/>
                </a:solidFill>
              </a:rPr>
              <a:t>therapeutic </a:t>
            </a:r>
            <a:r>
              <a:rPr lang="en-CA" sz="2000" dirty="0">
                <a:solidFill>
                  <a:schemeClr val="tx1"/>
                </a:solidFill>
              </a:rPr>
              <a:t>improvement</a:t>
            </a:r>
            <a:r>
              <a:rPr lang="en-CA" sz="2000" dirty="0" smtClean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CA" sz="1900" dirty="0" smtClean="0">
                <a:solidFill>
                  <a:schemeClr val="tx1"/>
                </a:solidFill>
              </a:rPr>
              <a:t>Four levels </a:t>
            </a:r>
            <a:r>
              <a:rPr lang="en-CA" sz="1900" dirty="0">
                <a:solidFill>
                  <a:schemeClr val="tx1"/>
                </a:solidFill>
              </a:rPr>
              <a:t>of therapeutic </a:t>
            </a:r>
            <a:r>
              <a:rPr lang="en-CA" sz="1900" dirty="0" smtClean="0">
                <a:solidFill>
                  <a:schemeClr val="tx1"/>
                </a:solidFill>
              </a:rPr>
              <a:t>improvement: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 smtClean="0">
                <a:solidFill>
                  <a:schemeClr val="tx1"/>
                </a:solidFill>
              </a:rPr>
              <a:t>Breakthrough </a:t>
            </a:r>
            <a:r>
              <a:rPr lang="en-CA" sz="1700" dirty="0">
                <a:solidFill>
                  <a:schemeClr val="tx1"/>
                </a:solidFill>
              </a:rPr>
              <a:t>– Median of International Price Comparison (MIPC</a:t>
            </a:r>
            <a:r>
              <a:rPr lang="en-CA" sz="1700" dirty="0" smtClean="0">
                <a:solidFill>
                  <a:schemeClr val="tx1"/>
                </a:solidFill>
              </a:rPr>
              <a:t>)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Substantial Improvement – Higher of top of Therapeutic Class Comparison (TCC) and the MIPC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Moderate Improvement – Higher of mid-point between top of TCC test and the MIP, and top of </a:t>
            </a:r>
            <a:r>
              <a:rPr lang="en-CA" sz="1700" dirty="0" smtClean="0">
                <a:solidFill>
                  <a:schemeClr val="tx1"/>
                </a:solidFill>
              </a:rPr>
              <a:t>TCC </a:t>
            </a:r>
            <a:r>
              <a:rPr lang="en-CA" sz="1700" i="1" dirty="0" smtClean="0">
                <a:solidFill>
                  <a:schemeClr val="tx1"/>
                </a:solidFill>
              </a:rPr>
              <a:t>(primary &amp; secondary factors apply here)</a:t>
            </a:r>
            <a:endParaRPr lang="en-CA" sz="1700" dirty="0">
              <a:solidFill>
                <a:schemeClr val="tx1"/>
              </a:solidFill>
            </a:endParaRPr>
          </a:p>
          <a:p>
            <a:pPr marL="1371600" lvl="3" indent="-342900">
              <a:buFontTx/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Slight/No Improvement </a:t>
            </a:r>
            <a:r>
              <a:rPr lang="en-CA" sz="1700" dirty="0" smtClean="0">
                <a:solidFill>
                  <a:schemeClr val="tx1"/>
                </a:solidFill>
              </a:rPr>
              <a:t> – </a:t>
            </a:r>
            <a:r>
              <a:rPr lang="en-CA" sz="1700" dirty="0">
                <a:solidFill>
                  <a:schemeClr val="tx1"/>
                </a:solidFill>
              </a:rPr>
              <a:t>Top of </a:t>
            </a:r>
            <a:r>
              <a:rPr lang="en-CA" sz="1700" dirty="0" smtClean="0">
                <a:solidFill>
                  <a:schemeClr val="tx1"/>
                </a:solidFill>
              </a:rPr>
              <a:t>TCC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After </a:t>
            </a:r>
            <a:r>
              <a:rPr lang="en-CA" dirty="0">
                <a:solidFill>
                  <a:schemeClr val="tx1"/>
                </a:solidFill>
              </a:rPr>
              <a:t>introduction, </a:t>
            </a:r>
            <a:r>
              <a:rPr lang="en-CA" dirty="0" smtClean="0">
                <a:solidFill>
                  <a:schemeClr val="tx1"/>
                </a:solidFill>
              </a:rPr>
              <a:t>monitor Average Transaction Price (ATP) subject to CPI based price increases and cannot be greater than highest international price (HIP)</a:t>
            </a:r>
          </a:p>
          <a:p>
            <a:pPr>
              <a:buFont typeface="Wingdings" pitchFamily="2" charset="2"/>
              <a:buChar char="§"/>
              <a:defRPr/>
            </a:pPr>
            <a:endParaRPr lang="en-CA" dirty="0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6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</a:t>
            </a:r>
            <a:r>
              <a:rPr lang="en-CA" sz="2800" dirty="0">
                <a:solidFill>
                  <a:schemeClr val="tx1"/>
                </a:solidFill>
              </a:rPr>
              <a:t>-</a:t>
            </a:r>
            <a:r>
              <a:rPr lang="en-CA" sz="2800" dirty="0" smtClean="0">
                <a:solidFill>
                  <a:schemeClr val="tx1"/>
                </a:solidFill>
              </a:rPr>
              <a:t> price tests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896544"/>
          </a:xfrm>
        </p:spPr>
        <p:txBody>
          <a:bodyPr/>
          <a:lstStyle/>
          <a:p>
            <a:pPr lvl="1">
              <a:buFont typeface="Wingdings" pitchFamily="2" charset="2"/>
              <a:buChar char="§"/>
              <a:defRPr/>
            </a:pPr>
            <a:r>
              <a:rPr lang="en-CA" sz="2400" b="1" dirty="0">
                <a:solidFill>
                  <a:srgbClr val="003366"/>
                </a:solidFill>
              </a:rPr>
              <a:t>Price tests are applied in accordance with therapeutic improvement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400" b="1" dirty="0">
                <a:solidFill>
                  <a:srgbClr val="003366"/>
                </a:solidFill>
              </a:rPr>
              <a:t>Based on specific circumstances, price ceilings at intro may be set differently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CA" sz="2200" dirty="0">
                <a:solidFill>
                  <a:srgbClr val="003366"/>
                </a:solidFill>
              </a:rPr>
              <a:t>For example, in 2011, within the “slight or no improvement category”  (70% of new drugs)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rgbClr val="003366"/>
                </a:solidFill>
              </a:rPr>
              <a:t>the highest international price </a:t>
            </a:r>
            <a:r>
              <a:rPr lang="en-CA" sz="2000" dirty="0" smtClean="0">
                <a:solidFill>
                  <a:srgbClr val="003366"/>
                </a:solidFill>
              </a:rPr>
              <a:t>comparison (HIPC</a:t>
            </a:r>
            <a:r>
              <a:rPr lang="en-CA" sz="2000" dirty="0">
                <a:solidFill>
                  <a:srgbClr val="003366"/>
                </a:solidFill>
              </a:rPr>
              <a:t>) test </a:t>
            </a:r>
            <a:r>
              <a:rPr lang="en-CA" sz="2000" dirty="0" smtClean="0">
                <a:solidFill>
                  <a:srgbClr val="003366"/>
                </a:solidFill>
              </a:rPr>
              <a:t>sets </a:t>
            </a:r>
            <a:r>
              <a:rPr lang="en-CA" sz="2000" dirty="0">
                <a:solidFill>
                  <a:srgbClr val="003366"/>
                </a:solidFill>
              </a:rPr>
              <a:t>the Maximum Average Potential Price (MAPP) 30% of the time because the TCC was higher than HIPC, or a TCC could not be conducted</a:t>
            </a:r>
          </a:p>
          <a:p>
            <a:pPr lvl="3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rgbClr val="003366"/>
                </a:solidFill>
              </a:rPr>
              <a:t>the </a:t>
            </a:r>
            <a:r>
              <a:rPr lang="en-CA" sz="2000" dirty="0" smtClean="0">
                <a:solidFill>
                  <a:srgbClr val="003366"/>
                </a:solidFill>
              </a:rPr>
              <a:t>TCC sets </a:t>
            </a:r>
            <a:r>
              <a:rPr lang="en-CA" sz="2000" dirty="0">
                <a:solidFill>
                  <a:srgbClr val="003366"/>
                </a:solidFill>
              </a:rPr>
              <a:t>the MAPP 40% of the time </a:t>
            </a:r>
          </a:p>
          <a:p>
            <a:endParaRPr lang="en-CA" sz="2000" dirty="0"/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5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MAPP compared with public price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chemeClr val="tx1"/>
                </a:solidFill>
              </a:rPr>
              <a:t>* Brand price sets the MAPP – brand price $0.65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01116"/>
              </p:ext>
            </p:extLst>
          </p:nvPr>
        </p:nvGraphicFramePr>
        <p:xfrm>
          <a:off x="1115616" y="1844824"/>
          <a:ext cx="7776863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434"/>
                <a:gridCol w="869781"/>
                <a:gridCol w="972108"/>
                <a:gridCol w="900101"/>
                <a:gridCol w="1044115"/>
                <a:gridCol w="972108"/>
                <a:gridCol w="864097"/>
                <a:gridCol w="1080119"/>
              </a:tblGrid>
              <a:tr h="1440160">
                <a:tc>
                  <a:txBody>
                    <a:bodyPr/>
                    <a:lstStyle/>
                    <a:p>
                      <a:r>
                        <a:rPr lang="en-CA" dirty="0" smtClean="0"/>
                        <a:t>Drug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Cat 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Intro-</a:t>
                      </a:r>
                      <a:r>
                        <a:rPr lang="en-CA" baseline="0" dirty="0" smtClean="0"/>
                        <a:t> MIP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</a:t>
                      </a:r>
                      <a:r>
                        <a:rPr lang="en-CA" baseline="0" dirty="0" smtClean="0"/>
                        <a:t> - HIPC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Pivotal</a:t>
                      </a:r>
                      <a:r>
                        <a:rPr lang="en-CA" baseline="0" dirty="0" smtClean="0"/>
                        <a:t> Test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MAPP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Intro</a:t>
                      </a:r>
                    </a:p>
                    <a:p>
                      <a:r>
                        <a:rPr lang="en-CA" dirty="0" smtClean="0"/>
                        <a:t>Bench Price (ATP)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Publicly available price</a:t>
                      </a:r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Brand-X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1.15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2.95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2.45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0.68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0.69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Brand-Y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1.40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1.85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1.52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  <a:tr h="482456">
                <a:tc>
                  <a:txBody>
                    <a:bodyPr/>
                    <a:lstStyle/>
                    <a:p>
                      <a:r>
                        <a:rPr lang="en-CA" dirty="0" smtClean="0"/>
                        <a:t>Generic-A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SNI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0.85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TCC*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0.65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0.42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0.33</a:t>
                      </a:r>
                      <a:endParaRPr lang="en-CA" dirty="0"/>
                    </a:p>
                  </a:txBody>
                  <a:tcPr>
                    <a:solidFill>
                      <a:schemeClr val="accent4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5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864096"/>
          </a:xfrm>
        </p:spPr>
        <p:txBody>
          <a:bodyPr/>
          <a:lstStyle/>
          <a:p>
            <a:r>
              <a:rPr lang="en-CA" sz="2800" dirty="0">
                <a:solidFill>
                  <a:srgbClr val="003366"/>
                </a:solidFill>
              </a:rPr>
              <a:t>Average Ratio of 2011 Price to Introductory Price, by Year of </a:t>
            </a:r>
            <a:r>
              <a:rPr lang="en-CA" sz="2800" dirty="0" smtClean="0">
                <a:solidFill>
                  <a:srgbClr val="003366"/>
                </a:solidFill>
              </a:rPr>
              <a:t>Introduction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340768"/>
            <a:ext cx="7848600" cy="4680520"/>
          </a:xfrm>
        </p:spPr>
        <p:txBody>
          <a:bodyPr/>
          <a:lstStyle/>
          <a:p>
            <a:endParaRPr lang="en-CA" sz="2000" dirty="0"/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632112"/>
              </p:ext>
            </p:extLst>
          </p:nvPr>
        </p:nvGraphicFramePr>
        <p:xfrm>
          <a:off x="1024230" y="1511571"/>
          <a:ext cx="7375146" cy="4570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97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Concluding remarks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052736"/>
            <a:ext cx="7848600" cy="496855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Recognizing innovation and ensuring a non-excessive </a:t>
            </a:r>
            <a:r>
              <a:rPr lang="en-US" sz="2000" dirty="0" smtClean="0">
                <a:solidFill>
                  <a:schemeClr val="tx1"/>
                </a:solidFill>
              </a:rPr>
              <a:t>price = </a:t>
            </a:r>
            <a:r>
              <a:rPr lang="en-US" sz="2000" dirty="0">
                <a:solidFill>
                  <a:schemeClr val="tx1"/>
                </a:solidFill>
              </a:rPr>
              <a:t>a delicate balance 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Very dynamic market with many factors at play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Consumer protection vis-à-vis drug pricing remains an important policy objective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Transparency in pricing around the globe makes comparisons increasingly challenging as a price regulator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Affordable access and sustainability is a concern shared by consumers, regulators and payers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/>
            <a:endParaRPr lang="en-US" sz="16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2">
  <a:themeElements>
    <a:clrScheme name="Presentation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resentation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PMPRB - Boudreau - Market Access Summit - Nov 15 2011</Template>
  <TotalTime>42794</TotalTime>
  <Words>861</Words>
  <Application>Microsoft Office PowerPoint</Application>
  <PresentationFormat>On-screen Show (4:3)</PresentationFormat>
  <Paragraphs>195</Paragraphs>
  <Slides>18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Presentation 2</vt:lpstr>
      <vt:lpstr>Microsoft Excel Chart</vt:lpstr>
      <vt:lpstr> Pharmacare 2020 Conference Vancouver, Feb 26-27, 2013        Michelle Boudreau Executive Director, PMPRB  </vt:lpstr>
      <vt:lpstr>Outline ________________________________________________  </vt:lpstr>
      <vt:lpstr>Policy Objectives in Practice - key quotes and court pronouncements ______________________________________________</vt:lpstr>
      <vt:lpstr>Policy objectives in practice- key quotes and court pronouncements ______________________________________________</vt:lpstr>
      <vt:lpstr>How does it really work - price tests ________________________________________________  </vt:lpstr>
      <vt:lpstr>How does it really work - price tests ________________________________________________  </vt:lpstr>
      <vt:lpstr>How does it really work - MAPP compared with public price ________________________________________________            * Brand price sets the MAPP – brand price $0.65 </vt:lpstr>
      <vt:lpstr>Average Ratio of 2011 Price to Introductory Price, by Year of Introduction ________________________________________________  </vt:lpstr>
      <vt:lpstr>Concluding remarks ________________________________________________   </vt:lpstr>
      <vt:lpstr>PowerPoint Presentation</vt:lpstr>
      <vt:lpstr> Annex – additional information  and  statistics  </vt:lpstr>
      <vt:lpstr>Market trends - Canada Compared to the World ________________________________________________  </vt:lpstr>
      <vt:lpstr>Market trends - Canada Compared to the World ________________________________________________  </vt:lpstr>
      <vt:lpstr>Market trends - Canada Compared to the World ________________________________________________  </vt:lpstr>
      <vt:lpstr>Market trends - Canadian Public Drug Plan* Spending on Rx Drugs, Rates of Growth and Annual Totals, 2005/06 to 2010/11</vt:lpstr>
      <vt:lpstr>PMPRB Price Tests - How Does it Really Work? ________________________________________________  </vt:lpstr>
      <vt:lpstr>PowerPoint Presentation</vt:lpstr>
      <vt:lpstr>Regulatory Statistics   High level of compliance - On average, 93-95% overall compliance  </vt:lpstr>
    </vt:vector>
  </TitlesOfParts>
  <Company>Gov of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Canada’s Patented Medicine Prices Review Board</dc:title>
  <dc:creator>PMPRB-CEPMB</dc:creator>
  <cp:lastModifiedBy>PMPRB-CEPMB</cp:lastModifiedBy>
  <cp:revision>548</cp:revision>
  <cp:lastPrinted>2013-02-18T12:54:11Z</cp:lastPrinted>
  <dcterms:created xsi:type="dcterms:W3CDTF">2011-01-17T17:24:36Z</dcterms:created>
  <dcterms:modified xsi:type="dcterms:W3CDTF">2013-02-26T15:31:55Z</dcterms:modified>
</cp:coreProperties>
</file>