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47"/>
  </p:notesMasterIdLst>
  <p:sldIdLst>
    <p:sldId id="258" r:id="rId4"/>
    <p:sldId id="260" r:id="rId5"/>
    <p:sldId id="331" r:id="rId6"/>
    <p:sldId id="308" r:id="rId7"/>
    <p:sldId id="307" r:id="rId8"/>
    <p:sldId id="263" r:id="rId9"/>
    <p:sldId id="264" r:id="rId10"/>
    <p:sldId id="259" r:id="rId11"/>
    <p:sldId id="310" r:id="rId12"/>
    <p:sldId id="269" r:id="rId13"/>
    <p:sldId id="298" r:id="rId14"/>
    <p:sldId id="267" r:id="rId15"/>
    <p:sldId id="346" r:id="rId16"/>
    <p:sldId id="265" r:id="rId17"/>
    <p:sldId id="294" r:id="rId18"/>
    <p:sldId id="296" r:id="rId19"/>
    <p:sldId id="266" r:id="rId20"/>
    <p:sldId id="291" r:id="rId21"/>
    <p:sldId id="292" r:id="rId22"/>
    <p:sldId id="347" r:id="rId23"/>
    <p:sldId id="350" r:id="rId24"/>
    <p:sldId id="348" r:id="rId25"/>
    <p:sldId id="349" r:id="rId26"/>
    <p:sldId id="334" r:id="rId27"/>
    <p:sldId id="304" r:id="rId28"/>
    <p:sldId id="299" r:id="rId29"/>
    <p:sldId id="287" r:id="rId30"/>
    <p:sldId id="335" r:id="rId31"/>
    <p:sldId id="270" r:id="rId32"/>
    <p:sldId id="314" r:id="rId33"/>
    <p:sldId id="328" r:id="rId34"/>
    <p:sldId id="316" r:id="rId35"/>
    <p:sldId id="318" r:id="rId36"/>
    <p:sldId id="330" r:id="rId37"/>
    <p:sldId id="337" r:id="rId38"/>
    <p:sldId id="338" r:id="rId39"/>
    <p:sldId id="339" r:id="rId40"/>
    <p:sldId id="340" r:id="rId41"/>
    <p:sldId id="341" r:id="rId42"/>
    <p:sldId id="342" r:id="rId43"/>
    <p:sldId id="343" r:id="rId44"/>
    <p:sldId id="344" r:id="rId45"/>
    <p:sldId id="261" r:id="rId4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92" autoAdjust="0"/>
    <p:restoredTop sz="86391" autoAdjust="0"/>
  </p:normalViewPr>
  <p:slideViewPr>
    <p:cSldViewPr>
      <p:cViewPr>
        <p:scale>
          <a:sx n="90" d="100"/>
          <a:sy n="90" d="100"/>
        </p:scale>
        <p:origin x="-1524" y="-600"/>
      </p:cViewPr>
      <p:guideLst>
        <p:guide orient="horz" pos="2160"/>
        <p:guide pos="2880"/>
      </p:guideLst>
    </p:cSldViewPr>
  </p:slideViewPr>
  <p:outlineViewPr>
    <p:cViewPr>
      <p:scale>
        <a:sx n="33" d="100"/>
        <a:sy n="33" d="100"/>
      </p:scale>
      <p:origin x="48" y="290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75B6436-B1EA-42CD-81C7-B1C588247008}" type="datetimeFigureOut">
              <a:rPr lang="en-CA" smtClean="0"/>
              <a:t>21/12/2012</a:t>
            </a:fld>
            <a:endParaRPr lang="en-CA"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CA"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F8B89AF-C925-4A6A-8F65-8F798CED8165}" type="slidenum">
              <a:rPr lang="en-CA" smtClean="0"/>
              <a:t>‹#›</a:t>
            </a:fld>
            <a:endParaRPr lang="en-CA" dirty="0"/>
          </a:p>
        </p:txBody>
      </p:sp>
    </p:spTree>
    <p:extLst>
      <p:ext uri="{BB962C8B-B14F-4D97-AF65-F5344CB8AC3E}">
        <p14:creationId xmlns:p14="http://schemas.microsoft.com/office/powerpoint/2010/main" val="322995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10771"/>
            <a:fld id="{FE7834DD-5152-4FD0-B8A5-4E45EBD2FE10}" type="slidenum">
              <a:rPr lang="en-US">
                <a:solidFill>
                  <a:prstClr val="black"/>
                </a:solidFill>
              </a:rPr>
              <a:pPr defTabSz="910771"/>
              <a:t>1</a:t>
            </a:fld>
            <a:endParaRPr lang="en-US" dirty="0">
              <a:solidFill>
                <a:prstClr val="black"/>
              </a:solidFill>
            </a:endParaRPr>
          </a:p>
        </p:txBody>
      </p:sp>
      <p:sp>
        <p:nvSpPr>
          <p:cNvPr id="16386" name="Rectangle 2"/>
          <p:cNvSpPr>
            <a:spLocks noGrp="1" noRot="1" noChangeAspect="1" noChangeArrowheads="1" noTextEdit="1"/>
          </p:cNvSpPr>
          <p:nvPr>
            <p:ph type="sldImg"/>
          </p:nvPr>
        </p:nvSpPr>
        <p:spPr>
          <a:xfrm>
            <a:off x="1166813" y="692150"/>
            <a:ext cx="4616450" cy="3463925"/>
          </a:xfrm>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66813" y="692150"/>
            <a:ext cx="4616450" cy="3463925"/>
          </a:xfrm>
          <a:ln/>
        </p:spPr>
      </p:sp>
      <p:sp>
        <p:nvSpPr>
          <p:cNvPr id="86019" name="Rectangle 3"/>
          <p:cNvSpPr>
            <a:spLocks noGrp="1" noChangeArrowheads="1"/>
          </p:cNvSpPr>
          <p:nvPr>
            <p:ph type="body" idx="1"/>
          </p:nvPr>
        </p:nvSpPr>
        <p:spPr>
          <a:xfrm>
            <a:off x="694064" y="4387767"/>
            <a:ext cx="5561949" cy="4155919"/>
          </a:xfrm>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66813" y="692150"/>
            <a:ext cx="4616450" cy="3463925"/>
          </a:xfrm>
          <a:ln/>
        </p:spPr>
      </p:sp>
      <p:sp>
        <p:nvSpPr>
          <p:cNvPr id="829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6813" y="692150"/>
            <a:ext cx="4616450" cy="3463925"/>
          </a:xfrm>
          <a:ln/>
        </p:spPr>
      </p:sp>
      <p:sp>
        <p:nvSpPr>
          <p:cNvPr id="839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66813" y="692150"/>
            <a:ext cx="4616450" cy="3463925"/>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66813" y="692150"/>
            <a:ext cx="4616450" cy="346392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66813" y="692150"/>
            <a:ext cx="4616450" cy="346392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66813" y="692150"/>
            <a:ext cx="4616450" cy="346392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66813" y="692150"/>
            <a:ext cx="4616450" cy="346392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Now, would like to go over the example we gave in June regarding the calculation of the top of the TCC.  In June, we used the same dosage regimen for all comparators (1 tablet everywhere) which may have lead to some misunderstanding.  Let’s clarify: The calculation of the top of the TCC is a two steps process.</a:t>
            </a:r>
          </a:p>
          <a:p>
            <a:r>
              <a:rPr lang="en-US" dirty="0" smtClean="0"/>
              <a:t>So, let’s assume a new drug product under review XYZ for which HDAP has identified three drugs for comparison purposes.  Let’s call them comparator A, B and C.  HDAP has also identified a specific dosage regiment for each one as you will see in the next slide.</a:t>
            </a:r>
          </a:p>
          <a:p>
            <a:r>
              <a:rPr lang="en-US" dirty="0" smtClean="0"/>
              <a:t>As a first step, we need to find what the lowest unit price is for each comparator using the six public price sources.</a:t>
            </a:r>
          </a:p>
          <a:p>
            <a:r>
              <a:rPr lang="en-US" dirty="0" smtClean="0"/>
              <a:t>In bold we have the lowest for each.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66813" y="692150"/>
            <a:ext cx="4616450" cy="3463925"/>
          </a:xfrm>
          <a:ln/>
        </p:spPr>
      </p:sp>
      <p:sp>
        <p:nvSpPr>
          <p:cNvPr id="76803" name="Rectangle 3"/>
          <p:cNvSpPr>
            <a:spLocks noGrp="1" noChangeArrowheads="1"/>
          </p:cNvSpPr>
          <p:nvPr>
            <p:ph type="body" idx="1"/>
          </p:nvPr>
        </p:nvSpPr>
        <p:spPr>
          <a:xfrm>
            <a:off x="694064" y="4387767"/>
            <a:ext cx="556194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66813" y="692150"/>
            <a:ext cx="4616450" cy="3463925"/>
          </a:xfrm>
          <a:ln/>
        </p:spPr>
      </p:sp>
      <p:sp>
        <p:nvSpPr>
          <p:cNvPr id="77827" name="Rectangle 3"/>
          <p:cNvSpPr>
            <a:spLocks noGrp="1" noChangeArrowheads="1"/>
          </p:cNvSpPr>
          <p:nvPr>
            <p:ph type="body" idx="1"/>
          </p:nvPr>
        </p:nvSpPr>
        <p:spPr>
          <a:xfrm>
            <a:off x="694064" y="4387767"/>
            <a:ext cx="556194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66813" y="692150"/>
            <a:ext cx="4616450" cy="3463925"/>
          </a:xfrm>
          <a:ln/>
        </p:spPr>
      </p:sp>
      <p:sp>
        <p:nvSpPr>
          <p:cNvPr id="79875" name="Rectangle 3"/>
          <p:cNvSpPr>
            <a:spLocks noGrp="1" noChangeArrowheads="1"/>
          </p:cNvSpPr>
          <p:nvPr>
            <p:ph type="body" idx="1"/>
          </p:nvPr>
        </p:nvSpPr>
        <p:spPr>
          <a:xfrm>
            <a:off x="694064" y="4387767"/>
            <a:ext cx="556194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86203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59130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143000"/>
            <a:ext cx="1962151"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1" y="1143000"/>
            <a:ext cx="5734051"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86683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31426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1946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5258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17510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29541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143703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79625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144532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623796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400522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169107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143000"/>
            <a:ext cx="1962151"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1" y="1143000"/>
            <a:ext cx="5734051"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1858997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645284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127230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3263290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3597236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675529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875962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392012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3945320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666320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1640562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4251352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143000"/>
            <a:ext cx="1962151"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1" y="1143000"/>
            <a:ext cx="5734051"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19802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47152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68620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14607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301700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344234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dirty="0">
              <a:solidFill>
                <a:srgbClr val="003366"/>
              </a:solidFill>
            </a:endParaRPr>
          </a:p>
        </p:txBody>
      </p:sp>
    </p:spTree>
    <p:extLst>
      <p:ext uri="{BB962C8B-B14F-4D97-AF65-F5344CB8AC3E}">
        <p14:creationId xmlns:p14="http://schemas.microsoft.com/office/powerpoint/2010/main" val="294600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2"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dirty="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4258373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2"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dirty="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2449506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2"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dirty="0">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dirty="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16396563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mprb-cepmb.gc.ca/francais/pmpmedicines.asp?x=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pmprb-cepmb.gc.ca/francais/pmpmedicines.asp?x=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Joel.weber@pmprb-cepmb.gc.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catherine.lombardo@pmprb-cepmb.gc.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mprb-cepmb.gc.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75656" y="3356992"/>
            <a:ext cx="7363544" cy="2438400"/>
          </a:xfrm>
        </p:spPr>
        <p:txBody>
          <a:bodyPr lIns="0" tIns="0" rIns="0" bIns="0"/>
          <a:lstStyle/>
          <a:p>
            <a:pPr eaLnBrk="1" hangingPunct="1">
              <a:buFont typeface="Wingdings" pitchFamily="-60" charset="2"/>
              <a:buNone/>
            </a:pPr>
            <a:endParaRPr lang="fr-CA" sz="2400" b="1" noProof="0" dirty="0" smtClean="0"/>
          </a:p>
          <a:p>
            <a:pPr eaLnBrk="1" hangingPunct="1">
              <a:buFont typeface="Wingdings" pitchFamily="-60" charset="2"/>
              <a:buNone/>
            </a:pPr>
            <a:endParaRPr lang="fr-CA" sz="2400" b="1" noProof="0" dirty="0" smtClean="0"/>
          </a:p>
          <a:p>
            <a:pPr eaLnBrk="1" hangingPunct="1">
              <a:buFont typeface="Wingdings" pitchFamily="-60" charset="2"/>
              <a:buNone/>
            </a:pPr>
            <a:endParaRPr lang="fr-CA" sz="2400" b="1" noProof="0" dirty="0" smtClean="0"/>
          </a:p>
          <a:p>
            <a:pPr eaLnBrk="1" hangingPunct="1">
              <a:buFont typeface="Wingdings" pitchFamily="-60" charset="2"/>
              <a:buNone/>
            </a:pPr>
            <a:endParaRPr lang="fr-CA" sz="2400" b="1" noProof="0" dirty="0" smtClean="0"/>
          </a:p>
          <a:p>
            <a:pPr eaLnBrk="1" hangingPunct="1">
              <a:buFont typeface="Wingdings" pitchFamily="-60" charset="2"/>
              <a:buNone/>
            </a:pPr>
            <a:endParaRPr lang="fr-CA" sz="2400" b="1" noProof="0" dirty="0" smtClean="0"/>
          </a:p>
          <a:p>
            <a:pPr eaLnBrk="1" hangingPunct="1">
              <a:buFont typeface="Wingdings" pitchFamily="-60" charset="2"/>
              <a:buNone/>
            </a:pPr>
            <a:r>
              <a:rPr lang="fr-CA" sz="3200" b="1" dirty="0" smtClean="0"/>
              <a:t>Examen scientifique et tests appliqués au prix de lancement</a:t>
            </a:r>
            <a:endParaRPr lang="fr-CA" sz="2400" b="1" noProof="0" dirty="0" smtClean="0"/>
          </a:p>
          <a:p>
            <a:pPr eaLnBrk="1" hangingPunct="1">
              <a:buFont typeface="Wingdings" pitchFamily="-60" charset="2"/>
              <a:buNone/>
            </a:pPr>
            <a:r>
              <a:rPr lang="fr-CA" sz="2400" b="1" noProof="0" dirty="0" smtClean="0"/>
              <a:t>CEPMB 101     2012</a:t>
            </a:r>
          </a:p>
          <a:p>
            <a:pPr eaLnBrk="1" hangingPunct="1">
              <a:buFont typeface="Wingdings" pitchFamily="-60" charset="2"/>
              <a:buNone/>
            </a:pPr>
            <a:endParaRPr lang="fr-CA" sz="2400" noProof="0" dirty="0" smtClean="0"/>
          </a:p>
          <a:p>
            <a:pPr eaLnBrk="1" hangingPunct="1">
              <a:buFont typeface="Wingdings" pitchFamily="-60" charset="2"/>
              <a:buNone/>
            </a:pPr>
            <a:r>
              <a:rPr lang="fr-CA" sz="2000" noProof="0" dirty="0" smtClean="0"/>
              <a:t>					Ottawa, décembre 2012</a:t>
            </a:r>
          </a:p>
          <a:p>
            <a:pPr eaLnBrk="1" hangingPunct="1">
              <a:buFont typeface="Wingdings" pitchFamily="-60" charset="2"/>
              <a:buNone/>
            </a:pPr>
            <a:r>
              <a:rPr lang="fr-CA" sz="2000" noProof="0" dirty="0" smtClean="0"/>
              <a:t>					</a:t>
            </a:r>
          </a:p>
        </p:txBody>
      </p:sp>
      <p:sp>
        <p:nvSpPr>
          <p:cNvPr id="15362" name="AutoShape 2"/>
          <p:cNvSpPr>
            <a:spLocks noGrp="1" noChangeArrowheads="1"/>
          </p:cNvSpPr>
          <p:nvPr>
            <p:ph type="ctrTitle" sz="quarter"/>
          </p:nvPr>
        </p:nvSpPr>
        <p:spPr>
          <a:xfrm>
            <a:off x="1447800" y="2362200"/>
            <a:ext cx="7247657" cy="699269"/>
          </a:xfrm>
        </p:spPr>
        <p:txBody>
          <a:bodyPr anchor="ctr"/>
          <a:lstStyle/>
          <a:p>
            <a:pPr eaLnBrk="1" hangingPunct="1"/>
            <a:r>
              <a:rPr lang="fr-CA" sz="3600" i="1" noProof="0" dirty="0" smtClean="0">
                <a:solidFill>
                  <a:schemeClr val="tx1"/>
                </a:solidFill>
              </a:rPr>
              <a:t>Conseil d’examen du prix des médicaments brevetés</a:t>
            </a:r>
          </a:p>
        </p:txBody>
      </p:sp>
    </p:spTree>
    <p:extLst>
      <p:ext uri="{BB962C8B-B14F-4D97-AF65-F5344CB8AC3E}">
        <p14:creationId xmlns:p14="http://schemas.microsoft.com/office/powerpoint/2010/main" val="74654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dirty="0"/>
              <a:t>Processus d’examen </a:t>
            </a:r>
            <a:r>
              <a:rPr lang="fr-CA" sz="3200" dirty="0" smtClean="0"/>
              <a:t>scientifique</a:t>
            </a:r>
            <a:r>
              <a:rPr lang="fr-CA" sz="3200" noProof="0" dirty="0" smtClean="0"/>
              <a:t/>
            </a:r>
            <a:br>
              <a:rPr lang="fr-CA" sz="3200" noProof="0" dirty="0" smtClean="0"/>
            </a:br>
            <a:r>
              <a:rPr lang="fr-CA" sz="3200" noProof="0" dirty="0" smtClean="0"/>
              <a:t>Priorités</a:t>
            </a:r>
          </a:p>
        </p:txBody>
      </p:sp>
      <p:sp>
        <p:nvSpPr>
          <p:cNvPr id="29699" name="Rectangle 3"/>
          <p:cNvSpPr>
            <a:spLocks noGrp="1" noChangeArrowheads="1"/>
          </p:cNvSpPr>
          <p:nvPr>
            <p:ph idx="1"/>
          </p:nvPr>
        </p:nvSpPr>
        <p:spPr>
          <a:xfrm>
            <a:off x="1140929" y="1447800"/>
            <a:ext cx="7974496" cy="792088"/>
          </a:xfrm>
        </p:spPr>
        <p:txBody>
          <a:bodyPr/>
          <a:lstStyle/>
          <a:p>
            <a:pPr marL="0" indent="0">
              <a:buNone/>
            </a:pPr>
            <a:r>
              <a:rPr lang="fr-CA" noProof="0" dirty="0" smtClean="0"/>
              <a:t>Si le GCMUH est appelé à </a:t>
            </a:r>
            <a:r>
              <a:rPr lang="fr-CA" dirty="0" smtClean="0"/>
              <a:t>se pencher sur un nombre important de soumissions au cours d’une de ces réunions, les présentations seront évaluées suivant l’ordre de priorité suivant :</a:t>
            </a:r>
            <a:r>
              <a:rPr lang="fr-CA" noProof="0" dirty="0" smtClean="0"/>
              <a:t> </a:t>
            </a:r>
          </a:p>
          <a:p>
            <a:r>
              <a:rPr lang="fr-CA" noProof="0" dirty="0" smtClean="0"/>
              <a:t>produits médicamenteux brevetés et vendus;</a:t>
            </a:r>
          </a:p>
          <a:p>
            <a:r>
              <a:rPr lang="fr-CA" dirty="0"/>
              <a:t>produits médicamenteux brevetés et </a:t>
            </a:r>
            <a:r>
              <a:rPr lang="fr-CA" dirty="0" smtClean="0"/>
              <a:t>devant être vendus à brève échéance;</a:t>
            </a:r>
            <a:endParaRPr lang="fr-CA" noProof="0" dirty="0" smtClean="0"/>
          </a:p>
          <a:p>
            <a:r>
              <a:rPr lang="fr-CA" dirty="0"/>
              <a:t>produits médicamenteux </a:t>
            </a:r>
            <a:r>
              <a:rPr lang="fr-CA" dirty="0" smtClean="0"/>
              <a:t>brevetés, mais pas encore vendus</a:t>
            </a:r>
            <a:r>
              <a:rPr lang="fr-CA" noProof="0" dirty="0" smtClean="0"/>
              <a:t>;</a:t>
            </a:r>
          </a:p>
          <a:p>
            <a:r>
              <a:rPr lang="fr-CA" dirty="0"/>
              <a:t>produits médicamenteux </a:t>
            </a:r>
            <a:r>
              <a:rPr lang="fr-CA" dirty="0" smtClean="0"/>
              <a:t>qui ne sont pas brevetés, mais qui sont vendus</a:t>
            </a:r>
            <a:r>
              <a:rPr lang="fr-CA" noProof="0" dirty="0" smtClean="0"/>
              <a:t>;</a:t>
            </a:r>
          </a:p>
          <a:p>
            <a:r>
              <a:rPr lang="fr-CA" dirty="0"/>
              <a:t>produits médicamenteux </a:t>
            </a:r>
            <a:r>
              <a:rPr lang="fr-CA" dirty="0" smtClean="0"/>
              <a:t>qui ne sont pas brevetés </a:t>
            </a:r>
            <a:r>
              <a:rPr lang="fr-CA" dirty="0"/>
              <a:t>et </a:t>
            </a:r>
            <a:r>
              <a:rPr lang="fr-CA" dirty="0" smtClean="0"/>
              <a:t>qui ne sont pas non plus vendus</a:t>
            </a:r>
            <a:r>
              <a:rPr lang="fr-CA" noProof="0" dirty="0" smtClean="0"/>
              <a:t>. </a:t>
            </a:r>
          </a:p>
          <a:p>
            <a:pPr marL="0" indent="0" eaLnBrk="1" hangingPunct="1">
              <a:buNone/>
            </a:pPr>
            <a:endParaRPr lang="fr-CA" noProof="0" dirty="0" smtClean="0">
              <a:sym typeface="Wingdings" pitchFamily="2" charset="2"/>
            </a:endParaRP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10</a:t>
            </a:fld>
            <a:endParaRPr lang="en-US" dirty="0" smtClean="0">
              <a:solidFill>
                <a:srgbClr val="003366"/>
              </a:solidFill>
            </a:endParaRPr>
          </a:p>
        </p:txBody>
      </p:sp>
      <p:sp>
        <p:nvSpPr>
          <p:cNvPr id="29700" name="Line 4"/>
          <p:cNvSpPr>
            <a:spLocks noChangeShapeType="1"/>
          </p:cNvSpPr>
          <p:nvPr/>
        </p:nvSpPr>
        <p:spPr bwMode="auto">
          <a:xfrm flipV="1">
            <a:off x="1015033" y="1131168"/>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212010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AutoShape 2"/>
          <p:cNvSpPr>
            <a:spLocks noGrp="1" noChangeArrowheads="1"/>
          </p:cNvSpPr>
          <p:nvPr>
            <p:ph type="title"/>
          </p:nvPr>
        </p:nvSpPr>
        <p:spPr>
          <a:xfrm>
            <a:off x="1076325" y="457200"/>
            <a:ext cx="8077200" cy="1066800"/>
          </a:xfrm>
        </p:spPr>
        <p:txBody>
          <a:bodyPr/>
          <a:lstStyle/>
          <a:p>
            <a:pPr algn="ctr"/>
            <a:r>
              <a:rPr lang="fr-CA" sz="3200" dirty="0"/>
              <a:t>Processus d’examen </a:t>
            </a:r>
            <a:r>
              <a:rPr lang="fr-CA" sz="3200" dirty="0" smtClean="0"/>
              <a:t>scientifique</a:t>
            </a:r>
            <a:r>
              <a:rPr lang="fr-CA" sz="3200" noProof="0" dirty="0" smtClean="0"/>
              <a:t/>
            </a:r>
            <a:br>
              <a:rPr lang="fr-CA" sz="3200" noProof="0" dirty="0" smtClean="0"/>
            </a:br>
            <a:r>
              <a:rPr lang="fr-CA" sz="2400" noProof="0" dirty="0" smtClean="0"/>
              <a:t>Produits médicamenteux en vente libre et produits médicamenteux pour usage vétérinaire </a:t>
            </a:r>
          </a:p>
        </p:txBody>
      </p:sp>
      <p:sp>
        <p:nvSpPr>
          <p:cNvPr id="37892" name="Rectangle 3"/>
          <p:cNvSpPr>
            <a:spLocks noGrp="1" noChangeArrowheads="1"/>
          </p:cNvSpPr>
          <p:nvPr>
            <p:ph idx="1"/>
          </p:nvPr>
        </p:nvSpPr>
        <p:spPr>
          <a:xfrm>
            <a:off x="1181100" y="1676400"/>
            <a:ext cx="7848600" cy="4114800"/>
          </a:xfrm>
        </p:spPr>
        <p:txBody>
          <a:bodyPr/>
          <a:lstStyle/>
          <a:p>
            <a:r>
              <a:rPr lang="fr-CA" b="0" dirty="0" smtClean="0"/>
              <a:t>Sur réception d’une plainte, le CEPMB effectuera l’examen scientifique du produit médicamenteux breveté en vente libre ou du produit médicamenteux pour usage vétérinaire de la même façon qu’il effectue l’examen scientifique de tous les autres produits médicamenteux brevetés.</a:t>
            </a:r>
            <a:endParaRPr lang="fr-CA" noProof="0" dirty="0" smtClean="0"/>
          </a:p>
        </p:txBody>
      </p:sp>
      <p:sp>
        <p:nvSpPr>
          <p:cNvPr id="37890" name="Slide Number Placeholder 3"/>
          <p:cNvSpPr>
            <a:spLocks noGrp="1"/>
          </p:cNvSpPr>
          <p:nvPr>
            <p:ph type="sldNum" sz="quarter" idx="10"/>
          </p:nvPr>
        </p:nvSpPr>
        <p:spPr>
          <a:noFill/>
        </p:spPr>
        <p:txBody>
          <a:bodyPr/>
          <a:lstStyle/>
          <a:p>
            <a:fld id="{6A3552DA-051F-4035-A9B9-828151BDBFD2}" type="slidenum">
              <a:rPr lang="en-US" smtClean="0"/>
              <a:pPr/>
              <a:t>11</a:t>
            </a:fld>
            <a:endParaRPr lang="en-US" dirty="0" smtClean="0">
              <a:solidFill>
                <a:schemeClr val="tx1"/>
              </a:solidFill>
            </a:endParaRPr>
          </a:p>
        </p:txBody>
      </p:sp>
      <p:sp>
        <p:nvSpPr>
          <p:cNvPr id="37893" name="Line 4"/>
          <p:cNvSpPr>
            <a:spLocks noChangeShapeType="1"/>
          </p:cNvSpPr>
          <p:nvPr/>
        </p:nvSpPr>
        <p:spPr bwMode="auto">
          <a:xfrm>
            <a:off x="1066800" y="1600200"/>
            <a:ext cx="8077200"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26896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43608" y="476672"/>
            <a:ext cx="7848600" cy="576064"/>
          </a:xfrm>
        </p:spPr>
        <p:txBody>
          <a:bodyPr/>
          <a:lstStyle/>
          <a:p>
            <a:pPr algn="ctr" eaLnBrk="1" hangingPunct="1"/>
            <a:r>
              <a:rPr lang="fr-CA" sz="3200" noProof="0" dirty="0" smtClean="0"/>
              <a:t>Niveaux d’amélioration thérapeutique</a:t>
            </a:r>
          </a:p>
        </p:txBody>
      </p:sp>
      <p:sp>
        <p:nvSpPr>
          <p:cNvPr id="29699" name="Rectangle 3"/>
          <p:cNvSpPr>
            <a:spLocks noGrp="1" noChangeArrowheads="1"/>
          </p:cNvSpPr>
          <p:nvPr>
            <p:ph idx="1"/>
          </p:nvPr>
        </p:nvSpPr>
        <p:spPr>
          <a:xfrm>
            <a:off x="1115616" y="1124745"/>
            <a:ext cx="7848600" cy="792088"/>
          </a:xfrm>
        </p:spPr>
        <p:txBody>
          <a:bodyPr/>
          <a:lstStyle/>
          <a:p>
            <a:pPr marL="0" indent="0">
              <a:buNone/>
            </a:pPr>
            <a:r>
              <a:rPr lang="fr-CA" sz="2000" noProof="0" dirty="0" smtClean="0"/>
              <a:t>Dans ses recommandations concernant le niveau d’amélioration des bienfaits thérapeutiques d’un produit médicamenteux, le GCMUH utilise les définitions suivantes :</a:t>
            </a:r>
          </a:p>
          <a:p>
            <a:pPr marL="0" indent="0">
              <a:buNone/>
            </a:pPr>
            <a:endParaRPr lang="fr-CA" sz="2000" noProof="0" dirty="0" smtClean="0"/>
          </a:p>
          <a:p>
            <a:r>
              <a:rPr lang="fr-CA" sz="2000" noProof="0" dirty="0" smtClean="0"/>
              <a:t>Médicament constituant une découverte : Premier médicament de sa catégorie disponible sur le marché canadien qui traite avec efficacité une maladie ou une condition particulière.</a:t>
            </a:r>
          </a:p>
          <a:p>
            <a:endParaRPr lang="fr-CA" sz="2000" noProof="0" dirty="0" smtClean="0"/>
          </a:p>
          <a:p>
            <a:r>
              <a:rPr lang="fr-CA" sz="2000" noProof="0" dirty="0" smtClean="0"/>
              <a:t>Médicament constituant une amélioration importante : Produit médicamenteux qui offre des bienfaits thérapeutiques largement plus importants à ceux des produits existants offerts sur le marché </a:t>
            </a:r>
            <a:r>
              <a:rPr lang="fr-CA" sz="2000" dirty="0" smtClean="0"/>
              <a:t>canadien.</a:t>
            </a:r>
            <a:endParaRPr lang="fr-CA" sz="2000" noProof="0" dirty="0" smtClean="0"/>
          </a:p>
          <a:p>
            <a:pPr marL="0" indent="0" eaLnBrk="1" hangingPunct="1">
              <a:buNone/>
            </a:pPr>
            <a:endParaRPr lang="fr-CA" sz="2000"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12</a:t>
            </a:fld>
            <a:endParaRPr lang="en-US" dirty="0"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6" name="Rectangle 3"/>
          <p:cNvSpPr txBox="1">
            <a:spLocks noChangeArrowheads="1"/>
          </p:cNvSpPr>
          <p:nvPr/>
        </p:nvSpPr>
        <p:spPr bwMode="auto">
          <a:xfrm>
            <a:off x="1169504" y="3712096"/>
            <a:ext cx="784860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eaLnBrk="1" hangingPunct="1">
              <a:spcAft>
                <a:spcPts val="1200"/>
              </a:spcAft>
              <a:buNone/>
            </a:pPr>
            <a:endParaRPr lang="en-US" dirty="0" smtClean="0"/>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234517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43608" y="476672"/>
            <a:ext cx="7848600" cy="576064"/>
          </a:xfrm>
        </p:spPr>
        <p:txBody>
          <a:bodyPr/>
          <a:lstStyle/>
          <a:p>
            <a:pPr algn="ctr" eaLnBrk="1" hangingPunct="1"/>
            <a:r>
              <a:rPr lang="fr-CA" sz="3200" dirty="0"/>
              <a:t>Niveaux d’amélioration </a:t>
            </a:r>
            <a:r>
              <a:rPr lang="fr-CA" sz="3200" dirty="0" smtClean="0"/>
              <a:t>thérapeutique</a:t>
            </a:r>
            <a:endParaRPr lang="fr-CA" sz="3200" noProof="0" dirty="0" smtClean="0"/>
          </a:p>
        </p:txBody>
      </p:sp>
      <p:sp>
        <p:nvSpPr>
          <p:cNvPr id="29699" name="Rectangle 3"/>
          <p:cNvSpPr>
            <a:spLocks noGrp="1" noChangeArrowheads="1"/>
          </p:cNvSpPr>
          <p:nvPr>
            <p:ph idx="1"/>
          </p:nvPr>
        </p:nvSpPr>
        <p:spPr>
          <a:xfrm>
            <a:off x="1115616" y="1124745"/>
            <a:ext cx="7848600" cy="792088"/>
          </a:xfrm>
        </p:spPr>
        <p:txBody>
          <a:bodyPr/>
          <a:lstStyle/>
          <a:p>
            <a:endParaRPr lang="fr-CA" sz="2000" noProof="0" dirty="0" smtClean="0"/>
          </a:p>
          <a:p>
            <a:r>
              <a:rPr lang="fr-CA" sz="2000" noProof="0" dirty="0" smtClean="0"/>
              <a:t>Médicament constituant une amélioration modeste : Produit médicamenteux qui par rapport aux produits existants vendus sur le marché </a:t>
            </a:r>
            <a:r>
              <a:rPr lang="fr-CA" sz="2000" dirty="0" smtClean="0"/>
              <a:t>canadien offre des bienfaits thérapeutiques modestement meilleurs.</a:t>
            </a:r>
            <a:endParaRPr lang="fr-CA" sz="2000" noProof="0" dirty="0" smtClean="0"/>
          </a:p>
          <a:p>
            <a:endParaRPr lang="fr-CA" sz="2000" noProof="0" dirty="0" smtClean="0"/>
          </a:p>
          <a:p>
            <a:r>
              <a:rPr lang="fr-CA" sz="2000" noProof="0" dirty="0" smtClean="0"/>
              <a:t>Médicament constituant une amélioration minime ou nulle : Produit médicamenteux qui </a:t>
            </a:r>
            <a:r>
              <a:rPr lang="fr-CA" sz="2000" dirty="0" smtClean="0"/>
              <a:t>par rapport aux produits existants vendus sur le marché canadien offre peu ou aucun bienfait thérapeutique supplémentaire.</a:t>
            </a:r>
            <a:endParaRPr lang="fr-CA" sz="2000" noProof="0" dirty="0" smtClean="0"/>
          </a:p>
          <a:p>
            <a:pPr marL="0" indent="0" eaLnBrk="1" hangingPunct="1">
              <a:buNone/>
            </a:pPr>
            <a:endParaRPr lang="fr-CA" sz="2000"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13</a:t>
            </a:fld>
            <a:endParaRPr lang="en-US" dirty="0"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Font typeface="Wingdings" pitchFamily="-60" charset="2"/>
              <a:buNone/>
            </a:pPr>
            <a:r>
              <a:rPr lang="en-US" sz="2000" dirty="0" smtClean="0"/>
              <a:t> </a:t>
            </a:r>
          </a:p>
        </p:txBody>
      </p:sp>
    </p:spTree>
    <p:extLst>
      <p:ext uri="{BB962C8B-B14F-4D97-AF65-F5344CB8AC3E}">
        <p14:creationId xmlns:p14="http://schemas.microsoft.com/office/powerpoint/2010/main" val="1677319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43608" y="152400"/>
            <a:ext cx="7848600" cy="576064"/>
          </a:xfrm>
        </p:spPr>
        <p:txBody>
          <a:bodyPr/>
          <a:lstStyle/>
          <a:p>
            <a:pPr algn="ctr" eaLnBrk="1" hangingPunct="1"/>
            <a:r>
              <a:rPr lang="fr-CA" sz="3200" noProof="0" dirty="0" smtClean="0"/>
              <a:t>Facteurs à l’appui de la recommandation du niveau d’amélioration thérapeutique</a:t>
            </a:r>
          </a:p>
        </p:txBody>
      </p:sp>
      <p:sp>
        <p:nvSpPr>
          <p:cNvPr id="29699" name="Rectangle 3"/>
          <p:cNvSpPr>
            <a:spLocks noGrp="1" noChangeArrowheads="1"/>
          </p:cNvSpPr>
          <p:nvPr>
            <p:ph idx="1"/>
          </p:nvPr>
        </p:nvSpPr>
        <p:spPr>
          <a:xfrm>
            <a:off x="1115616" y="1124745"/>
            <a:ext cx="7848600" cy="792088"/>
          </a:xfrm>
        </p:spPr>
        <p:txBody>
          <a:bodyPr/>
          <a:lstStyle/>
          <a:p>
            <a:r>
              <a:rPr lang="fr-CA" sz="1800" noProof="0" dirty="0" smtClean="0"/>
              <a:t>Les facteurs sous-mentionnés justifient la recommandation du niveau d’amélioration des bienfaits thérapeutiques d’un produit médicamenteux :</a:t>
            </a:r>
          </a:p>
          <a:p>
            <a:pPr marL="0" indent="0">
              <a:buNone/>
            </a:pPr>
            <a:r>
              <a:rPr lang="fr-CA" sz="1800" u="sng" noProof="0" dirty="0" smtClean="0"/>
              <a:t>Facteurs principaux</a:t>
            </a:r>
          </a:p>
          <a:p>
            <a:r>
              <a:rPr lang="fr-CA" sz="1800" dirty="0" smtClean="0"/>
              <a:t>plus grande efficacité</a:t>
            </a:r>
            <a:endParaRPr lang="fr-CA" sz="1800" noProof="0" dirty="0" smtClean="0"/>
          </a:p>
          <a:p>
            <a:r>
              <a:rPr lang="fr-CA" sz="1800" dirty="0"/>
              <a:t>m</a:t>
            </a:r>
            <a:r>
              <a:rPr lang="fr-CA" sz="1800" noProof="0" dirty="0" smtClean="0"/>
              <a:t>oins grande incidence ou intensité des effets indésirables </a:t>
            </a:r>
          </a:p>
          <a:p>
            <a:pPr marL="0" indent="0">
              <a:buNone/>
            </a:pPr>
            <a:r>
              <a:rPr lang="fr-CA" sz="1800" u="sng" noProof="0" dirty="0" smtClean="0"/>
              <a:t>Facteurs secondaires</a:t>
            </a:r>
            <a:r>
              <a:rPr lang="fr-CA" sz="1800" noProof="0" dirty="0" smtClean="0"/>
              <a:t> </a:t>
            </a:r>
          </a:p>
          <a:p>
            <a:r>
              <a:rPr lang="fr-CA" sz="1800" noProof="0" dirty="0" smtClean="0"/>
              <a:t>voie d’administration</a:t>
            </a:r>
          </a:p>
          <a:p>
            <a:r>
              <a:rPr lang="fr-CA" sz="1800" dirty="0" smtClean="0"/>
              <a:t>facilité</a:t>
            </a:r>
            <a:r>
              <a:rPr lang="fr-CA" sz="1800" noProof="0" dirty="0" smtClean="0"/>
              <a:t> d’utilisation pour le patient</a:t>
            </a:r>
          </a:p>
          <a:p>
            <a:r>
              <a:rPr lang="fr-CA" sz="1800" dirty="0" smtClean="0"/>
              <a:t>plus</a:t>
            </a:r>
            <a:r>
              <a:rPr lang="fr-CA" sz="1800" noProof="0" dirty="0" smtClean="0"/>
              <a:t> grande conformité donnant lieu à une plus grande efficacité thérapeutique</a:t>
            </a:r>
          </a:p>
          <a:p>
            <a:r>
              <a:rPr lang="fr-CA" sz="1800" dirty="0" smtClean="0"/>
              <a:t>facilité</a:t>
            </a:r>
            <a:r>
              <a:rPr lang="fr-CA" sz="1800" noProof="0" dirty="0" smtClean="0"/>
              <a:t> au </a:t>
            </a:r>
            <a:r>
              <a:rPr lang="fr-CA" sz="1800" dirty="0" smtClean="0"/>
              <a:t>niveau de la prestation des soins</a:t>
            </a:r>
            <a:endParaRPr lang="fr-CA" sz="1800" noProof="0" dirty="0" smtClean="0"/>
          </a:p>
          <a:p>
            <a:r>
              <a:rPr lang="fr-CA" sz="1800" dirty="0" smtClean="0"/>
              <a:t>temps nécessaire pour obtenir l’effet thérapeutique optimal</a:t>
            </a:r>
            <a:endParaRPr lang="fr-CA" sz="1800" noProof="0" dirty="0" smtClean="0"/>
          </a:p>
          <a:p>
            <a:r>
              <a:rPr lang="fr-CA" sz="1800" noProof="0" dirty="0" smtClean="0"/>
              <a:t>durée du traitement habituel</a:t>
            </a:r>
          </a:p>
          <a:p>
            <a:r>
              <a:rPr lang="fr-CA" sz="1800" dirty="0" smtClean="0"/>
              <a:t>taux de succès</a:t>
            </a:r>
            <a:endParaRPr lang="fr-CA" sz="1800" noProof="0" dirty="0" smtClean="0"/>
          </a:p>
          <a:p>
            <a:r>
              <a:rPr lang="fr-CA" sz="1800" noProof="0" dirty="0" smtClean="0"/>
              <a:t>pourcentage d’efficacité sur la population visée</a:t>
            </a:r>
          </a:p>
          <a:p>
            <a:r>
              <a:rPr lang="fr-CA" sz="1800" noProof="0" dirty="0" smtClean="0"/>
              <a:t>prévention d’une incapacité/économies </a:t>
            </a:r>
          </a:p>
          <a:p>
            <a:pPr marL="0" indent="0" eaLnBrk="1" hangingPunct="1">
              <a:buNone/>
            </a:pPr>
            <a:endParaRPr lang="fr-CA" sz="1800"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14</a:t>
            </a:fld>
            <a:endParaRPr lang="en-US" dirty="0"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357796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156AB585-17DC-48BF-844A-61A62B0F44CF}" type="slidenum">
              <a:rPr lang="en-US" smtClean="0"/>
              <a:pPr/>
              <a:t>15</a:t>
            </a:fld>
            <a:endParaRPr lang="en-US" dirty="0" smtClean="0">
              <a:solidFill>
                <a:schemeClr val="tx1"/>
              </a:solidFill>
            </a:endParaRPr>
          </a:p>
        </p:txBody>
      </p:sp>
      <p:sp>
        <p:nvSpPr>
          <p:cNvPr id="34819" name="AutoShape 2"/>
          <p:cNvSpPr>
            <a:spLocks noChangeArrowheads="1"/>
          </p:cNvSpPr>
          <p:nvPr/>
        </p:nvSpPr>
        <p:spPr bwMode="auto">
          <a:xfrm>
            <a:off x="3352800" y="1981200"/>
            <a:ext cx="1905000" cy="533400"/>
          </a:xfrm>
          <a:prstGeom prst="roundRect">
            <a:avLst>
              <a:gd name="adj" fmla="val 16667"/>
            </a:avLst>
          </a:prstGeom>
          <a:solidFill>
            <a:srgbClr val="FFFFFF"/>
          </a:solidFill>
          <a:ln w="9525">
            <a:solidFill>
              <a:schemeClr val="tx1"/>
            </a:solidFill>
            <a:round/>
            <a:headEnd/>
            <a:tailEnd/>
          </a:ln>
        </p:spPr>
        <p:txBody>
          <a:bodyPr wrap="none" anchor="ctr"/>
          <a:lstStyle/>
          <a:p>
            <a:r>
              <a:rPr lang="fr-CA" sz="1800" dirty="0" smtClean="0"/>
              <a:t>Découverte</a:t>
            </a:r>
            <a:r>
              <a:rPr lang="en-US" sz="1800" dirty="0" smtClean="0"/>
              <a:t>			</a:t>
            </a:r>
            <a:endParaRPr lang="en-US" sz="1800" dirty="0"/>
          </a:p>
        </p:txBody>
      </p:sp>
      <p:sp>
        <p:nvSpPr>
          <p:cNvPr id="34820" name="AutoShape 3"/>
          <p:cNvSpPr>
            <a:spLocks noChangeArrowheads="1"/>
          </p:cNvSpPr>
          <p:nvPr/>
        </p:nvSpPr>
        <p:spPr bwMode="auto">
          <a:xfrm>
            <a:off x="6471820" y="1981200"/>
            <a:ext cx="2443580" cy="533400"/>
          </a:xfrm>
          <a:prstGeom prst="roundRect">
            <a:avLst>
              <a:gd name="adj" fmla="val 16667"/>
            </a:avLst>
          </a:prstGeom>
          <a:noFill/>
          <a:ln w="9525">
            <a:solidFill>
              <a:schemeClr val="tx1"/>
            </a:solidFill>
            <a:round/>
            <a:headEnd/>
            <a:tailEnd/>
          </a:ln>
        </p:spPr>
        <p:txBody>
          <a:bodyPr wrap="none" anchor="ctr"/>
          <a:lstStyle/>
          <a:p>
            <a:r>
              <a:rPr lang="fr-CA" sz="1800" dirty="0" smtClean="0"/>
              <a:t>Aucun</a:t>
            </a:r>
            <a:endParaRPr lang="fr-CA" sz="1800" dirty="0"/>
          </a:p>
        </p:txBody>
      </p:sp>
      <p:sp>
        <p:nvSpPr>
          <p:cNvPr id="34821" name="AutoShape 4"/>
          <p:cNvSpPr>
            <a:spLocks noChangeArrowheads="1"/>
          </p:cNvSpPr>
          <p:nvPr/>
        </p:nvSpPr>
        <p:spPr bwMode="auto">
          <a:xfrm>
            <a:off x="3365284" y="5274446"/>
            <a:ext cx="1905000" cy="609600"/>
          </a:xfrm>
          <a:prstGeom prst="roundRect">
            <a:avLst>
              <a:gd name="adj" fmla="val 16667"/>
            </a:avLst>
          </a:prstGeom>
          <a:noFill/>
          <a:ln w="9525">
            <a:solidFill>
              <a:schemeClr val="tx1"/>
            </a:solidFill>
            <a:round/>
            <a:headEnd/>
            <a:tailEnd/>
          </a:ln>
        </p:spPr>
        <p:txBody>
          <a:bodyPr wrap="none" anchor="ctr"/>
          <a:lstStyle/>
          <a:p>
            <a:r>
              <a:rPr lang="fr-CA" sz="1800" dirty="0" smtClean="0"/>
              <a:t>Amélioration </a:t>
            </a:r>
          </a:p>
          <a:p>
            <a:r>
              <a:rPr lang="fr-CA" sz="1800" dirty="0" smtClean="0"/>
              <a:t>minime ou nulle</a:t>
            </a:r>
            <a:endParaRPr lang="fr-CA" sz="1800" dirty="0"/>
          </a:p>
        </p:txBody>
      </p:sp>
      <p:sp>
        <p:nvSpPr>
          <p:cNvPr id="34822" name="AutoShape 5"/>
          <p:cNvSpPr>
            <a:spLocks noChangeArrowheads="1"/>
          </p:cNvSpPr>
          <p:nvPr/>
        </p:nvSpPr>
        <p:spPr bwMode="auto">
          <a:xfrm>
            <a:off x="3317660" y="3124200"/>
            <a:ext cx="1905000" cy="609600"/>
          </a:xfrm>
          <a:prstGeom prst="roundRect">
            <a:avLst>
              <a:gd name="adj" fmla="val 16667"/>
            </a:avLst>
          </a:prstGeom>
          <a:noFill/>
          <a:ln w="9525">
            <a:solidFill>
              <a:schemeClr val="tx1"/>
            </a:solidFill>
            <a:round/>
            <a:headEnd/>
            <a:tailEnd/>
          </a:ln>
        </p:spPr>
        <p:txBody>
          <a:bodyPr wrap="none" anchor="ctr"/>
          <a:lstStyle/>
          <a:p>
            <a:r>
              <a:rPr lang="fr-CA" sz="1800" dirty="0" smtClean="0"/>
              <a:t>Amélioration</a:t>
            </a:r>
          </a:p>
          <a:p>
            <a:r>
              <a:rPr lang="fr-CA" sz="1800" dirty="0" smtClean="0"/>
              <a:t>importante</a:t>
            </a:r>
            <a:endParaRPr lang="fr-CA" sz="1800" dirty="0"/>
          </a:p>
        </p:txBody>
      </p:sp>
      <p:sp>
        <p:nvSpPr>
          <p:cNvPr id="34823" name="AutoShape 6"/>
          <p:cNvSpPr>
            <a:spLocks noChangeArrowheads="1"/>
          </p:cNvSpPr>
          <p:nvPr/>
        </p:nvSpPr>
        <p:spPr bwMode="auto">
          <a:xfrm>
            <a:off x="6492906" y="2844403"/>
            <a:ext cx="2422494" cy="1087836"/>
          </a:xfrm>
          <a:prstGeom prst="roundRect">
            <a:avLst>
              <a:gd name="adj" fmla="val 16667"/>
            </a:avLst>
          </a:prstGeom>
          <a:noFill/>
          <a:ln w="9525">
            <a:solidFill>
              <a:schemeClr val="tx1"/>
            </a:solidFill>
            <a:round/>
            <a:headEnd/>
            <a:tailEnd/>
          </a:ln>
        </p:spPr>
        <p:txBody>
          <a:bodyPr wrap="square" anchor="ctr"/>
          <a:lstStyle/>
          <a:p>
            <a:r>
              <a:rPr lang="fr-CA" sz="1600" dirty="0" smtClean="0"/>
              <a:t>Produits médicamenteux qui constituent une amélioration importante par rapport aux produits existants</a:t>
            </a:r>
            <a:endParaRPr lang="fr-CA" sz="1600" dirty="0"/>
          </a:p>
        </p:txBody>
      </p:sp>
      <p:sp>
        <p:nvSpPr>
          <p:cNvPr id="34824" name="AutoShape 7"/>
          <p:cNvSpPr>
            <a:spLocks noChangeArrowheads="1"/>
          </p:cNvSpPr>
          <p:nvPr/>
        </p:nvSpPr>
        <p:spPr bwMode="auto">
          <a:xfrm>
            <a:off x="6492906" y="5067670"/>
            <a:ext cx="2422494" cy="990600"/>
          </a:xfrm>
          <a:prstGeom prst="roundRect">
            <a:avLst>
              <a:gd name="adj" fmla="val 16667"/>
            </a:avLst>
          </a:prstGeom>
          <a:noFill/>
          <a:ln w="9525">
            <a:solidFill>
              <a:schemeClr val="tx1"/>
            </a:solidFill>
            <a:round/>
            <a:headEnd/>
            <a:tailEnd/>
          </a:ln>
        </p:spPr>
        <p:txBody>
          <a:bodyPr wrap="square" anchor="ctr"/>
          <a:lstStyle/>
          <a:p>
            <a:pPr algn="l"/>
            <a:r>
              <a:rPr lang="fr-CA" sz="1200" dirty="0" smtClean="0"/>
              <a:t>Produits médicamenteux comparables</a:t>
            </a:r>
          </a:p>
          <a:p>
            <a:pPr algn="l"/>
            <a:r>
              <a:rPr lang="en-US" sz="1000" dirty="0" smtClean="0"/>
              <a:t> </a:t>
            </a:r>
          </a:p>
          <a:p>
            <a:pPr marL="171450" indent="-171450" algn="l">
              <a:buFontTx/>
              <a:buChar char="-"/>
            </a:pPr>
            <a:r>
              <a:rPr lang="fr-CA" sz="1100" dirty="0" smtClean="0"/>
              <a:t>s’il n’existe aucun produit médicamenteux comparable : </a:t>
            </a:r>
          </a:p>
          <a:p>
            <a:pPr algn="ctr"/>
            <a:r>
              <a:rPr lang="fr-CA" sz="1100" dirty="0" smtClean="0"/>
              <a:t>  produits médicamenteux « réputés »</a:t>
            </a:r>
            <a:endParaRPr lang="fr-CA" sz="1100" dirty="0"/>
          </a:p>
        </p:txBody>
      </p:sp>
      <p:sp>
        <p:nvSpPr>
          <p:cNvPr id="34825" name="AutoShape 8"/>
          <p:cNvSpPr>
            <a:spLocks noChangeArrowheads="1"/>
          </p:cNvSpPr>
          <p:nvPr/>
        </p:nvSpPr>
        <p:spPr bwMode="auto">
          <a:xfrm>
            <a:off x="6492906" y="4000500"/>
            <a:ext cx="2422494" cy="990600"/>
          </a:xfrm>
          <a:prstGeom prst="roundRect">
            <a:avLst>
              <a:gd name="adj" fmla="val 16667"/>
            </a:avLst>
          </a:prstGeom>
          <a:noFill/>
          <a:ln w="9525">
            <a:solidFill>
              <a:schemeClr val="tx1"/>
            </a:solidFill>
            <a:round/>
            <a:headEnd/>
            <a:tailEnd/>
          </a:ln>
        </p:spPr>
        <p:txBody>
          <a:bodyPr wrap="square" anchor="ctr"/>
          <a:lstStyle/>
          <a:p>
            <a:pPr lvl="0"/>
            <a:r>
              <a:rPr lang="fr-CA" sz="1600" dirty="0">
                <a:solidFill>
                  <a:srgbClr val="003366"/>
                </a:solidFill>
              </a:rPr>
              <a:t>Produits médicamenteux </a:t>
            </a:r>
            <a:r>
              <a:rPr lang="fr-CA" sz="1600" dirty="0" smtClean="0">
                <a:solidFill>
                  <a:srgbClr val="003366"/>
                </a:solidFill>
              </a:rPr>
              <a:t>qui </a:t>
            </a:r>
            <a:r>
              <a:rPr lang="fr-CA" sz="1600" dirty="0">
                <a:solidFill>
                  <a:srgbClr val="003366"/>
                </a:solidFill>
              </a:rPr>
              <a:t>constituent une amélioration </a:t>
            </a:r>
            <a:r>
              <a:rPr lang="fr-CA" sz="1600" dirty="0" smtClean="0">
                <a:solidFill>
                  <a:srgbClr val="003366"/>
                </a:solidFill>
              </a:rPr>
              <a:t>modeste </a:t>
            </a:r>
            <a:r>
              <a:rPr lang="fr-CA" sz="1600" dirty="0">
                <a:solidFill>
                  <a:srgbClr val="003366"/>
                </a:solidFill>
              </a:rPr>
              <a:t>par rapport aux produits </a:t>
            </a:r>
            <a:r>
              <a:rPr lang="fr-CA" sz="1600" dirty="0" smtClean="0">
                <a:solidFill>
                  <a:srgbClr val="003366"/>
                </a:solidFill>
              </a:rPr>
              <a:t>existants</a:t>
            </a:r>
            <a:endParaRPr lang="en-US" sz="1600" dirty="0"/>
          </a:p>
        </p:txBody>
      </p:sp>
      <p:sp>
        <p:nvSpPr>
          <p:cNvPr id="34826" name="AutoShape 9"/>
          <p:cNvSpPr>
            <a:spLocks noChangeArrowheads="1"/>
          </p:cNvSpPr>
          <p:nvPr/>
        </p:nvSpPr>
        <p:spPr bwMode="auto">
          <a:xfrm>
            <a:off x="3309521" y="4207275"/>
            <a:ext cx="1905000" cy="577049"/>
          </a:xfrm>
          <a:prstGeom prst="roundRect">
            <a:avLst>
              <a:gd name="adj" fmla="val 16667"/>
            </a:avLst>
          </a:prstGeom>
          <a:noFill/>
          <a:ln w="9525">
            <a:solidFill>
              <a:schemeClr val="tx1"/>
            </a:solidFill>
            <a:round/>
            <a:headEnd/>
            <a:tailEnd/>
          </a:ln>
        </p:spPr>
        <p:txBody>
          <a:bodyPr wrap="none" anchor="ctr"/>
          <a:lstStyle/>
          <a:p>
            <a:r>
              <a:rPr lang="fr-CA" sz="1800" dirty="0" smtClean="0"/>
              <a:t>Amélioration </a:t>
            </a:r>
          </a:p>
          <a:p>
            <a:r>
              <a:rPr lang="fr-CA" dirty="0" smtClean="0"/>
              <a:t>modeste</a:t>
            </a:r>
            <a:endParaRPr lang="fr-CA" sz="1800" dirty="0"/>
          </a:p>
        </p:txBody>
      </p:sp>
      <p:sp>
        <p:nvSpPr>
          <p:cNvPr id="34827" name="Line 10"/>
          <p:cNvSpPr>
            <a:spLocks noChangeShapeType="1"/>
          </p:cNvSpPr>
          <p:nvPr/>
        </p:nvSpPr>
        <p:spPr bwMode="auto">
          <a:xfrm>
            <a:off x="6553200" y="6477000"/>
            <a:ext cx="228600" cy="0"/>
          </a:xfrm>
          <a:prstGeom prst="line">
            <a:avLst/>
          </a:prstGeom>
          <a:noFill/>
          <a:ln w="9525">
            <a:solidFill>
              <a:schemeClr val="tx1"/>
            </a:solidFill>
            <a:round/>
            <a:headEnd/>
            <a:tailEnd type="triangle" w="med" len="med"/>
          </a:ln>
        </p:spPr>
        <p:txBody>
          <a:bodyPr/>
          <a:lstStyle/>
          <a:p>
            <a:endParaRPr lang="en-CA" dirty="0"/>
          </a:p>
        </p:txBody>
      </p:sp>
      <p:sp>
        <p:nvSpPr>
          <p:cNvPr id="34828" name="Text Box 11"/>
          <p:cNvSpPr txBox="1">
            <a:spLocks noChangeArrowheads="1"/>
          </p:cNvSpPr>
          <p:nvPr/>
        </p:nvSpPr>
        <p:spPr bwMode="auto">
          <a:xfrm>
            <a:off x="3271420" y="1280320"/>
            <a:ext cx="2138779" cy="584775"/>
          </a:xfrm>
          <a:prstGeom prst="rect">
            <a:avLst/>
          </a:prstGeom>
          <a:noFill/>
          <a:ln w="9525">
            <a:noFill/>
            <a:miter lim="800000"/>
            <a:headEnd/>
            <a:tailEnd/>
          </a:ln>
        </p:spPr>
        <p:txBody>
          <a:bodyPr wrap="square">
            <a:spAutoFit/>
          </a:bodyPr>
          <a:lstStyle/>
          <a:p>
            <a:pPr>
              <a:spcBef>
                <a:spcPct val="50000"/>
              </a:spcBef>
            </a:pPr>
            <a:r>
              <a:rPr lang="fr-CA" sz="1400" b="1" u="sng" dirty="0" smtClean="0"/>
              <a:t>Niveau d’amélioration thérapeutique</a:t>
            </a:r>
            <a:r>
              <a:rPr lang="fr-CA" sz="1800" b="1" u="sng" dirty="0" smtClean="0"/>
              <a:t> </a:t>
            </a:r>
            <a:endParaRPr lang="fr-CA" sz="1800" b="1" u="sng" dirty="0"/>
          </a:p>
        </p:txBody>
      </p:sp>
      <p:sp>
        <p:nvSpPr>
          <p:cNvPr id="34829" name="Text Box 12"/>
          <p:cNvSpPr txBox="1">
            <a:spLocks noChangeArrowheads="1"/>
          </p:cNvSpPr>
          <p:nvPr/>
        </p:nvSpPr>
        <p:spPr bwMode="auto">
          <a:xfrm>
            <a:off x="3886200" y="304801"/>
            <a:ext cx="1524000" cy="369332"/>
          </a:xfrm>
          <a:prstGeom prst="rect">
            <a:avLst/>
          </a:prstGeom>
          <a:noFill/>
          <a:ln w="9525">
            <a:noFill/>
            <a:miter lim="800000"/>
            <a:headEnd/>
            <a:tailEnd/>
          </a:ln>
        </p:spPr>
        <p:txBody>
          <a:bodyPr>
            <a:spAutoFit/>
          </a:bodyPr>
          <a:lstStyle/>
          <a:p>
            <a:pPr algn="l">
              <a:spcBef>
                <a:spcPct val="50000"/>
              </a:spcBef>
            </a:pPr>
            <a:endParaRPr lang="en-US" sz="1800" dirty="0"/>
          </a:p>
        </p:txBody>
      </p:sp>
      <p:sp>
        <p:nvSpPr>
          <p:cNvPr id="34830" name="Text Box 13"/>
          <p:cNvSpPr txBox="1">
            <a:spLocks noChangeArrowheads="1"/>
          </p:cNvSpPr>
          <p:nvPr/>
        </p:nvSpPr>
        <p:spPr bwMode="auto">
          <a:xfrm>
            <a:off x="6591300" y="1280320"/>
            <a:ext cx="2095500" cy="646331"/>
          </a:xfrm>
          <a:prstGeom prst="rect">
            <a:avLst/>
          </a:prstGeom>
          <a:noFill/>
          <a:ln w="9525">
            <a:noFill/>
            <a:miter lim="800000"/>
            <a:headEnd/>
            <a:tailEnd/>
          </a:ln>
        </p:spPr>
        <p:txBody>
          <a:bodyPr wrap="square">
            <a:spAutoFit/>
          </a:bodyPr>
          <a:lstStyle/>
          <a:p>
            <a:pPr>
              <a:spcBef>
                <a:spcPct val="50000"/>
              </a:spcBef>
            </a:pPr>
            <a:r>
              <a:rPr lang="fr-CA" sz="1800" b="1" u="sng" dirty="0" smtClean="0"/>
              <a:t>Produits de comparaison</a:t>
            </a:r>
            <a:endParaRPr lang="fr-CA" sz="1800" b="1" u="sng" dirty="0"/>
          </a:p>
        </p:txBody>
      </p:sp>
      <p:sp>
        <p:nvSpPr>
          <p:cNvPr id="34831" name="Text Box 14"/>
          <p:cNvSpPr txBox="1">
            <a:spLocks noChangeArrowheads="1"/>
          </p:cNvSpPr>
          <p:nvPr/>
        </p:nvSpPr>
        <p:spPr bwMode="auto">
          <a:xfrm>
            <a:off x="1066801" y="3429002"/>
            <a:ext cx="1295400" cy="1200329"/>
          </a:xfrm>
          <a:prstGeom prst="rect">
            <a:avLst/>
          </a:prstGeom>
          <a:noFill/>
          <a:ln w="9525">
            <a:noFill/>
            <a:miter lim="800000"/>
            <a:headEnd/>
            <a:tailEnd/>
          </a:ln>
        </p:spPr>
        <p:txBody>
          <a:bodyPr>
            <a:spAutoFit/>
          </a:bodyPr>
          <a:lstStyle/>
          <a:p>
            <a:pPr algn="l">
              <a:spcBef>
                <a:spcPct val="50000"/>
              </a:spcBef>
            </a:pPr>
            <a:r>
              <a:rPr lang="fr-CA" b="1" dirty="0" smtClean="0">
                <a:solidFill>
                  <a:srgbClr val="FF3300"/>
                </a:solidFill>
              </a:rPr>
              <a:t>Seront soumis à l’examen du GCMUH</a:t>
            </a:r>
            <a:endParaRPr lang="fr-CA" b="1" dirty="0">
              <a:solidFill>
                <a:srgbClr val="FF3300"/>
              </a:solidFill>
            </a:endParaRPr>
          </a:p>
        </p:txBody>
      </p:sp>
      <p:sp>
        <p:nvSpPr>
          <p:cNvPr id="34832" name="Line 15"/>
          <p:cNvSpPr>
            <a:spLocks noChangeShapeType="1"/>
          </p:cNvSpPr>
          <p:nvPr/>
        </p:nvSpPr>
        <p:spPr bwMode="auto">
          <a:xfrm flipH="1">
            <a:off x="2133600" y="2259806"/>
            <a:ext cx="1231684" cy="1169194"/>
          </a:xfrm>
          <a:prstGeom prst="line">
            <a:avLst/>
          </a:prstGeom>
          <a:noFill/>
          <a:ln w="9525">
            <a:solidFill>
              <a:schemeClr val="tx1"/>
            </a:solidFill>
            <a:round/>
            <a:headEnd/>
            <a:tailEnd type="triangle" w="med" len="med"/>
          </a:ln>
        </p:spPr>
        <p:txBody>
          <a:bodyPr/>
          <a:lstStyle/>
          <a:p>
            <a:endParaRPr lang="en-CA" dirty="0"/>
          </a:p>
        </p:txBody>
      </p:sp>
      <p:sp>
        <p:nvSpPr>
          <p:cNvPr id="34833" name="Line 16"/>
          <p:cNvSpPr>
            <a:spLocks noChangeShapeType="1"/>
          </p:cNvSpPr>
          <p:nvPr/>
        </p:nvSpPr>
        <p:spPr bwMode="auto">
          <a:xfrm flipH="1">
            <a:off x="2362198" y="3429002"/>
            <a:ext cx="955461" cy="304798"/>
          </a:xfrm>
          <a:prstGeom prst="line">
            <a:avLst/>
          </a:prstGeom>
          <a:noFill/>
          <a:ln w="9525">
            <a:solidFill>
              <a:schemeClr val="tx1"/>
            </a:solidFill>
            <a:round/>
            <a:headEnd/>
            <a:tailEnd type="triangle" w="med" len="med"/>
          </a:ln>
        </p:spPr>
        <p:txBody>
          <a:bodyPr/>
          <a:lstStyle/>
          <a:p>
            <a:endParaRPr lang="en-CA" dirty="0"/>
          </a:p>
        </p:txBody>
      </p:sp>
      <p:sp>
        <p:nvSpPr>
          <p:cNvPr id="34834" name="Line 17"/>
          <p:cNvSpPr>
            <a:spLocks noChangeShapeType="1"/>
          </p:cNvSpPr>
          <p:nvPr/>
        </p:nvSpPr>
        <p:spPr bwMode="auto">
          <a:xfrm flipH="1" flipV="1">
            <a:off x="2362201" y="4147351"/>
            <a:ext cx="947320" cy="384327"/>
          </a:xfrm>
          <a:prstGeom prst="line">
            <a:avLst/>
          </a:prstGeom>
          <a:noFill/>
          <a:ln w="9525">
            <a:solidFill>
              <a:schemeClr val="tx1"/>
            </a:solidFill>
            <a:round/>
            <a:headEnd/>
            <a:tailEnd type="triangle" w="med" len="med"/>
          </a:ln>
        </p:spPr>
        <p:txBody>
          <a:bodyPr/>
          <a:lstStyle/>
          <a:p>
            <a:endParaRPr lang="en-CA" dirty="0"/>
          </a:p>
        </p:txBody>
      </p:sp>
      <p:sp>
        <p:nvSpPr>
          <p:cNvPr id="34835" name="Line 18"/>
          <p:cNvSpPr>
            <a:spLocks noChangeShapeType="1"/>
          </p:cNvSpPr>
          <p:nvPr/>
        </p:nvSpPr>
        <p:spPr bwMode="auto">
          <a:xfrm flipH="1" flipV="1">
            <a:off x="2133600" y="4531678"/>
            <a:ext cx="1231684" cy="1047567"/>
          </a:xfrm>
          <a:prstGeom prst="line">
            <a:avLst/>
          </a:prstGeom>
          <a:noFill/>
          <a:ln w="9525">
            <a:solidFill>
              <a:schemeClr val="tx1"/>
            </a:solidFill>
            <a:round/>
            <a:headEnd/>
            <a:tailEnd type="triangle" w="med" len="med"/>
          </a:ln>
        </p:spPr>
        <p:txBody>
          <a:bodyPr/>
          <a:lstStyle/>
          <a:p>
            <a:endParaRPr lang="en-CA" dirty="0"/>
          </a:p>
        </p:txBody>
      </p:sp>
      <p:sp>
        <p:nvSpPr>
          <p:cNvPr id="34836" name="Line 19"/>
          <p:cNvSpPr>
            <a:spLocks noChangeShapeType="1"/>
          </p:cNvSpPr>
          <p:nvPr/>
        </p:nvSpPr>
        <p:spPr bwMode="auto">
          <a:xfrm>
            <a:off x="955829" y="1190626"/>
            <a:ext cx="8229600"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34837" name="Rectangle 20"/>
          <p:cNvSpPr>
            <a:spLocks noChangeArrowheads="1"/>
          </p:cNvSpPr>
          <p:nvPr/>
        </p:nvSpPr>
        <p:spPr bwMode="auto">
          <a:xfrm>
            <a:off x="1066800" y="294538"/>
            <a:ext cx="8001000" cy="954107"/>
          </a:xfrm>
          <a:prstGeom prst="rect">
            <a:avLst/>
          </a:prstGeom>
          <a:noFill/>
          <a:ln w="12700" cap="sq">
            <a:noFill/>
            <a:miter lim="800000"/>
            <a:headEnd type="none" w="sm" len="sm"/>
            <a:tailEnd type="none" w="sm" len="sm"/>
          </a:ln>
        </p:spPr>
        <p:txBody>
          <a:bodyPr wrap="square">
            <a:spAutoFit/>
          </a:bodyPr>
          <a:lstStyle/>
          <a:p>
            <a:pPr algn="ctr"/>
            <a:r>
              <a:rPr lang="fr-CA" sz="2800" b="1" dirty="0" smtClean="0">
                <a:solidFill>
                  <a:srgbClr val="20558A"/>
                </a:solidFill>
              </a:rPr>
              <a:t>Sélection des produits médicamenteux </a:t>
            </a:r>
          </a:p>
          <a:p>
            <a:pPr algn="ctr"/>
            <a:r>
              <a:rPr lang="fr-CA" sz="2800" b="1" dirty="0" smtClean="0">
                <a:solidFill>
                  <a:srgbClr val="20558A"/>
                </a:solidFill>
              </a:rPr>
              <a:t>aux fins de comparaison</a:t>
            </a:r>
            <a:endParaRPr lang="fr-CA" sz="2800" b="1" dirty="0">
              <a:solidFill>
                <a:srgbClr val="20558A"/>
              </a:solidFill>
            </a:endParaRPr>
          </a:p>
        </p:txBody>
      </p:sp>
      <p:sp>
        <p:nvSpPr>
          <p:cNvPr id="34838" name="Line 21"/>
          <p:cNvSpPr>
            <a:spLocks noChangeShapeType="1"/>
          </p:cNvSpPr>
          <p:nvPr/>
        </p:nvSpPr>
        <p:spPr bwMode="auto">
          <a:xfrm>
            <a:off x="5257800" y="2259806"/>
            <a:ext cx="1219200" cy="0"/>
          </a:xfrm>
          <a:prstGeom prst="line">
            <a:avLst/>
          </a:prstGeom>
          <a:noFill/>
          <a:ln w="12700" cap="sq">
            <a:solidFill>
              <a:schemeClr val="tx1"/>
            </a:solidFill>
            <a:round/>
            <a:headEnd type="none" w="sm" len="sm"/>
            <a:tailEnd type="none" w="sm" len="sm"/>
          </a:ln>
        </p:spPr>
        <p:txBody>
          <a:bodyPr/>
          <a:lstStyle/>
          <a:p>
            <a:endParaRPr lang="en-CA" dirty="0"/>
          </a:p>
        </p:txBody>
      </p:sp>
      <p:sp>
        <p:nvSpPr>
          <p:cNvPr id="34839" name="Line 22"/>
          <p:cNvSpPr>
            <a:spLocks noChangeShapeType="1"/>
          </p:cNvSpPr>
          <p:nvPr/>
        </p:nvSpPr>
        <p:spPr bwMode="auto">
          <a:xfrm>
            <a:off x="5229688" y="3429002"/>
            <a:ext cx="1263219" cy="0"/>
          </a:xfrm>
          <a:prstGeom prst="line">
            <a:avLst/>
          </a:prstGeom>
          <a:noFill/>
          <a:ln w="12700" cap="sq">
            <a:solidFill>
              <a:schemeClr val="tx1"/>
            </a:solidFill>
            <a:round/>
            <a:headEnd type="none" w="sm" len="sm"/>
            <a:tailEnd type="none" w="sm" len="sm"/>
          </a:ln>
        </p:spPr>
        <p:txBody>
          <a:bodyPr/>
          <a:lstStyle/>
          <a:p>
            <a:endParaRPr lang="en-CA" dirty="0"/>
          </a:p>
        </p:txBody>
      </p:sp>
      <p:sp>
        <p:nvSpPr>
          <p:cNvPr id="34840" name="Line 23"/>
          <p:cNvSpPr>
            <a:spLocks noChangeShapeType="1"/>
          </p:cNvSpPr>
          <p:nvPr/>
        </p:nvSpPr>
        <p:spPr bwMode="auto">
          <a:xfrm flipV="1">
            <a:off x="5214523" y="4495800"/>
            <a:ext cx="1296140" cy="0"/>
          </a:xfrm>
          <a:prstGeom prst="line">
            <a:avLst/>
          </a:prstGeom>
          <a:noFill/>
          <a:ln w="12700" cap="sq">
            <a:solidFill>
              <a:schemeClr val="tx1"/>
            </a:solidFill>
            <a:round/>
            <a:headEnd type="none" w="sm" len="sm"/>
            <a:tailEnd type="none" w="sm" len="sm"/>
          </a:ln>
        </p:spPr>
        <p:txBody>
          <a:bodyPr/>
          <a:lstStyle/>
          <a:p>
            <a:endParaRPr lang="en-CA" dirty="0"/>
          </a:p>
        </p:txBody>
      </p:sp>
      <p:sp>
        <p:nvSpPr>
          <p:cNvPr id="34841" name="Line 24"/>
          <p:cNvSpPr>
            <a:spLocks noChangeShapeType="1"/>
          </p:cNvSpPr>
          <p:nvPr/>
        </p:nvSpPr>
        <p:spPr bwMode="auto">
          <a:xfrm>
            <a:off x="5252623" y="5579246"/>
            <a:ext cx="1240284" cy="0"/>
          </a:xfrm>
          <a:prstGeom prst="line">
            <a:avLst/>
          </a:prstGeom>
          <a:noFill/>
          <a:ln w="12700" cap="sq">
            <a:solidFill>
              <a:schemeClr val="tx1"/>
            </a:solidFill>
            <a:round/>
            <a:headEnd type="none" w="sm" len="sm"/>
            <a:tailEnd type="none" w="sm" len="sm"/>
          </a:ln>
        </p:spPr>
        <p:txBody>
          <a:bodyPr/>
          <a:lstStyle/>
          <a:p>
            <a:endParaRPr lang="en-CA" dirty="0"/>
          </a:p>
        </p:txBody>
      </p:sp>
    </p:spTree>
    <p:extLst>
      <p:ext uri="{BB962C8B-B14F-4D97-AF65-F5344CB8AC3E}">
        <p14:creationId xmlns:p14="http://schemas.microsoft.com/office/powerpoint/2010/main" val="742942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49169F77-20AE-4B72-923F-7E7F87DCB2A5}" type="slidenum">
              <a:rPr lang="en-US" smtClean="0"/>
              <a:pPr/>
              <a:t>16</a:t>
            </a:fld>
            <a:endParaRPr lang="en-US" dirty="0" smtClean="0">
              <a:solidFill>
                <a:schemeClr val="tx1"/>
              </a:solidFill>
            </a:endParaRPr>
          </a:p>
        </p:txBody>
      </p:sp>
      <p:sp>
        <p:nvSpPr>
          <p:cNvPr id="35843" name="AutoShape 2"/>
          <p:cNvSpPr>
            <a:spLocks noChangeArrowheads="1"/>
          </p:cNvSpPr>
          <p:nvPr/>
        </p:nvSpPr>
        <p:spPr bwMode="auto">
          <a:xfrm>
            <a:off x="2826798" y="2304549"/>
            <a:ext cx="2354801" cy="990600"/>
          </a:xfrm>
          <a:prstGeom prst="roundRect">
            <a:avLst>
              <a:gd name="adj" fmla="val 16667"/>
            </a:avLst>
          </a:prstGeom>
          <a:noFill/>
          <a:ln w="9525">
            <a:solidFill>
              <a:schemeClr val="tx1"/>
            </a:solidFill>
            <a:round/>
            <a:headEnd/>
            <a:tailEnd/>
          </a:ln>
        </p:spPr>
        <p:txBody>
          <a:bodyPr wrap="square" anchor="ctr"/>
          <a:lstStyle/>
          <a:p>
            <a:pPr algn="l"/>
            <a:endParaRPr lang="en-US" sz="1000" dirty="0"/>
          </a:p>
          <a:p>
            <a:pPr algn="l"/>
            <a:r>
              <a:rPr lang="en-US" sz="1000" dirty="0" smtClean="0"/>
              <a:t>-  </a:t>
            </a:r>
            <a:r>
              <a:rPr lang="fr-CA" sz="1000" dirty="0" smtClean="0"/>
              <a:t>Même substance active</a:t>
            </a:r>
          </a:p>
          <a:p>
            <a:pPr algn="l"/>
            <a:r>
              <a:rPr lang="fr-CA" sz="1000" dirty="0" smtClean="0"/>
              <a:t>-  Même indication/utilisation</a:t>
            </a:r>
          </a:p>
          <a:p>
            <a:pPr marL="88900" indent="-88900" algn="l"/>
            <a:r>
              <a:rPr lang="fr-CA" sz="1000" dirty="0" smtClean="0"/>
              <a:t>-  Même forme posologique ou forme posologique comparable</a:t>
            </a:r>
          </a:p>
          <a:p>
            <a:pPr marL="88900" indent="-88900" algn="l"/>
            <a:r>
              <a:rPr lang="fr-CA" sz="1000" dirty="0" smtClean="0"/>
              <a:t>-  Même régime posologique ou régime posologique comparable</a:t>
            </a:r>
            <a:endParaRPr lang="en-US" sz="1000" dirty="0"/>
          </a:p>
          <a:p>
            <a:pPr algn="l"/>
            <a:endParaRPr lang="en-US" sz="1000" dirty="0"/>
          </a:p>
        </p:txBody>
      </p:sp>
      <p:sp>
        <p:nvSpPr>
          <p:cNvPr id="35844" name="AutoShape 3"/>
          <p:cNvSpPr>
            <a:spLocks noChangeArrowheads="1"/>
          </p:cNvSpPr>
          <p:nvPr/>
        </p:nvSpPr>
        <p:spPr bwMode="auto">
          <a:xfrm>
            <a:off x="6020091" y="2286000"/>
            <a:ext cx="2209507" cy="990600"/>
          </a:xfrm>
          <a:prstGeom prst="roundRect">
            <a:avLst>
              <a:gd name="adj" fmla="val 16667"/>
            </a:avLst>
          </a:prstGeom>
          <a:noFill/>
          <a:ln w="9525">
            <a:solidFill>
              <a:schemeClr val="tx1"/>
            </a:solidFill>
            <a:round/>
            <a:headEnd/>
            <a:tailEnd/>
          </a:ln>
        </p:spPr>
        <p:txBody>
          <a:bodyPr wrap="square" anchor="ctr"/>
          <a:lstStyle/>
          <a:p>
            <a:pPr algn="l"/>
            <a:endParaRPr lang="en-US" sz="1400" dirty="0"/>
          </a:p>
          <a:p>
            <a:pPr marL="88900" indent="-88900"/>
            <a:r>
              <a:rPr lang="en-US" sz="1200" dirty="0" smtClean="0"/>
              <a:t>- </a:t>
            </a:r>
            <a:r>
              <a:rPr lang="fr-CA" sz="1200" dirty="0" smtClean="0"/>
              <a:t>Même </a:t>
            </a:r>
            <a:r>
              <a:rPr lang="fr-CA" sz="1200" dirty="0"/>
              <a:t>substance active</a:t>
            </a:r>
          </a:p>
          <a:p>
            <a:r>
              <a:rPr lang="fr-CA" sz="1200" dirty="0"/>
              <a:t>- </a:t>
            </a:r>
            <a:r>
              <a:rPr lang="fr-CA" sz="1200" dirty="0" smtClean="0"/>
              <a:t>Même </a:t>
            </a:r>
            <a:r>
              <a:rPr lang="fr-CA" sz="1200" dirty="0"/>
              <a:t>indication/utilisation</a:t>
            </a:r>
          </a:p>
          <a:p>
            <a:pPr marL="88900" indent="-88900"/>
            <a:r>
              <a:rPr lang="fr-CA" sz="1200" dirty="0"/>
              <a:t>- </a:t>
            </a:r>
            <a:r>
              <a:rPr lang="fr-CA" sz="1200" dirty="0" smtClean="0"/>
              <a:t>Même </a:t>
            </a:r>
            <a:r>
              <a:rPr lang="fr-CA" sz="1200" dirty="0"/>
              <a:t>forme posologique ou forme posologique comparable</a:t>
            </a:r>
          </a:p>
          <a:p>
            <a:pPr algn="l"/>
            <a:endParaRPr lang="en-US" sz="1200" dirty="0"/>
          </a:p>
        </p:txBody>
      </p:sp>
      <p:sp>
        <p:nvSpPr>
          <p:cNvPr id="35845" name="AutoShape 4"/>
          <p:cNvSpPr>
            <a:spLocks noChangeArrowheads="1"/>
          </p:cNvSpPr>
          <p:nvPr/>
        </p:nvSpPr>
        <p:spPr bwMode="auto">
          <a:xfrm>
            <a:off x="2819400" y="3657600"/>
            <a:ext cx="2362200" cy="990600"/>
          </a:xfrm>
          <a:prstGeom prst="roundRect">
            <a:avLst>
              <a:gd name="adj" fmla="val 16667"/>
            </a:avLst>
          </a:prstGeom>
          <a:noFill/>
          <a:ln w="9525">
            <a:solidFill>
              <a:schemeClr val="tx1"/>
            </a:solidFill>
            <a:round/>
            <a:headEnd/>
            <a:tailEnd/>
          </a:ln>
        </p:spPr>
        <p:txBody>
          <a:bodyPr wrap="square" anchor="ctr"/>
          <a:lstStyle/>
          <a:p>
            <a:r>
              <a:rPr lang="fr-CA" sz="1800" dirty="0" smtClean="0"/>
              <a:t>Combinaison de produits médicamenteux</a:t>
            </a:r>
            <a:endParaRPr lang="fr-CA" sz="1800" dirty="0"/>
          </a:p>
        </p:txBody>
      </p:sp>
      <p:sp>
        <p:nvSpPr>
          <p:cNvPr id="35846" name="AutoShape 5"/>
          <p:cNvSpPr>
            <a:spLocks noChangeArrowheads="1"/>
          </p:cNvSpPr>
          <p:nvPr/>
        </p:nvSpPr>
        <p:spPr bwMode="auto">
          <a:xfrm>
            <a:off x="6103398" y="3657600"/>
            <a:ext cx="2126201" cy="990600"/>
          </a:xfrm>
          <a:prstGeom prst="roundRect">
            <a:avLst>
              <a:gd name="adj" fmla="val 16667"/>
            </a:avLst>
          </a:prstGeom>
          <a:noFill/>
          <a:ln w="9525">
            <a:solidFill>
              <a:schemeClr val="tx1"/>
            </a:solidFill>
            <a:round/>
            <a:headEnd/>
            <a:tailEnd/>
          </a:ln>
        </p:spPr>
        <p:txBody>
          <a:bodyPr wrap="square" anchor="ctr"/>
          <a:lstStyle/>
          <a:p>
            <a:r>
              <a:rPr lang="fr-CA" sz="1600" dirty="0" smtClean="0"/>
              <a:t>Chacun des différentes composantes</a:t>
            </a:r>
            <a:endParaRPr lang="fr-CA" sz="1800" dirty="0"/>
          </a:p>
        </p:txBody>
      </p:sp>
      <p:sp>
        <p:nvSpPr>
          <p:cNvPr id="35847" name="AutoShape 6"/>
          <p:cNvSpPr>
            <a:spLocks noChangeArrowheads="1"/>
          </p:cNvSpPr>
          <p:nvPr/>
        </p:nvSpPr>
        <p:spPr bwMode="auto">
          <a:xfrm>
            <a:off x="6096000" y="4854976"/>
            <a:ext cx="2133600" cy="990600"/>
          </a:xfrm>
          <a:prstGeom prst="roundRect">
            <a:avLst>
              <a:gd name="adj" fmla="val 16667"/>
            </a:avLst>
          </a:prstGeom>
          <a:noFill/>
          <a:ln w="9525">
            <a:solidFill>
              <a:schemeClr val="tx1"/>
            </a:solidFill>
            <a:round/>
            <a:headEnd/>
            <a:tailEnd/>
          </a:ln>
        </p:spPr>
        <p:txBody>
          <a:bodyPr wrap="square" anchor="ctr"/>
          <a:lstStyle/>
          <a:p>
            <a:r>
              <a:rPr lang="fr-CA" sz="1600" dirty="0" smtClean="0"/>
              <a:t>Produit médicamenteux de marque</a:t>
            </a:r>
            <a:endParaRPr lang="fr-CA" sz="1600" dirty="0"/>
          </a:p>
        </p:txBody>
      </p:sp>
      <p:sp>
        <p:nvSpPr>
          <p:cNvPr id="35848" name="AutoShape 7"/>
          <p:cNvSpPr>
            <a:spLocks noChangeArrowheads="1"/>
          </p:cNvSpPr>
          <p:nvPr/>
        </p:nvSpPr>
        <p:spPr bwMode="auto">
          <a:xfrm>
            <a:off x="2819400" y="4861326"/>
            <a:ext cx="2362200" cy="990600"/>
          </a:xfrm>
          <a:prstGeom prst="roundRect">
            <a:avLst>
              <a:gd name="adj" fmla="val 16667"/>
            </a:avLst>
          </a:prstGeom>
          <a:noFill/>
          <a:ln w="9525">
            <a:solidFill>
              <a:schemeClr val="tx1"/>
            </a:solidFill>
            <a:round/>
            <a:headEnd/>
            <a:tailEnd/>
          </a:ln>
        </p:spPr>
        <p:txBody>
          <a:bodyPr wrap="square" anchor="ctr"/>
          <a:lstStyle/>
          <a:p>
            <a:pPr algn="l"/>
            <a:endParaRPr lang="en-US" sz="1400" dirty="0"/>
          </a:p>
          <a:p>
            <a:pPr algn="l"/>
            <a:r>
              <a:rPr lang="fr-CA" sz="1200" dirty="0" smtClean="0"/>
              <a:t>Produit médicamenteux générique bioéquivalent</a:t>
            </a:r>
          </a:p>
          <a:p>
            <a:pPr algn="l"/>
            <a:r>
              <a:rPr lang="fr-CA" sz="1200" dirty="0" smtClean="0"/>
              <a:t>Produit médicamenteux générique vendu sous licence</a:t>
            </a:r>
          </a:p>
          <a:p>
            <a:pPr algn="l"/>
            <a:endParaRPr lang="en-US" sz="1800" dirty="0"/>
          </a:p>
        </p:txBody>
      </p:sp>
      <p:sp>
        <p:nvSpPr>
          <p:cNvPr id="35849" name="Text Box 8"/>
          <p:cNvSpPr txBox="1">
            <a:spLocks noChangeArrowheads="1"/>
          </p:cNvSpPr>
          <p:nvPr/>
        </p:nvSpPr>
        <p:spPr bwMode="auto">
          <a:xfrm>
            <a:off x="2781300" y="1370806"/>
            <a:ext cx="2171700" cy="584775"/>
          </a:xfrm>
          <a:prstGeom prst="rect">
            <a:avLst/>
          </a:prstGeom>
          <a:noFill/>
          <a:ln w="9525">
            <a:noFill/>
            <a:miter lim="800000"/>
            <a:headEnd/>
            <a:tailEnd/>
          </a:ln>
        </p:spPr>
        <p:txBody>
          <a:bodyPr wrap="square">
            <a:spAutoFit/>
          </a:bodyPr>
          <a:lstStyle/>
          <a:p>
            <a:pPr lvl="0">
              <a:spcBef>
                <a:spcPct val="50000"/>
              </a:spcBef>
            </a:pPr>
            <a:r>
              <a:rPr lang="fr-CA" sz="1400" b="1" u="sng" dirty="0">
                <a:solidFill>
                  <a:srgbClr val="003366"/>
                </a:solidFill>
              </a:rPr>
              <a:t>Niveau </a:t>
            </a:r>
            <a:r>
              <a:rPr lang="fr-CA" sz="1400" b="1" u="sng" dirty="0" smtClean="0">
                <a:solidFill>
                  <a:srgbClr val="003366"/>
                </a:solidFill>
              </a:rPr>
              <a:t>d’amélioration thérapeutique</a:t>
            </a:r>
            <a:r>
              <a:rPr lang="fr-CA" b="1" u="sng" dirty="0" smtClean="0">
                <a:solidFill>
                  <a:srgbClr val="003366"/>
                </a:solidFill>
              </a:rPr>
              <a:t> </a:t>
            </a:r>
            <a:endParaRPr lang="fr-CA" b="1" u="sng" dirty="0">
              <a:solidFill>
                <a:srgbClr val="003366"/>
              </a:solidFill>
            </a:endParaRPr>
          </a:p>
        </p:txBody>
      </p:sp>
      <p:sp>
        <p:nvSpPr>
          <p:cNvPr id="35850" name="Text Box 9"/>
          <p:cNvSpPr txBox="1">
            <a:spLocks noChangeArrowheads="1"/>
          </p:cNvSpPr>
          <p:nvPr/>
        </p:nvSpPr>
        <p:spPr bwMode="auto">
          <a:xfrm>
            <a:off x="3886200" y="304801"/>
            <a:ext cx="1524000" cy="369332"/>
          </a:xfrm>
          <a:prstGeom prst="rect">
            <a:avLst/>
          </a:prstGeom>
          <a:noFill/>
          <a:ln w="9525">
            <a:noFill/>
            <a:miter lim="800000"/>
            <a:headEnd/>
            <a:tailEnd/>
          </a:ln>
        </p:spPr>
        <p:txBody>
          <a:bodyPr>
            <a:spAutoFit/>
          </a:bodyPr>
          <a:lstStyle/>
          <a:p>
            <a:pPr algn="l">
              <a:spcBef>
                <a:spcPct val="50000"/>
              </a:spcBef>
            </a:pPr>
            <a:endParaRPr lang="en-US" sz="1800" dirty="0"/>
          </a:p>
        </p:txBody>
      </p:sp>
      <p:sp>
        <p:nvSpPr>
          <p:cNvPr id="35851" name="Text Box 10"/>
          <p:cNvSpPr txBox="1">
            <a:spLocks noChangeArrowheads="1"/>
          </p:cNvSpPr>
          <p:nvPr/>
        </p:nvSpPr>
        <p:spPr bwMode="auto">
          <a:xfrm>
            <a:off x="6134392" y="1389249"/>
            <a:ext cx="2095208" cy="646331"/>
          </a:xfrm>
          <a:prstGeom prst="rect">
            <a:avLst/>
          </a:prstGeom>
          <a:noFill/>
          <a:ln w="9525">
            <a:noFill/>
            <a:miter lim="800000"/>
            <a:headEnd/>
            <a:tailEnd/>
          </a:ln>
        </p:spPr>
        <p:txBody>
          <a:bodyPr wrap="square">
            <a:spAutoFit/>
          </a:bodyPr>
          <a:lstStyle/>
          <a:p>
            <a:pPr lvl="0">
              <a:spcBef>
                <a:spcPct val="50000"/>
              </a:spcBef>
            </a:pPr>
            <a:r>
              <a:rPr lang="fr-CA" b="1" u="sng" dirty="0">
                <a:solidFill>
                  <a:srgbClr val="003366"/>
                </a:solidFill>
              </a:rPr>
              <a:t>Produits </a:t>
            </a:r>
            <a:r>
              <a:rPr lang="fr-CA" b="1" u="sng" dirty="0" smtClean="0">
                <a:solidFill>
                  <a:srgbClr val="003366"/>
                </a:solidFill>
              </a:rPr>
              <a:t>de </a:t>
            </a:r>
            <a:r>
              <a:rPr lang="fr-CA" b="1" u="sng" dirty="0">
                <a:solidFill>
                  <a:srgbClr val="003366"/>
                </a:solidFill>
              </a:rPr>
              <a:t>comparaison</a:t>
            </a:r>
          </a:p>
        </p:txBody>
      </p:sp>
      <p:sp>
        <p:nvSpPr>
          <p:cNvPr id="35852" name="Text Box 11"/>
          <p:cNvSpPr txBox="1">
            <a:spLocks noChangeArrowheads="1"/>
          </p:cNvSpPr>
          <p:nvPr/>
        </p:nvSpPr>
        <p:spPr bwMode="auto">
          <a:xfrm>
            <a:off x="962819" y="3167480"/>
            <a:ext cx="1447800" cy="2123658"/>
          </a:xfrm>
          <a:prstGeom prst="rect">
            <a:avLst/>
          </a:prstGeom>
          <a:noFill/>
          <a:ln w="9525">
            <a:noFill/>
            <a:miter lim="800000"/>
            <a:headEnd/>
            <a:tailEnd/>
          </a:ln>
        </p:spPr>
        <p:txBody>
          <a:bodyPr>
            <a:spAutoFit/>
          </a:bodyPr>
          <a:lstStyle/>
          <a:p>
            <a:pPr algn="l">
              <a:spcBef>
                <a:spcPct val="50000"/>
              </a:spcBef>
            </a:pPr>
            <a:r>
              <a:rPr lang="fr-CA" sz="1200" b="1" dirty="0" smtClean="0">
                <a:solidFill>
                  <a:srgbClr val="FF3300"/>
                </a:solidFill>
              </a:rPr>
              <a:t>Ne seront pas soumis à l’examen du GCMUH à moins que la société n’allègue dans sa présentation que son produit offre de plus grands bienfaits thérapeutiques que les médicaments existants</a:t>
            </a:r>
            <a:endParaRPr lang="fr-CA" sz="1200" b="1" dirty="0">
              <a:solidFill>
                <a:srgbClr val="FF3300"/>
              </a:solidFill>
            </a:endParaRPr>
          </a:p>
        </p:txBody>
      </p:sp>
      <p:sp>
        <p:nvSpPr>
          <p:cNvPr id="35853" name="Line 12"/>
          <p:cNvSpPr>
            <a:spLocks noChangeShapeType="1"/>
          </p:cNvSpPr>
          <p:nvPr/>
        </p:nvSpPr>
        <p:spPr bwMode="auto">
          <a:xfrm flipH="1">
            <a:off x="2209800" y="2781300"/>
            <a:ext cx="609600" cy="723900"/>
          </a:xfrm>
          <a:prstGeom prst="line">
            <a:avLst/>
          </a:prstGeom>
          <a:noFill/>
          <a:ln w="12700" cap="sq">
            <a:solidFill>
              <a:schemeClr val="tx1"/>
            </a:solidFill>
            <a:round/>
            <a:headEnd type="none" w="sm" len="sm"/>
            <a:tailEnd type="triangle" w="sm" len="sm"/>
          </a:ln>
        </p:spPr>
        <p:txBody>
          <a:bodyPr/>
          <a:lstStyle/>
          <a:p>
            <a:endParaRPr lang="en-CA" dirty="0"/>
          </a:p>
        </p:txBody>
      </p:sp>
      <p:sp>
        <p:nvSpPr>
          <p:cNvPr id="35854" name="Line 13"/>
          <p:cNvSpPr>
            <a:spLocks noChangeShapeType="1"/>
          </p:cNvSpPr>
          <p:nvPr/>
        </p:nvSpPr>
        <p:spPr bwMode="auto">
          <a:xfrm flipH="1">
            <a:off x="2286000" y="4174354"/>
            <a:ext cx="533400" cy="0"/>
          </a:xfrm>
          <a:prstGeom prst="line">
            <a:avLst/>
          </a:prstGeom>
          <a:noFill/>
          <a:ln w="12700" cap="sq">
            <a:solidFill>
              <a:schemeClr val="tx1"/>
            </a:solidFill>
            <a:round/>
            <a:headEnd type="none" w="sm" len="sm"/>
            <a:tailEnd type="triangle" w="sm" len="sm"/>
          </a:ln>
        </p:spPr>
        <p:txBody>
          <a:bodyPr/>
          <a:lstStyle/>
          <a:p>
            <a:endParaRPr lang="en-CA" dirty="0"/>
          </a:p>
        </p:txBody>
      </p:sp>
      <p:sp>
        <p:nvSpPr>
          <p:cNvPr id="35855" name="Line 14"/>
          <p:cNvSpPr>
            <a:spLocks noChangeShapeType="1"/>
          </p:cNvSpPr>
          <p:nvPr/>
        </p:nvSpPr>
        <p:spPr bwMode="auto">
          <a:xfrm flipH="1" flipV="1">
            <a:off x="2209800" y="4800599"/>
            <a:ext cx="609600" cy="659231"/>
          </a:xfrm>
          <a:prstGeom prst="line">
            <a:avLst/>
          </a:prstGeom>
          <a:noFill/>
          <a:ln w="12700" cap="sq">
            <a:solidFill>
              <a:schemeClr val="tx1"/>
            </a:solidFill>
            <a:round/>
            <a:headEnd type="none" w="sm" len="sm"/>
            <a:tailEnd type="triangle" w="sm" len="sm"/>
          </a:ln>
        </p:spPr>
        <p:txBody>
          <a:bodyPr/>
          <a:lstStyle/>
          <a:p>
            <a:endParaRPr lang="en-CA" dirty="0"/>
          </a:p>
        </p:txBody>
      </p:sp>
      <p:sp>
        <p:nvSpPr>
          <p:cNvPr id="35858" name="Line 17"/>
          <p:cNvSpPr>
            <a:spLocks noChangeShapeType="1"/>
          </p:cNvSpPr>
          <p:nvPr/>
        </p:nvSpPr>
        <p:spPr bwMode="auto">
          <a:xfrm>
            <a:off x="5181599" y="2799849"/>
            <a:ext cx="845599" cy="0"/>
          </a:xfrm>
          <a:prstGeom prst="line">
            <a:avLst/>
          </a:prstGeom>
          <a:noFill/>
          <a:ln w="12700" cap="sq">
            <a:solidFill>
              <a:schemeClr val="tx1"/>
            </a:solidFill>
            <a:round/>
            <a:headEnd type="none" w="sm" len="sm"/>
            <a:tailEnd type="none" w="sm" len="sm"/>
          </a:ln>
        </p:spPr>
        <p:txBody>
          <a:bodyPr/>
          <a:lstStyle/>
          <a:p>
            <a:endParaRPr lang="en-CA" dirty="0"/>
          </a:p>
        </p:txBody>
      </p:sp>
      <p:sp>
        <p:nvSpPr>
          <p:cNvPr id="35859" name="Line 18"/>
          <p:cNvSpPr>
            <a:spLocks noChangeShapeType="1"/>
          </p:cNvSpPr>
          <p:nvPr/>
        </p:nvSpPr>
        <p:spPr bwMode="auto">
          <a:xfrm>
            <a:off x="5181598" y="4183879"/>
            <a:ext cx="914401" cy="0"/>
          </a:xfrm>
          <a:prstGeom prst="line">
            <a:avLst/>
          </a:prstGeom>
          <a:noFill/>
          <a:ln w="12700" cap="sq">
            <a:solidFill>
              <a:schemeClr val="tx1"/>
            </a:solidFill>
            <a:round/>
            <a:headEnd type="none" w="sm" len="sm"/>
            <a:tailEnd type="none" w="sm" len="sm"/>
          </a:ln>
        </p:spPr>
        <p:txBody>
          <a:bodyPr/>
          <a:lstStyle/>
          <a:p>
            <a:endParaRPr lang="en-CA" dirty="0"/>
          </a:p>
        </p:txBody>
      </p:sp>
      <p:sp>
        <p:nvSpPr>
          <p:cNvPr id="35860" name="Line 19"/>
          <p:cNvSpPr>
            <a:spLocks noChangeShapeType="1"/>
          </p:cNvSpPr>
          <p:nvPr/>
        </p:nvSpPr>
        <p:spPr bwMode="auto">
          <a:xfrm flipV="1">
            <a:off x="5181599" y="5350276"/>
            <a:ext cx="921799" cy="6350"/>
          </a:xfrm>
          <a:prstGeom prst="line">
            <a:avLst/>
          </a:prstGeom>
          <a:noFill/>
          <a:ln w="12700" cap="sq">
            <a:solidFill>
              <a:schemeClr val="tx1"/>
            </a:solidFill>
            <a:round/>
            <a:headEnd type="none" w="sm" len="sm"/>
            <a:tailEnd type="none" w="sm" len="sm"/>
          </a:ln>
        </p:spPr>
        <p:txBody>
          <a:bodyPr/>
          <a:lstStyle/>
          <a:p>
            <a:endParaRPr lang="en-CA" dirty="0"/>
          </a:p>
        </p:txBody>
      </p:sp>
      <p:sp>
        <p:nvSpPr>
          <p:cNvPr id="21" name="Rectangle 20"/>
          <p:cNvSpPr>
            <a:spLocks noChangeArrowheads="1"/>
          </p:cNvSpPr>
          <p:nvPr/>
        </p:nvSpPr>
        <p:spPr bwMode="auto">
          <a:xfrm>
            <a:off x="1059712" y="294538"/>
            <a:ext cx="8001000" cy="954107"/>
          </a:xfrm>
          <a:prstGeom prst="rect">
            <a:avLst/>
          </a:prstGeom>
          <a:noFill/>
          <a:ln w="12700" cap="sq">
            <a:noFill/>
            <a:miter lim="800000"/>
            <a:headEnd type="none" w="sm" len="sm"/>
            <a:tailEnd type="none" w="sm" len="sm"/>
          </a:ln>
        </p:spPr>
        <p:txBody>
          <a:bodyPr wrap="square">
            <a:spAutoFit/>
          </a:bodyPr>
          <a:lstStyle/>
          <a:p>
            <a:pPr lvl="0" algn="ctr"/>
            <a:r>
              <a:rPr lang="fr-CA" sz="2800" b="1" dirty="0">
                <a:solidFill>
                  <a:srgbClr val="20558A"/>
                </a:solidFill>
              </a:rPr>
              <a:t>Sélection des produits médicamenteux </a:t>
            </a:r>
          </a:p>
          <a:p>
            <a:pPr lvl="0" algn="ctr"/>
            <a:r>
              <a:rPr lang="fr-CA" sz="2800" b="1" dirty="0">
                <a:solidFill>
                  <a:srgbClr val="20558A"/>
                </a:solidFill>
              </a:rPr>
              <a:t>aux fins de comparaison</a:t>
            </a:r>
          </a:p>
        </p:txBody>
      </p:sp>
      <p:sp>
        <p:nvSpPr>
          <p:cNvPr id="22" name="Line 19"/>
          <p:cNvSpPr>
            <a:spLocks noChangeShapeType="1"/>
          </p:cNvSpPr>
          <p:nvPr/>
        </p:nvSpPr>
        <p:spPr bwMode="auto">
          <a:xfrm>
            <a:off x="955829" y="1190626"/>
            <a:ext cx="8229600"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407028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noProof="0" dirty="0" smtClean="0"/>
              <a:t>Tests appliqués au prix de lancement</a:t>
            </a:r>
          </a:p>
        </p:txBody>
      </p:sp>
      <p:sp>
        <p:nvSpPr>
          <p:cNvPr id="29699" name="Rectangle 3"/>
          <p:cNvSpPr>
            <a:spLocks noGrp="1" noChangeArrowheads="1"/>
          </p:cNvSpPr>
          <p:nvPr>
            <p:ph idx="1"/>
          </p:nvPr>
        </p:nvSpPr>
        <p:spPr>
          <a:xfrm>
            <a:off x="1115616" y="1124745"/>
            <a:ext cx="7848600" cy="399256"/>
          </a:xfrm>
        </p:spPr>
        <p:txBody>
          <a:bodyPr/>
          <a:lstStyle/>
          <a:p>
            <a:pPr marL="0" indent="0" eaLnBrk="1" hangingPunct="1">
              <a:buNone/>
            </a:pPr>
            <a:r>
              <a:rPr lang="fr-CA" sz="1800" noProof="0" dirty="0" smtClean="0"/>
              <a:t>Établis en fonction du niveau d’amélioration thérapeutique :</a:t>
            </a:r>
          </a:p>
          <a:p>
            <a:pPr marL="0" indent="0" eaLnBrk="1" hangingPunct="1">
              <a:buNone/>
            </a:pPr>
            <a:endParaRPr lang="fr-CA" sz="1800" u="sng" noProof="0" dirty="0" smtClean="0"/>
          </a:p>
          <a:p>
            <a:pPr marL="0" indent="0" eaLnBrk="1" hangingPunct="1">
              <a:buNone/>
            </a:pPr>
            <a:r>
              <a:rPr lang="fr-CA" sz="1800" u="sng" noProof="0" dirty="0" smtClean="0"/>
              <a:t>Découverte </a:t>
            </a:r>
            <a:r>
              <a:rPr lang="fr-CA" sz="1800" noProof="0" dirty="0" smtClean="0"/>
              <a:t>: Test de la médiane des prix internationaux (MPI)</a:t>
            </a:r>
            <a:br>
              <a:rPr lang="fr-CA" sz="1800" noProof="0" dirty="0" smtClean="0"/>
            </a:br>
            <a:endParaRPr lang="fr-CA" sz="1800" u="sng" noProof="0" dirty="0" smtClean="0"/>
          </a:p>
          <a:p>
            <a:pPr marL="0" indent="0" eaLnBrk="1" hangingPunct="1">
              <a:buNone/>
            </a:pPr>
            <a:r>
              <a:rPr lang="fr-CA" sz="1800" u="sng" noProof="0" dirty="0" smtClean="0"/>
              <a:t>Amélioration importante </a:t>
            </a:r>
            <a:r>
              <a:rPr lang="fr-CA" sz="1800" noProof="0" dirty="0" smtClean="0"/>
              <a:t>: Le prix le plus élevé entre le plus élevé des prix obtenus avec la</a:t>
            </a:r>
            <a:r>
              <a:rPr lang="fr-CA" sz="1800" dirty="0" smtClean="0"/>
              <a:t> Comparaison du prix selon la catégorie thérapeutique (CCT)</a:t>
            </a:r>
            <a:r>
              <a:rPr lang="fr-CA" sz="1800" noProof="0" dirty="0" smtClean="0"/>
              <a:t> et le test MPI</a:t>
            </a:r>
            <a:endParaRPr lang="fr-CA" sz="1800" u="sng" noProof="0" dirty="0" smtClean="0"/>
          </a:p>
          <a:p>
            <a:pPr marL="0" indent="0" eaLnBrk="1" hangingPunct="1">
              <a:buNone/>
            </a:pPr>
            <a:endParaRPr lang="fr-CA" sz="1800" u="sng" noProof="0" dirty="0" smtClean="0"/>
          </a:p>
          <a:p>
            <a:pPr marL="0" indent="0" eaLnBrk="1" hangingPunct="1">
              <a:buNone/>
            </a:pPr>
            <a:r>
              <a:rPr lang="fr-CA" sz="1800" u="sng" noProof="0" dirty="0" smtClean="0"/>
              <a:t>Amélioration modeste </a:t>
            </a:r>
            <a:r>
              <a:rPr lang="fr-CA" sz="1800" noProof="0" dirty="0" smtClean="0"/>
              <a:t>: Le plus élevé des prix entre la médiane des prix obtenus avec la CCT et le test MPI et le prix le plus élevé obtenu avec la CCT</a:t>
            </a:r>
            <a:endParaRPr lang="fr-CA" sz="1800" u="sng" noProof="0" dirty="0" smtClean="0"/>
          </a:p>
          <a:p>
            <a:pPr marL="0" indent="0" eaLnBrk="1" hangingPunct="1">
              <a:buNone/>
            </a:pPr>
            <a:endParaRPr lang="fr-CA" sz="1800" u="sng" noProof="0" dirty="0" smtClean="0"/>
          </a:p>
          <a:p>
            <a:pPr marL="0" indent="0" eaLnBrk="1" hangingPunct="1">
              <a:buNone/>
            </a:pPr>
            <a:r>
              <a:rPr lang="fr-CA" sz="1800" u="sng" noProof="0" dirty="0" smtClean="0"/>
              <a:t>Amélioration minime ou nulle </a:t>
            </a:r>
            <a:r>
              <a:rPr lang="fr-CA" sz="1800" noProof="0" dirty="0" smtClean="0"/>
              <a:t>: Le prix le plus élevé obtenu avec la CCT; Test de la relation raisonnable</a:t>
            </a:r>
          </a:p>
          <a:p>
            <a:pPr marL="0" indent="0" eaLnBrk="1" hangingPunct="1">
              <a:buNone/>
            </a:pPr>
            <a:endParaRPr lang="fr-CA" sz="1200" b="0" noProof="0" dirty="0" smtClean="0"/>
          </a:p>
          <a:p>
            <a:pPr marL="0" indent="0" eaLnBrk="1" hangingPunct="1">
              <a:buNone/>
            </a:pPr>
            <a:r>
              <a:rPr lang="fr-CA" sz="1200" b="0" noProof="0" dirty="0" smtClean="0"/>
              <a:t>Remarque : Lorsqu’il n’existe aucun produit de comparaison, qu’on ne peut établir un régime </a:t>
            </a:r>
            <a:r>
              <a:rPr lang="fr-CA" sz="1200" b="0" dirty="0" smtClean="0"/>
              <a:t>posologique comparable ou que le prix du médicament de comparaison est excessif, on doit alors utiliser le test MPI.</a:t>
            </a:r>
            <a:endParaRPr lang="fr-CA" sz="1200" b="0"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17</a:t>
            </a:fld>
            <a:endParaRPr lang="en-US" dirty="0"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2341463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txBox="1">
            <a:spLocks noGrp="1"/>
          </p:cNvSpPr>
          <p:nvPr/>
        </p:nvSpPr>
        <p:spPr bwMode="auto">
          <a:xfrm>
            <a:off x="152400" y="6245225"/>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fontAlgn="base" hangingPunct="1">
              <a:spcBef>
                <a:spcPct val="0"/>
              </a:spcBef>
              <a:spcAft>
                <a:spcPct val="0"/>
              </a:spcAft>
            </a:pPr>
            <a:fld id="{CFA6F47C-F98F-47E0-9FA3-1196DC1B53CF}" type="slidenum">
              <a:rPr lang="en-US" sz="1400" smtClean="0">
                <a:solidFill>
                  <a:srgbClr val="FFFFFF"/>
                </a:solidFill>
                <a:ea typeface="ＭＳ Ｐゴシック" pitchFamily="-60" charset="-128"/>
              </a:rPr>
              <a:pPr algn="r" eaLnBrk="1" fontAlgn="base" hangingPunct="1">
                <a:spcBef>
                  <a:spcPct val="0"/>
                </a:spcBef>
                <a:spcAft>
                  <a:spcPct val="0"/>
                </a:spcAft>
              </a:pPr>
              <a:t>18</a:t>
            </a:fld>
            <a:endParaRPr lang="en-US" sz="1400" dirty="0" smtClean="0">
              <a:solidFill>
                <a:srgbClr val="003366"/>
              </a:solidFill>
              <a:ea typeface="ＭＳ Ｐゴシック" pitchFamily="-60" charset="-128"/>
            </a:endParaRPr>
          </a:p>
        </p:txBody>
      </p:sp>
      <p:sp>
        <p:nvSpPr>
          <p:cNvPr id="53251" name="AutoShape 2"/>
          <p:cNvSpPr>
            <a:spLocks noChangeArrowheads="1"/>
          </p:cNvSpPr>
          <p:nvPr/>
        </p:nvSpPr>
        <p:spPr bwMode="auto">
          <a:xfrm>
            <a:off x="1219200" y="1716901"/>
            <a:ext cx="1905000" cy="58370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fr-CA" dirty="0" smtClean="0">
                <a:solidFill>
                  <a:srgbClr val="003366"/>
                </a:solidFill>
                <a:latin typeface="Arial" charset="0"/>
                <a:ea typeface="ＭＳ Ｐゴシック" pitchFamily="-60" charset="-128"/>
              </a:rPr>
              <a:t>Découverte</a:t>
            </a:r>
          </a:p>
        </p:txBody>
      </p:sp>
      <p:sp>
        <p:nvSpPr>
          <p:cNvPr id="53252" name="AutoShape 3"/>
          <p:cNvSpPr>
            <a:spLocks noChangeArrowheads="1"/>
          </p:cNvSpPr>
          <p:nvPr/>
        </p:nvSpPr>
        <p:spPr bwMode="auto">
          <a:xfrm>
            <a:off x="4065076" y="1716901"/>
            <a:ext cx="1954724" cy="58370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fr-CA" dirty="0" smtClean="0">
                <a:solidFill>
                  <a:srgbClr val="003366"/>
                </a:solidFill>
                <a:latin typeface="Arial" charset="0"/>
                <a:ea typeface="ＭＳ Ｐゴシック" pitchFamily="-60" charset="-128"/>
              </a:rPr>
              <a:t>Aucun</a:t>
            </a:r>
          </a:p>
        </p:txBody>
      </p:sp>
      <p:sp>
        <p:nvSpPr>
          <p:cNvPr id="53253" name="AutoShape 4"/>
          <p:cNvSpPr>
            <a:spLocks noChangeArrowheads="1"/>
          </p:cNvSpPr>
          <p:nvPr/>
        </p:nvSpPr>
        <p:spPr bwMode="auto">
          <a:xfrm>
            <a:off x="6515100" y="1716901"/>
            <a:ext cx="2552700" cy="58370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dirty="0" smtClean="0">
                <a:solidFill>
                  <a:srgbClr val="003366"/>
                </a:solidFill>
                <a:latin typeface="Arial" charset="0"/>
                <a:ea typeface="ＭＳ Ｐゴシック" pitchFamily="-60" charset="-128"/>
              </a:rPr>
              <a:t>Test MPI</a:t>
            </a:r>
          </a:p>
        </p:txBody>
      </p:sp>
      <p:sp>
        <p:nvSpPr>
          <p:cNvPr id="53254" name="AutoShape 5"/>
          <p:cNvSpPr>
            <a:spLocks noChangeArrowheads="1"/>
          </p:cNvSpPr>
          <p:nvPr/>
        </p:nvSpPr>
        <p:spPr bwMode="auto">
          <a:xfrm>
            <a:off x="1268922" y="4839394"/>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fontAlgn="base">
              <a:spcBef>
                <a:spcPct val="0"/>
              </a:spcBef>
              <a:spcAft>
                <a:spcPct val="0"/>
              </a:spcAft>
            </a:pPr>
            <a:r>
              <a:rPr lang="fr-CA" dirty="0">
                <a:solidFill>
                  <a:srgbClr val="003366"/>
                </a:solidFill>
                <a:latin typeface="Arial" charset="0"/>
                <a:ea typeface="ＭＳ Ｐゴシック" pitchFamily="-60" charset="-128"/>
              </a:rPr>
              <a:t>Amélioration </a:t>
            </a:r>
            <a:r>
              <a:rPr lang="fr-CA" dirty="0" smtClean="0">
                <a:solidFill>
                  <a:srgbClr val="003366"/>
                </a:solidFill>
                <a:latin typeface="Arial" charset="0"/>
                <a:ea typeface="ＭＳ Ｐゴシック" pitchFamily="-60" charset="-128"/>
              </a:rPr>
              <a:t>minime ou nulle</a:t>
            </a:r>
            <a:endParaRPr lang="en-US" dirty="0" smtClean="0">
              <a:solidFill>
                <a:srgbClr val="003366"/>
              </a:solidFill>
              <a:latin typeface="Arial" charset="0"/>
              <a:ea typeface="ＭＳ Ｐゴシック" pitchFamily="-60" charset="-128"/>
            </a:endParaRPr>
          </a:p>
        </p:txBody>
      </p:sp>
      <p:sp>
        <p:nvSpPr>
          <p:cNvPr id="53255" name="AutoShape 6"/>
          <p:cNvSpPr>
            <a:spLocks noChangeArrowheads="1"/>
          </p:cNvSpPr>
          <p:nvPr/>
        </p:nvSpPr>
        <p:spPr bwMode="auto">
          <a:xfrm>
            <a:off x="1242445" y="2536942"/>
            <a:ext cx="1905000" cy="69976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fontAlgn="base">
              <a:spcBef>
                <a:spcPct val="0"/>
              </a:spcBef>
              <a:spcAft>
                <a:spcPct val="0"/>
              </a:spcAft>
            </a:pPr>
            <a:r>
              <a:rPr lang="fr-CA" dirty="0" smtClean="0">
                <a:solidFill>
                  <a:srgbClr val="003366"/>
                </a:solidFill>
                <a:latin typeface="Arial" charset="0"/>
                <a:ea typeface="ＭＳ Ｐゴシック" pitchFamily="-60" charset="-128"/>
              </a:rPr>
              <a:t>Amélioration importante</a:t>
            </a:r>
          </a:p>
        </p:txBody>
      </p:sp>
      <p:sp>
        <p:nvSpPr>
          <p:cNvPr id="53256" name="AutoShape 7"/>
          <p:cNvSpPr>
            <a:spLocks noChangeArrowheads="1"/>
          </p:cNvSpPr>
          <p:nvPr/>
        </p:nvSpPr>
        <p:spPr bwMode="auto">
          <a:xfrm>
            <a:off x="4065076" y="2423110"/>
            <a:ext cx="1954723" cy="91283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fontAlgn="base">
              <a:spcBef>
                <a:spcPct val="0"/>
              </a:spcBef>
              <a:spcAft>
                <a:spcPct val="0"/>
              </a:spcAft>
            </a:pPr>
            <a:r>
              <a:rPr lang="fr-CA" sz="1100" dirty="0">
                <a:latin typeface="Arial" pitchFamily="34" charset="0"/>
                <a:cs typeface="Arial" pitchFamily="34" charset="0"/>
              </a:rPr>
              <a:t>Produits médicamenteux qui constituent une amélioration importante par rapport aux produits </a:t>
            </a:r>
            <a:r>
              <a:rPr lang="fr-CA" sz="1100" dirty="0" smtClean="0">
                <a:latin typeface="Arial" pitchFamily="34" charset="0"/>
                <a:cs typeface="Arial" pitchFamily="34" charset="0"/>
              </a:rPr>
              <a:t>existants</a:t>
            </a:r>
            <a:endParaRPr lang="en-US" sz="1100" dirty="0" smtClean="0">
              <a:solidFill>
                <a:srgbClr val="003366"/>
              </a:solidFill>
              <a:latin typeface="Arial" pitchFamily="34" charset="0"/>
              <a:ea typeface="ＭＳ Ｐゴシック" pitchFamily="-60" charset="-128"/>
              <a:cs typeface="Arial" pitchFamily="34" charset="0"/>
            </a:endParaRPr>
          </a:p>
        </p:txBody>
      </p:sp>
      <p:sp>
        <p:nvSpPr>
          <p:cNvPr id="53257" name="AutoShape 8"/>
          <p:cNvSpPr>
            <a:spLocks noChangeArrowheads="1"/>
          </p:cNvSpPr>
          <p:nvPr/>
        </p:nvSpPr>
        <p:spPr bwMode="auto">
          <a:xfrm>
            <a:off x="6520656" y="2423109"/>
            <a:ext cx="2547144" cy="85216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fontAlgn="base">
              <a:spcBef>
                <a:spcPct val="0"/>
              </a:spcBef>
              <a:spcAft>
                <a:spcPct val="0"/>
              </a:spcAft>
            </a:pPr>
            <a:r>
              <a:rPr lang="fr-CA" sz="1400" dirty="0" smtClean="0">
                <a:solidFill>
                  <a:srgbClr val="003366"/>
                </a:solidFill>
                <a:latin typeface="Arial" pitchFamily="34" charset="0"/>
                <a:ea typeface="ＭＳ Ｐゴシック" pitchFamily="-60" charset="-128"/>
                <a:cs typeface="Arial" pitchFamily="34" charset="0"/>
              </a:rPr>
              <a:t>Le prix le plus élevé entre : </a:t>
            </a:r>
          </a:p>
          <a:p>
            <a:pPr algn="ctr" fontAlgn="base">
              <a:spcBef>
                <a:spcPct val="0"/>
              </a:spcBef>
              <a:spcAft>
                <a:spcPct val="0"/>
              </a:spcAft>
            </a:pPr>
            <a:r>
              <a:rPr lang="fr-CA" sz="1200" dirty="0" smtClean="0">
                <a:latin typeface="Arial" pitchFamily="34" charset="0"/>
                <a:cs typeface="Arial" pitchFamily="34" charset="0"/>
              </a:rPr>
              <a:t>le </a:t>
            </a:r>
            <a:r>
              <a:rPr lang="fr-CA" sz="1200" dirty="0">
                <a:latin typeface="Arial" pitchFamily="34" charset="0"/>
                <a:cs typeface="Arial" pitchFamily="34" charset="0"/>
              </a:rPr>
              <a:t>plus élevé des prix obtenus avec </a:t>
            </a:r>
            <a:r>
              <a:rPr lang="fr-CA" sz="1200" dirty="0" smtClean="0">
                <a:latin typeface="Arial" pitchFamily="34" charset="0"/>
                <a:cs typeface="Arial" pitchFamily="34" charset="0"/>
              </a:rPr>
              <a:t>la CCT </a:t>
            </a:r>
            <a:r>
              <a:rPr lang="fr-CA" sz="1200" dirty="0">
                <a:latin typeface="Arial" pitchFamily="34" charset="0"/>
                <a:cs typeface="Arial" pitchFamily="34" charset="0"/>
              </a:rPr>
              <a:t>et le test </a:t>
            </a:r>
            <a:r>
              <a:rPr lang="fr-CA" sz="1200" dirty="0" smtClean="0">
                <a:latin typeface="Arial" pitchFamily="34" charset="0"/>
                <a:cs typeface="Arial" pitchFamily="34" charset="0"/>
              </a:rPr>
              <a:t>MPI</a:t>
            </a:r>
            <a:endParaRPr lang="en-US" sz="1200" dirty="0" smtClean="0">
              <a:solidFill>
                <a:srgbClr val="003366"/>
              </a:solidFill>
              <a:latin typeface="Arial" pitchFamily="34" charset="0"/>
              <a:ea typeface="ＭＳ Ｐゴシック" pitchFamily="-60" charset="-128"/>
              <a:cs typeface="Arial" pitchFamily="34" charset="0"/>
            </a:endParaRPr>
          </a:p>
        </p:txBody>
      </p:sp>
      <p:sp>
        <p:nvSpPr>
          <p:cNvPr id="53258" name="AutoShape 9"/>
          <p:cNvSpPr>
            <a:spLocks noChangeArrowheads="1"/>
          </p:cNvSpPr>
          <p:nvPr/>
        </p:nvSpPr>
        <p:spPr bwMode="auto">
          <a:xfrm>
            <a:off x="6515100" y="4725144"/>
            <a:ext cx="2563812" cy="1295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fontAlgn="base">
              <a:spcBef>
                <a:spcPct val="0"/>
              </a:spcBef>
              <a:spcAft>
                <a:spcPct val="0"/>
              </a:spcAft>
            </a:pPr>
            <a:r>
              <a:rPr lang="fr-CA" sz="800" dirty="0" smtClean="0">
                <a:solidFill>
                  <a:srgbClr val="003366"/>
                </a:solidFill>
                <a:latin typeface="Arial" charset="0"/>
                <a:ea typeface="ＭＳ Ｐゴシック" pitchFamily="-60" charset="-128"/>
              </a:rPr>
              <a:t>Le </a:t>
            </a:r>
            <a:r>
              <a:rPr lang="fr-CA" sz="800" dirty="0">
                <a:solidFill>
                  <a:srgbClr val="003366"/>
                </a:solidFill>
                <a:latin typeface="Arial" charset="0"/>
                <a:ea typeface="ＭＳ Ｐゴシック" pitchFamily="-60" charset="-128"/>
              </a:rPr>
              <a:t>plus élevé des prix obtenus avec le Test de la </a:t>
            </a:r>
            <a:r>
              <a:rPr lang="fr-CA" sz="800" dirty="0" smtClean="0">
                <a:solidFill>
                  <a:srgbClr val="003366"/>
                </a:solidFill>
                <a:latin typeface="Arial" charset="0"/>
                <a:ea typeface="ＭＳ Ｐゴシック" pitchFamily="-60" charset="-128"/>
              </a:rPr>
              <a:t>CCT</a:t>
            </a:r>
            <a:endParaRPr lang="en-US" sz="1000" dirty="0" smtClean="0">
              <a:solidFill>
                <a:srgbClr val="003366"/>
              </a:solidFill>
              <a:latin typeface="Arial" charset="0"/>
              <a:ea typeface="ＭＳ Ｐゴシック" pitchFamily="-60" charset="-128"/>
            </a:endParaRPr>
          </a:p>
          <a:p>
            <a:pPr fontAlgn="base">
              <a:spcBef>
                <a:spcPct val="0"/>
              </a:spcBef>
              <a:spcAft>
                <a:spcPct val="0"/>
              </a:spcAft>
            </a:pPr>
            <a:endParaRPr lang="fr-CA" sz="1000" dirty="0" smtClean="0">
              <a:solidFill>
                <a:srgbClr val="003366"/>
              </a:solidFill>
              <a:latin typeface="Arial" charset="0"/>
              <a:ea typeface="ＭＳ Ｐゴシック" pitchFamily="-60" charset="-128"/>
            </a:endParaRPr>
          </a:p>
          <a:p>
            <a:pPr fontAlgn="base">
              <a:spcBef>
                <a:spcPct val="0"/>
              </a:spcBef>
              <a:spcAft>
                <a:spcPct val="0"/>
              </a:spcAft>
            </a:pPr>
            <a:r>
              <a:rPr lang="fr-CA" sz="800" dirty="0" smtClean="0">
                <a:solidFill>
                  <a:srgbClr val="003366"/>
                </a:solidFill>
                <a:latin typeface="Arial" charset="0"/>
                <a:ea typeface="ＭＳ Ｐゴシック" pitchFamily="-60" charset="-128"/>
              </a:rPr>
              <a:t>- Le moindre des prix entre :</a:t>
            </a:r>
          </a:p>
          <a:p>
            <a:pPr fontAlgn="base">
              <a:spcBef>
                <a:spcPct val="0"/>
              </a:spcBef>
              <a:spcAft>
                <a:spcPct val="0"/>
              </a:spcAft>
            </a:pPr>
            <a:r>
              <a:rPr lang="fr-CA" sz="800" dirty="0" smtClean="0">
                <a:solidFill>
                  <a:srgbClr val="003366"/>
                </a:solidFill>
                <a:latin typeface="Arial" charset="0"/>
                <a:ea typeface="ＭＳ Ｐゴシック" pitchFamily="-60" charset="-128"/>
              </a:rPr>
              <a:t>le prix le moins élevé des prix obtenus avec la    CCT et le test MPI</a:t>
            </a:r>
          </a:p>
          <a:p>
            <a:pPr fontAlgn="base">
              <a:spcBef>
                <a:spcPct val="0"/>
              </a:spcBef>
              <a:spcAft>
                <a:spcPct val="0"/>
              </a:spcAft>
            </a:pPr>
            <a:endParaRPr lang="en-US" sz="800" dirty="0" smtClean="0">
              <a:solidFill>
                <a:srgbClr val="003366"/>
              </a:solidFill>
              <a:latin typeface="Arial" charset="0"/>
              <a:ea typeface="ＭＳ Ｐゴシック" pitchFamily="-60" charset="-128"/>
            </a:endParaRPr>
          </a:p>
          <a:p>
            <a:pPr lvl="0" fontAlgn="base">
              <a:spcBef>
                <a:spcPct val="0"/>
              </a:spcBef>
              <a:spcAft>
                <a:spcPct val="0"/>
              </a:spcAft>
            </a:pPr>
            <a:r>
              <a:rPr lang="fr-CA" sz="800" dirty="0">
                <a:solidFill>
                  <a:srgbClr val="003366"/>
                </a:solidFill>
                <a:latin typeface="Arial" charset="0"/>
                <a:ea typeface="ＭＳ Ｐゴシック" pitchFamily="-60" charset="-128"/>
              </a:rPr>
              <a:t>- Lorsqu’on ne peut établir un régime posologique comparable ou que le prix du médicament de comparaison est excessif             Test </a:t>
            </a:r>
            <a:r>
              <a:rPr lang="fr-CA" sz="800" dirty="0" smtClean="0">
                <a:solidFill>
                  <a:srgbClr val="003366"/>
                </a:solidFill>
                <a:latin typeface="Arial" charset="0"/>
                <a:ea typeface="ＭＳ Ｐゴシック" pitchFamily="-60" charset="-128"/>
              </a:rPr>
              <a:t>MPI</a:t>
            </a:r>
            <a:endParaRPr lang="en-US" sz="1050" dirty="0" smtClean="0">
              <a:solidFill>
                <a:srgbClr val="003366"/>
              </a:solidFill>
              <a:latin typeface="Arial" charset="0"/>
              <a:ea typeface="ＭＳ Ｐゴシック" pitchFamily="-60" charset="-128"/>
            </a:endParaRPr>
          </a:p>
        </p:txBody>
      </p:sp>
      <p:sp>
        <p:nvSpPr>
          <p:cNvPr id="53259" name="AutoShape 10"/>
          <p:cNvSpPr>
            <a:spLocks noChangeArrowheads="1"/>
          </p:cNvSpPr>
          <p:nvPr/>
        </p:nvSpPr>
        <p:spPr bwMode="auto">
          <a:xfrm>
            <a:off x="6515100" y="3356992"/>
            <a:ext cx="2552700" cy="1295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fr-CA" sz="1000" dirty="0" smtClean="0">
                <a:solidFill>
                  <a:srgbClr val="003366"/>
                </a:solidFill>
                <a:latin typeface="Arial" charset="0"/>
                <a:ea typeface="ＭＳ Ｐゴシック" pitchFamily="-60" charset="-128"/>
              </a:rPr>
              <a:t>- </a:t>
            </a:r>
            <a:r>
              <a:rPr lang="fr-CA" sz="800" dirty="0" smtClean="0">
                <a:solidFill>
                  <a:srgbClr val="003366"/>
                </a:solidFill>
                <a:latin typeface="Arial" charset="0"/>
                <a:ea typeface="ＭＳ Ｐゴシック" pitchFamily="-60" charset="-128"/>
              </a:rPr>
              <a:t>Le plus élevé des prix entre :</a:t>
            </a:r>
          </a:p>
          <a:p>
            <a:pPr fontAlgn="base">
              <a:spcBef>
                <a:spcPct val="0"/>
              </a:spcBef>
              <a:spcAft>
                <a:spcPct val="0"/>
              </a:spcAft>
            </a:pPr>
            <a:r>
              <a:rPr lang="fr-CA" sz="800" dirty="0" smtClean="0">
                <a:solidFill>
                  <a:srgbClr val="003366"/>
                </a:solidFill>
                <a:latin typeface="Arial" charset="0"/>
                <a:ea typeface="ＭＳ Ｐゴシック" pitchFamily="-60" charset="-128"/>
              </a:rPr>
              <a:t> la médiane et le plus élevé des prix obtenus avec la CCT</a:t>
            </a:r>
          </a:p>
          <a:p>
            <a:pPr fontAlgn="base">
              <a:spcBef>
                <a:spcPct val="0"/>
              </a:spcBef>
              <a:spcAft>
                <a:spcPct val="0"/>
              </a:spcAft>
            </a:pPr>
            <a:endParaRPr lang="en-US" sz="800" dirty="0" smtClean="0">
              <a:solidFill>
                <a:srgbClr val="003366"/>
              </a:solidFill>
              <a:latin typeface="Arial" charset="0"/>
              <a:ea typeface="ＭＳ Ｐゴシック" pitchFamily="-60" charset="-128"/>
            </a:endParaRPr>
          </a:p>
          <a:p>
            <a:pPr fontAlgn="base">
              <a:spcBef>
                <a:spcPct val="0"/>
              </a:spcBef>
              <a:spcAft>
                <a:spcPct val="0"/>
              </a:spcAft>
            </a:pPr>
            <a:r>
              <a:rPr lang="fr-CA" sz="800" dirty="0" smtClean="0">
                <a:solidFill>
                  <a:srgbClr val="003366"/>
                </a:solidFill>
                <a:latin typeface="Arial" charset="0"/>
                <a:ea typeface="ＭＳ Ｐゴシック" pitchFamily="-60" charset="-128"/>
              </a:rPr>
              <a:t>Le </a:t>
            </a:r>
            <a:r>
              <a:rPr lang="fr-CA" sz="800" dirty="0">
                <a:solidFill>
                  <a:srgbClr val="003366"/>
                </a:solidFill>
                <a:latin typeface="Arial" charset="0"/>
                <a:ea typeface="ＭＳ Ｐゴシック" pitchFamily="-60" charset="-128"/>
              </a:rPr>
              <a:t>plus élevé des prix obtenus avec </a:t>
            </a:r>
            <a:r>
              <a:rPr lang="fr-CA" sz="800" dirty="0" smtClean="0">
                <a:solidFill>
                  <a:srgbClr val="003366"/>
                </a:solidFill>
                <a:latin typeface="Arial" charset="0"/>
                <a:ea typeface="ＭＳ Ｐゴシック" pitchFamily="-60" charset="-128"/>
              </a:rPr>
              <a:t>la CCT +</a:t>
            </a:r>
            <a:r>
              <a:rPr lang="en-US" sz="800" dirty="0" smtClean="0">
                <a:solidFill>
                  <a:srgbClr val="003366"/>
                </a:solidFill>
                <a:latin typeface="Arial" charset="0"/>
                <a:ea typeface="ＭＳ Ｐゴシック" pitchFamily="-60" charset="-128"/>
              </a:rPr>
              <a:t> test MPI</a:t>
            </a:r>
            <a:r>
              <a:rPr lang="fr-CA" sz="800" dirty="0" smtClean="0">
                <a:solidFill>
                  <a:srgbClr val="003366"/>
                </a:solidFill>
                <a:latin typeface="Arial" charset="0"/>
                <a:ea typeface="ＭＳ Ｐゴシック" pitchFamily="-60" charset="-128"/>
              </a:rPr>
              <a:t>/2</a:t>
            </a:r>
            <a:endParaRPr lang="en-US" sz="800" dirty="0" smtClean="0">
              <a:solidFill>
                <a:srgbClr val="003366"/>
              </a:solidFill>
              <a:latin typeface="Arial" charset="0"/>
              <a:ea typeface="ＭＳ Ｐゴシック" pitchFamily="-60" charset="-128"/>
            </a:endParaRPr>
          </a:p>
          <a:p>
            <a:pPr fontAlgn="base">
              <a:spcBef>
                <a:spcPct val="0"/>
              </a:spcBef>
              <a:spcAft>
                <a:spcPct val="0"/>
              </a:spcAft>
            </a:pPr>
            <a:endParaRPr lang="en-US" sz="800" dirty="0" smtClean="0">
              <a:solidFill>
                <a:srgbClr val="003366"/>
              </a:solidFill>
              <a:latin typeface="Arial" charset="0"/>
              <a:ea typeface="ＭＳ Ｐゴシック" pitchFamily="-60" charset="-128"/>
            </a:endParaRPr>
          </a:p>
          <a:p>
            <a:pPr fontAlgn="base">
              <a:spcBef>
                <a:spcPct val="0"/>
              </a:spcBef>
              <a:spcAft>
                <a:spcPct val="0"/>
              </a:spcAft>
            </a:pPr>
            <a:r>
              <a:rPr lang="fr-CA" sz="700" dirty="0" smtClean="0">
                <a:solidFill>
                  <a:srgbClr val="003366"/>
                </a:solidFill>
                <a:latin typeface="Arial" charset="0"/>
                <a:ea typeface="ＭＳ Ｐゴシック" pitchFamily="-60" charset="-128"/>
              </a:rPr>
              <a:t>- Lorsqu’on ne peut établir un régime posologique comparable ou que le prix du médicament de comparaison est excessif             Test MPI</a:t>
            </a: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p:txBody>
      </p:sp>
      <p:sp>
        <p:nvSpPr>
          <p:cNvPr id="53260" name="AutoShape 11"/>
          <p:cNvSpPr>
            <a:spLocks noChangeArrowheads="1"/>
          </p:cNvSpPr>
          <p:nvPr/>
        </p:nvSpPr>
        <p:spPr bwMode="auto">
          <a:xfrm>
            <a:off x="4065077" y="3619872"/>
            <a:ext cx="1905794"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lvl="0" algn="ctr" fontAlgn="base">
              <a:spcBef>
                <a:spcPct val="0"/>
              </a:spcBef>
              <a:spcAft>
                <a:spcPct val="0"/>
              </a:spcAft>
            </a:pPr>
            <a:r>
              <a:rPr lang="fr-CA" sz="1100" dirty="0">
                <a:solidFill>
                  <a:srgbClr val="003366"/>
                </a:solidFill>
                <a:latin typeface="Arial" pitchFamily="34" charset="0"/>
                <a:cs typeface="Arial" pitchFamily="34" charset="0"/>
              </a:rPr>
              <a:t>Produits médicamenteux qui constituent une amélioration </a:t>
            </a:r>
            <a:r>
              <a:rPr lang="fr-CA" sz="1100" dirty="0" smtClean="0">
                <a:solidFill>
                  <a:srgbClr val="003366"/>
                </a:solidFill>
                <a:latin typeface="Arial" pitchFamily="34" charset="0"/>
                <a:cs typeface="Arial" pitchFamily="34" charset="0"/>
              </a:rPr>
              <a:t>modeste </a:t>
            </a:r>
            <a:r>
              <a:rPr lang="fr-CA" sz="1100" dirty="0">
                <a:solidFill>
                  <a:srgbClr val="003366"/>
                </a:solidFill>
                <a:latin typeface="Arial" pitchFamily="34" charset="0"/>
                <a:cs typeface="Arial" pitchFamily="34" charset="0"/>
              </a:rPr>
              <a:t>par rapport aux produits </a:t>
            </a:r>
            <a:r>
              <a:rPr lang="fr-CA" sz="1100" dirty="0" smtClean="0">
                <a:solidFill>
                  <a:srgbClr val="003366"/>
                </a:solidFill>
                <a:latin typeface="Arial" pitchFamily="34" charset="0"/>
                <a:cs typeface="Arial" pitchFamily="34" charset="0"/>
              </a:rPr>
              <a:t>existants</a:t>
            </a:r>
            <a:endParaRPr lang="en-US" sz="1200" dirty="0" smtClean="0">
              <a:solidFill>
                <a:srgbClr val="003366"/>
              </a:solidFill>
              <a:latin typeface="Arial" pitchFamily="34" charset="0"/>
              <a:ea typeface="ＭＳ Ｐゴシック" pitchFamily="-60" charset="-128"/>
              <a:cs typeface="Arial" pitchFamily="34" charset="0"/>
            </a:endParaRPr>
          </a:p>
        </p:txBody>
      </p:sp>
      <p:sp>
        <p:nvSpPr>
          <p:cNvPr id="53261" name="AutoShape 12"/>
          <p:cNvSpPr>
            <a:spLocks noChangeArrowheads="1"/>
          </p:cNvSpPr>
          <p:nvPr/>
        </p:nvSpPr>
        <p:spPr bwMode="auto">
          <a:xfrm>
            <a:off x="1203041" y="3602502"/>
            <a:ext cx="19050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fontAlgn="base">
              <a:spcBef>
                <a:spcPct val="0"/>
              </a:spcBef>
              <a:spcAft>
                <a:spcPct val="0"/>
              </a:spcAft>
            </a:pPr>
            <a:r>
              <a:rPr lang="fr-CA" dirty="0">
                <a:solidFill>
                  <a:srgbClr val="003366"/>
                </a:solidFill>
                <a:latin typeface="Arial" charset="0"/>
                <a:ea typeface="ＭＳ Ｐゴシック" pitchFamily="-60" charset="-128"/>
              </a:rPr>
              <a:t>Amélioration </a:t>
            </a:r>
            <a:r>
              <a:rPr lang="fr-CA" dirty="0" smtClean="0">
                <a:solidFill>
                  <a:srgbClr val="003366"/>
                </a:solidFill>
                <a:latin typeface="Arial" charset="0"/>
                <a:ea typeface="ＭＳ Ｐゴシック" pitchFamily="-60" charset="-128"/>
              </a:rPr>
              <a:t>modeste</a:t>
            </a:r>
            <a:endParaRPr lang="en-US" dirty="0" smtClean="0">
              <a:solidFill>
                <a:srgbClr val="003366"/>
              </a:solidFill>
              <a:latin typeface="Arial" charset="0"/>
              <a:ea typeface="ＭＳ Ｐゴシック" pitchFamily="-60" charset="-128"/>
            </a:endParaRPr>
          </a:p>
        </p:txBody>
      </p:sp>
      <p:sp>
        <p:nvSpPr>
          <p:cNvPr id="53262" name="Text Box 14"/>
          <p:cNvSpPr txBox="1">
            <a:spLocks noChangeArrowheads="1"/>
          </p:cNvSpPr>
          <p:nvPr/>
        </p:nvSpPr>
        <p:spPr bwMode="auto">
          <a:xfrm>
            <a:off x="1128144" y="1085958"/>
            <a:ext cx="2186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lvl="0" algn="ctr" eaLnBrk="1" fontAlgn="base" hangingPunct="1">
              <a:spcBef>
                <a:spcPct val="50000"/>
              </a:spcBef>
              <a:spcAft>
                <a:spcPct val="0"/>
              </a:spcAft>
            </a:pPr>
            <a:r>
              <a:rPr lang="fr-CA" sz="1400" b="1" u="sng" dirty="0">
                <a:solidFill>
                  <a:srgbClr val="003366"/>
                </a:solidFill>
              </a:rPr>
              <a:t>Niveau d’amélioration </a:t>
            </a:r>
            <a:r>
              <a:rPr lang="fr-CA" sz="1400" b="1" u="sng" dirty="0" smtClean="0">
                <a:solidFill>
                  <a:srgbClr val="003366"/>
                </a:solidFill>
              </a:rPr>
              <a:t> thérapeutique</a:t>
            </a:r>
            <a:endParaRPr lang="en-US" sz="1400" b="1" u="sng" dirty="0" smtClean="0">
              <a:solidFill>
                <a:srgbClr val="003366"/>
              </a:solidFill>
              <a:ea typeface="ＭＳ Ｐゴシック" pitchFamily="-60" charset="-128"/>
            </a:endParaRPr>
          </a:p>
        </p:txBody>
      </p:sp>
      <p:sp>
        <p:nvSpPr>
          <p:cNvPr id="53263" name="Text Box 15"/>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endParaRPr lang="en-US" sz="1800" dirty="0" smtClean="0">
              <a:solidFill>
                <a:srgbClr val="003366"/>
              </a:solidFill>
              <a:ea typeface="ＭＳ Ｐゴシック" pitchFamily="-60" charset="-128"/>
            </a:endParaRPr>
          </a:p>
        </p:txBody>
      </p:sp>
      <p:sp>
        <p:nvSpPr>
          <p:cNvPr id="53264" name="Text Box 16"/>
          <p:cNvSpPr txBox="1">
            <a:spLocks noChangeArrowheads="1"/>
          </p:cNvSpPr>
          <p:nvPr/>
        </p:nvSpPr>
        <p:spPr bwMode="auto">
          <a:xfrm>
            <a:off x="4220208" y="1024403"/>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fr-CA" sz="1800" b="1" u="sng" dirty="0" smtClean="0">
                <a:solidFill>
                  <a:srgbClr val="003366"/>
                </a:solidFill>
                <a:ea typeface="ＭＳ Ｐゴシック" pitchFamily="-60" charset="-128"/>
              </a:rPr>
              <a:t>Produits de comparaison</a:t>
            </a:r>
          </a:p>
        </p:txBody>
      </p:sp>
      <p:sp>
        <p:nvSpPr>
          <p:cNvPr id="53265" name="Text Box 17"/>
          <p:cNvSpPr txBox="1">
            <a:spLocks noChangeArrowheads="1"/>
          </p:cNvSpPr>
          <p:nvPr/>
        </p:nvSpPr>
        <p:spPr bwMode="auto">
          <a:xfrm>
            <a:off x="7006462" y="978237"/>
            <a:ext cx="167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fr-CA" sz="1400" b="1" u="sng" dirty="0" smtClean="0">
                <a:solidFill>
                  <a:srgbClr val="003366"/>
                </a:solidFill>
                <a:ea typeface="ＭＳ Ｐゴシック" pitchFamily="-60" charset="-128"/>
              </a:rPr>
              <a:t>Tests appliqués au prix de lancement</a:t>
            </a:r>
          </a:p>
        </p:txBody>
      </p:sp>
      <p:sp>
        <p:nvSpPr>
          <p:cNvPr id="53267" name="Line 19"/>
          <p:cNvSpPr>
            <a:spLocks noChangeShapeType="1"/>
          </p:cNvSpPr>
          <p:nvPr/>
        </p:nvSpPr>
        <p:spPr bwMode="auto">
          <a:xfrm flipV="1">
            <a:off x="7497987" y="4095229"/>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68" name="Line 20"/>
          <p:cNvSpPr>
            <a:spLocks noChangeShapeType="1"/>
          </p:cNvSpPr>
          <p:nvPr/>
        </p:nvSpPr>
        <p:spPr bwMode="auto">
          <a:xfrm flipH="1" flipV="1">
            <a:off x="7718740" y="4095229"/>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69" name="Line 21"/>
          <p:cNvSpPr>
            <a:spLocks noChangeShapeType="1"/>
          </p:cNvSpPr>
          <p:nvPr/>
        </p:nvSpPr>
        <p:spPr bwMode="auto">
          <a:xfrm>
            <a:off x="7869788" y="5931672"/>
            <a:ext cx="251061"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72" name="AutoShape 24"/>
          <p:cNvSpPr>
            <a:spLocks noChangeArrowheads="1"/>
          </p:cNvSpPr>
          <p:nvPr/>
        </p:nvSpPr>
        <p:spPr bwMode="auto">
          <a:xfrm>
            <a:off x="4075396" y="4725144"/>
            <a:ext cx="1905000" cy="1295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fontAlgn="base">
              <a:spcBef>
                <a:spcPct val="0"/>
              </a:spcBef>
              <a:spcAft>
                <a:spcPct val="0"/>
              </a:spcAft>
            </a:pPr>
            <a:endParaRPr lang="en-US" sz="1000" dirty="0" smtClean="0">
              <a:solidFill>
                <a:srgbClr val="003366"/>
              </a:solidFill>
              <a:latin typeface="Arial" charset="0"/>
              <a:ea typeface="ＭＳ Ｐゴシック" pitchFamily="-60" charset="-128"/>
            </a:endParaRPr>
          </a:p>
        </p:txBody>
      </p:sp>
      <p:sp>
        <p:nvSpPr>
          <p:cNvPr id="53273" name="Line 26"/>
          <p:cNvSpPr>
            <a:spLocks noChangeShapeType="1"/>
          </p:cNvSpPr>
          <p:nvPr/>
        </p:nvSpPr>
        <p:spPr bwMode="auto">
          <a:xfrm flipV="1">
            <a:off x="3124200" y="2008751"/>
            <a:ext cx="940876" cy="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75" name="Line 28"/>
          <p:cNvSpPr>
            <a:spLocks noChangeShapeType="1"/>
          </p:cNvSpPr>
          <p:nvPr/>
        </p:nvSpPr>
        <p:spPr bwMode="auto">
          <a:xfrm>
            <a:off x="5980395" y="5353769"/>
            <a:ext cx="540261"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76" name="Line 29"/>
          <p:cNvSpPr>
            <a:spLocks noChangeShapeType="1"/>
          </p:cNvSpPr>
          <p:nvPr/>
        </p:nvSpPr>
        <p:spPr bwMode="auto">
          <a:xfrm>
            <a:off x="3147445" y="2917087"/>
            <a:ext cx="917631"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77" name="Line 30"/>
          <p:cNvSpPr>
            <a:spLocks noChangeShapeType="1"/>
          </p:cNvSpPr>
          <p:nvPr/>
        </p:nvSpPr>
        <p:spPr bwMode="auto">
          <a:xfrm>
            <a:off x="3108042" y="4037325"/>
            <a:ext cx="95783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78" name="Line 31"/>
          <p:cNvSpPr>
            <a:spLocks noChangeShapeType="1"/>
          </p:cNvSpPr>
          <p:nvPr/>
        </p:nvSpPr>
        <p:spPr bwMode="auto">
          <a:xfrm>
            <a:off x="3173922" y="5334694"/>
            <a:ext cx="891155"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79" name="Line 32"/>
          <p:cNvSpPr>
            <a:spLocks noChangeShapeType="1"/>
          </p:cNvSpPr>
          <p:nvPr/>
        </p:nvSpPr>
        <p:spPr bwMode="auto">
          <a:xfrm>
            <a:off x="6019800" y="2008754"/>
            <a:ext cx="4953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80" name="Line 33"/>
          <p:cNvSpPr>
            <a:spLocks noChangeShapeType="1"/>
          </p:cNvSpPr>
          <p:nvPr/>
        </p:nvSpPr>
        <p:spPr bwMode="auto">
          <a:xfrm>
            <a:off x="6019800" y="2893473"/>
            <a:ext cx="50085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81" name="Line 34"/>
          <p:cNvSpPr>
            <a:spLocks noChangeShapeType="1"/>
          </p:cNvSpPr>
          <p:nvPr/>
        </p:nvSpPr>
        <p:spPr bwMode="auto">
          <a:xfrm flipV="1">
            <a:off x="5980395" y="4077071"/>
            <a:ext cx="534705" cy="254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
        <p:nvSpPr>
          <p:cNvPr id="53282" name="Rectangle 36"/>
          <p:cNvSpPr>
            <a:spLocks noChangeArrowheads="1"/>
          </p:cNvSpPr>
          <p:nvPr/>
        </p:nvSpPr>
        <p:spPr bwMode="auto">
          <a:xfrm>
            <a:off x="4114800" y="4828692"/>
            <a:ext cx="1807325"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CA" sz="1100" dirty="0">
                <a:latin typeface="Arial" pitchFamily="34" charset="0"/>
                <a:cs typeface="Arial" pitchFamily="34" charset="0"/>
              </a:rPr>
              <a:t>Produits médicamenteux comparables</a:t>
            </a:r>
          </a:p>
          <a:p>
            <a:r>
              <a:rPr lang="en-US" sz="1050" dirty="0">
                <a:latin typeface="Arial" pitchFamily="34" charset="0"/>
                <a:cs typeface="Arial" pitchFamily="34" charset="0"/>
              </a:rPr>
              <a:t> </a:t>
            </a:r>
          </a:p>
          <a:p>
            <a:pPr marL="87313" indent="-87313">
              <a:buFontTx/>
              <a:buChar char="-"/>
            </a:pPr>
            <a:r>
              <a:rPr lang="fr-CA" sz="900" dirty="0">
                <a:latin typeface="Arial" pitchFamily="34" charset="0"/>
                <a:cs typeface="Arial" pitchFamily="34" charset="0"/>
              </a:rPr>
              <a:t>s’il n’existe aucun produit médicamenteux comparable : </a:t>
            </a:r>
            <a:r>
              <a:rPr lang="fr-CA" sz="900" dirty="0" smtClean="0">
                <a:latin typeface="Arial" pitchFamily="34" charset="0"/>
                <a:cs typeface="Arial" pitchFamily="34" charset="0"/>
              </a:rPr>
              <a:t> produits </a:t>
            </a:r>
            <a:r>
              <a:rPr lang="fr-CA" sz="900" dirty="0">
                <a:latin typeface="Arial" pitchFamily="34" charset="0"/>
                <a:cs typeface="Arial" pitchFamily="34" charset="0"/>
              </a:rPr>
              <a:t>médicamenteux « réputés </a:t>
            </a:r>
            <a:r>
              <a:rPr lang="fr-CA" sz="900" dirty="0" smtClean="0">
                <a:latin typeface="Arial" pitchFamily="34" charset="0"/>
                <a:cs typeface="Arial" pitchFamily="34" charset="0"/>
              </a:rPr>
              <a:t>»</a:t>
            </a:r>
            <a:endParaRPr lang="en-US" sz="900" dirty="0" smtClean="0">
              <a:solidFill>
                <a:srgbClr val="003366"/>
              </a:solidFill>
              <a:latin typeface="Arial" pitchFamily="34" charset="0"/>
              <a:ea typeface="ＭＳ Ｐゴシック" pitchFamily="-60" charset="-128"/>
              <a:cs typeface="Arial" pitchFamily="34" charset="0"/>
            </a:endParaRPr>
          </a:p>
        </p:txBody>
      </p:sp>
      <p:sp>
        <p:nvSpPr>
          <p:cNvPr id="35" name="AutoShape 2"/>
          <p:cNvSpPr>
            <a:spLocks noGrp="1" noChangeArrowheads="1"/>
          </p:cNvSpPr>
          <p:nvPr>
            <p:ph type="title"/>
          </p:nvPr>
        </p:nvSpPr>
        <p:spPr>
          <a:xfrm>
            <a:off x="1066800" y="260649"/>
            <a:ext cx="7848600" cy="576064"/>
          </a:xfrm>
        </p:spPr>
        <p:txBody>
          <a:bodyPr/>
          <a:lstStyle/>
          <a:p>
            <a:pPr algn="ctr" eaLnBrk="1" hangingPunct="1"/>
            <a:r>
              <a:rPr lang="fr-CA" sz="3200" dirty="0"/>
              <a:t>Tests appliqués au prix de lancement</a:t>
            </a:r>
            <a:endParaRPr lang="fr-CA" sz="3200" noProof="0" dirty="0" smtClean="0"/>
          </a:p>
        </p:txBody>
      </p:sp>
      <p:sp>
        <p:nvSpPr>
          <p:cNvPr id="36" name="Line 4"/>
          <p:cNvSpPr>
            <a:spLocks noChangeShapeType="1"/>
          </p:cNvSpPr>
          <p:nvPr/>
        </p:nvSpPr>
        <p:spPr bwMode="auto">
          <a:xfrm flipV="1">
            <a:off x="970275" y="9144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34" name="Line 21"/>
          <p:cNvSpPr>
            <a:spLocks noChangeShapeType="1"/>
          </p:cNvSpPr>
          <p:nvPr/>
        </p:nvSpPr>
        <p:spPr bwMode="auto">
          <a:xfrm>
            <a:off x="7723584" y="4544252"/>
            <a:ext cx="24215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dirty="0" smtClean="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1849511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78E820E-DB76-4691-BFA2-C70A6867A0CE}" type="slidenum">
              <a:rPr lang="en-US" sz="1400" smtClean="0">
                <a:solidFill>
                  <a:srgbClr val="FFFFFF"/>
                </a:solidFill>
              </a:rPr>
              <a:pPr eaLnBrk="1" hangingPunct="1"/>
              <a:t>19</a:t>
            </a:fld>
            <a:endParaRPr lang="en-US" sz="1400" dirty="0" smtClean="0">
              <a:solidFill>
                <a:srgbClr val="003366"/>
              </a:solidFill>
            </a:endParaRPr>
          </a:p>
        </p:txBody>
      </p:sp>
      <p:sp>
        <p:nvSpPr>
          <p:cNvPr id="55299" name="AutoShape 2"/>
          <p:cNvSpPr>
            <a:spLocks noChangeArrowheads="1"/>
          </p:cNvSpPr>
          <p:nvPr/>
        </p:nvSpPr>
        <p:spPr bwMode="auto">
          <a:xfrm>
            <a:off x="1114602" y="2362200"/>
            <a:ext cx="2238198" cy="1066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endParaRPr lang="en-US" sz="1000" dirty="0" smtClean="0">
              <a:solidFill>
                <a:srgbClr val="003366"/>
              </a:solidFill>
              <a:latin typeface="Arial" charset="0"/>
              <a:ea typeface="+mn-ea"/>
              <a:cs typeface="+mn-cs"/>
            </a:endParaRPr>
          </a:p>
          <a:p>
            <a:endParaRPr lang="en-US" sz="1050" dirty="0" smtClean="0">
              <a:solidFill>
                <a:srgbClr val="003366"/>
              </a:solidFill>
              <a:latin typeface="Arial" charset="0"/>
              <a:ea typeface="+mn-ea"/>
              <a:cs typeface="+mn-cs"/>
            </a:endParaRPr>
          </a:p>
          <a:p>
            <a:r>
              <a:rPr lang="en-US" sz="1000" dirty="0" smtClean="0">
                <a:solidFill>
                  <a:srgbClr val="003366"/>
                </a:solidFill>
                <a:latin typeface="Arial" pitchFamily="34" charset="0"/>
                <a:cs typeface="Arial" pitchFamily="34" charset="0"/>
              </a:rPr>
              <a:t>-  </a:t>
            </a:r>
            <a:r>
              <a:rPr lang="fr-CA" sz="1000" dirty="0" smtClean="0">
                <a:latin typeface="Arial" pitchFamily="34" charset="0"/>
                <a:cs typeface="Arial" pitchFamily="34" charset="0"/>
              </a:rPr>
              <a:t>Même </a:t>
            </a:r>
            <a:r>
              <a:rPr lang="fr-CA" sz="1000" dirty="0">
                <a:latin typeface="Arial" pitchFamily="34" charset="0"/>
                <a:cs typeface="Arial" pitchFamily="34" charset="0"/>
              </a:rPr>
              <a:t>substance active</a:t>
            </a:r>
          </a:p>
          <a:p>
            <a:r>
              <a:rPr lang="fr-CA" sz="1000" dirty="0">
                <a:latin typeface="Arial" pitchFamily="34" charset="0"/>
                <a:cs typeface="Arial" pitchFamily="34" charset="0"/>
              </a:rPr>
              <a:t>- </a:t>
            </a:r>
            <a:r>
              <a:rPr lang="fr-CA" sz="1000" dirty="0" smtClean="0">
                <a:latin typeface="Arial" pitchFamily="34" charset="0"/>
                <a:cs typeface="Arial" pitchFamily="34" charset="0"/>
              </a:rPr>
              <a:t> Même </a:t>
            </a:r>
            <a:r>
              <a:rPr lang="fr-CA" sz="1000" dirty="0">
                <a:latin typeface="Arial" pitchFamily="34" charset="0"/>
                <a:cs typeface="Arial" pitchFamily="34" charset="0"/>
              </a:rPr>
              <a:t>indication/utilisation</a:t>
            </a:r>
          </a:p>
          <a:p>
            <a:pPr marL="88900" indent="-88900"/>
            <a:r>
              <a:rPr lang="fr-CA" sz="1000" dirty="0">
                <a:latin typeface="Arial" pitchFamily="34" charset="0"/>
                <a:cs typeface="Arial" pitchFamily="34" charset="0"/>
              </a:rPr>
              <a:t>- </a:t>
            </a:r>
            <a:r>
              <a:rPr lang="fr-CA" sz="1000" dirty="0" smtClean="0">
                <a:latin typeface="Arial" pitchFamily="34" charset="0"/>
                <a:cs typeface="Arial" pitchFamily="34" charset="0"/>
              </a:rPr>
              <a:t> Même </a:t>
            </a:r>
            <a:r>
              <a:rPr lang="fr-CA" sz="1000" dirty="0">
                <a:latin typeface="Arial" pitchFamily="34" charset="0"/>
                <a:cs typeface="Arial" pitchFamily="34" charset="0"/>
              </a:rPr>
              <a:t>forme posologique ou forme posologique comparable</a:t>
            </a:r>
          </a:p>
          <a:p>
            <a:pPr marL="88900" indent="-88900"/>
            <a:r>
              <a:rPr lang="fr-CA" sz="1000" dirty="0">
                <a:latin typeface="Arial" pitchFamily="34" charset="0"/>
                <a:cs typeface="Arial" pitchFamily="34" charset="0"/>
              </a:rPr>
              <a:t>- </a:t>
            </a:r>
            <a:r>
              <a:rPr lang="fr-CA" sz="1000" dirty="0" smtClean="0">
                <a:latin typeface="Arial" pitchFamily="34" charset="0"/>
                <a:cs typeface="Arial" pitchFamily="34" charset="0"/>
              </a:rPr>
              <a:t> Même </a:t>
            </a:r>
            <a:r>
              <a:rPr lang="fr-CA" sz="1000" dirty="0">
                <a:latin typeface="Arial" pitchFamily="34" charset="0"/>
                <a:cs typeface="Arial" pitchFamily="34" charset="0"/>
              </a:rPr>
              <a:t>régime posologique ou régime posologique comparable</a:t>
            </a:r>
            <a:endParaRPr lang="en-US" sz="1000" dirty="0">
              <a:latin typeface="Arial" pitchFamily="34" charset="0"/>
              <a:cs typeface="Arial" pitchFamily="34" charset="0"/>
            </a:endParaRPr>
          </a:p>
          <a:p>
            <a:endParaRPr lang="en-US" sz="1000" dirty="0" smtClean="0">
              <a:solidFill>
                <a:srgbClr val="003366"/>
              </a:solidFill>
              <a:latin typeface="Arial" charset="0"/>
              <a:ea typeface="+mn-ea"/>
              <a:cs typeface="+mn-cs"/>
            </a:endParaRPr>
          </a:p>
          <a:p>
            <a:endParaRPr lang="en-US" sz="1000" dirty="0" smtClean="0">
              <a:solidFill>
                <a:srgbClr val="003366"/>
              </a:solidFill>
              <a:latin typeface="Arial" charset="0"/>
              <a:ea typeface="+mn-ea"/>
              <a:cs typeface="+mn-cs"/>
            </a:endParaRPr>
          </a:p>
        </p:txBody>
      </p:sp>
      <p:sp>
        <p:nvSpPr>
          <p:cNvPr id="55300" name="AutoShape 3"/>
          <p:cNvSpPr>
            <a:spLocks noChangeArrowheads="1"/>
          </p:cNvSpPr>
          <p:nvPr/>
        </p:nvSpPr>
        <p:spPr bwMode="auto">
          <a:xfrm>
            <a:off x="4086402" y="2362200"/>
            <a:ext cx="2085798" cy="1066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r>
              <a:rPr lang="fr-FR" sz="1100" dirty="0" smtClean="0">
                <a:solidFill>
                  <a:srgbClr val="003366"/>
                </a:solidFill>
                <a:latin typeface="Arial" charset="0"/>
              </a:rPr>
              <a:t>- Même </a:t>
            </a:r>
            <a:r>
              <a:rPr lang="fr-FR" sz="1100" dirty="0">
                <a:solidFill>
                  <a:srgbClr val="003366"/>
                </a:solidFill>
                <a:latin typeface="Arial" charset="0"/>
              </a:rPr>
              <a:t>substance active</a:t>
            </a:r>
          </a:p>
          <a:p>
            <a:r>
              <a:rPr lang="fr-FR" sz="1100" dirty="0">
                <a:solidFill>
                  <a:srgbClr val="003366"/>
                </a:solidFill>
                <a:latin typeface="Arial" charset="0"/>
              </a:rPr>
              <a:t>- </a:t>
            </a:r>
            <a:r>
              <a:rPr lang="fr-FR" sz="1100" dirty="0" smtClean="0">
                <a:solidFill>
                  <a:srgbClr val="003366"/>
                </a:solidFill>
                <a:latin typeface="Arial" charset="0"/>
              </a:rPr>
              <a:t>Même indication/utilisation</a:t>
            </a:r>
            <a:endParaRPr lang="fr-FR" sz="1100" dirty="0">
              <a:solidFill>
                <a:srgbClr val="003366"/>
              </a:solidFill>
              <a:latin typeface="Arial" charset="0"/>
            </a:endParaRPr>
          </a:p>
          <a:p>
            <a:pPr marL="87313" indent="-87313"/>
            <a:r>
              <a:rPr lang="fr-FR" sz="1100" dirty="0">
                <a:solidFill>
                  <a:srgbClr val="003366"/>
                </a:solidFill>
                <a:latin typeface="Arial" charset="0"/>
              </a:rPr>
              <a:t>- </a:t>
            </a:r>
            <a:r>
              <a:rPr lang="fr-FR" sz="1100" dirty="0" smtClean="0">
                <a:solidFill>
                  <a:srgbClr val="003366"/>
                </a:solidFill>
                <a:latin typeface="Arial" charset="0"/>
              </a:rPr>
              <a:t>Même </a:t>
            </a:r>
            <a:r>
              <a:rPr lang="fr-FR" sz="1100" dirty="0">
                <a:solidFill>
                  <a:srgbClr val="003366"/>
                </a:solidFill>
                <a:latin typeface="Arial" charset="0"/>
              </a:rPr>
              <a:t>forme posologique ou forme posologique </a:t>
            </a:r>
            <a:r>
              <a:rPr lang="fr-FR" sz="1100" dirty="0" smtClean="0">
                <a:solidFill>
                  <a:srgbClr val="003366"/>
                </a:solidFill>
                <a:latin typeface="Arial" charset="0"/>
              </a:rPr>
              <a:t>comparable</a:t>
            </a:r>
            <a:endParaRPr lang="en-US" sz="1100" dirty="0" smtClean="0">
              <a:solidFill>
                <a:srgbClr val="003366"/>
              </a:solidFill>
              <a:latin typeface="Arial" charset="0"/>
            </a:endParaRPr>
          </a:p>
        </p:txBody>
      </p:sp>
      <p:sp>
        <p:nvSpPr>
          <p:cNvPr id="55301" name="AutoShape 4"/>
          <p:cNvSpPr>
            <a:spLocks noChangeArrowheads="1"/>
          </p:cNvSpPr>
          <p:nvPr/>
        </p:nvSpPr>
        <p:spPr bwMode="auto">
          <a:xfrm>
            <a:off x="7058203" y="24384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marL="171450" indent="-171450">
              <a:buFontTx/>
              <a:buChar char="-"/>
            </a:pPr>
            <a:r>
              <a:rPr lang="fr-CA" sz="1000" dirty="0" smtClean="0">
                <a:solidFill>
                  <a:srgbClr val="003366"/>
                </a:solidFill>
                <a:latin typeface="Arial" charset="0"/>
              </a:rPr>
              <a:t>Test de la relation raisonnable si le régime posologique est le même</a:t>
            </a:r>
          </a:p>
          <a:p>
            <a:pPr marL="171450" indent="-171450">
              <a:buFontTx/>
              <a:buChar char="-"/>
            </a:pPr>
            <a:r>
              <a:rPr lang="fr-CA" sz="1000" dirty="0" smtClean="0">
                <a:solidFill>
                  <a:srgbClr val="003366"/>
                </a:solidFill>
                <a:latin typeface="Arial" charset="0"/>
              </a:rPr>
              <a:t>CCT si le régime posologique est différent</a:t>
            </a:r>
          </a:p>
        </p:txBody>
      </p:sp>
      <p:sp>
        <p:nvSpPr>
          <p:cNvPr id="55302" name="AutoShape 5"/>
          <p:cNvSpPr>
            <a:spLocks noChangeArrowheads="1"/>
          </p:cNvSpPr>
          <p:nvPr/>
        </p:nvSpPr>
        <p:spPr bwMode="auto">
          <a:xfrm>
            <a:off x="1076502" y="3657600"/>
            <a:ext cx="2276297"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a:r>
              <a:rPr lang="fr-CA" dirty="0">
                <a:latin typeface="Arial" pitchFamily="34" charset="0"/>
                <a:cs typeface="Arial" pitchFamily="34" charset="0"/>
              </a:rPr>
              <a:t>Combinaison de produits </a:t>
            </a:r>
            <a:r>
              <a:rPr lang="fr-CA" dirty="0" smtClean="0">
                <a:latin typeface="Arial" pitchFamily="34" charset="0"/>
                <a:cs typeface="Arial" pitchFamily="34" charset="0"/>
              </a:rPr>
              <a:t>médicamenteux</a:t>
            </a:r>
            <a:endParaRPr lang="en-US" sz="1800" dirty="0" smtClean="0">
              <a:solidFill>
                <a:srgbClr val="003366"/>
              </a:solidFill>
              <a:latin typeface="Arial" pitchFamily="34" charset="0"/>
              <a:cs typeface="Arial" pitchFamily="34" charset="0"/>
            </a:endParaRPr>
          </a:p>
        </p:txBody>
      </p:sp>
      <p:sp>
        <p:nvSpPr>
          <p:cNvPr id="55303" name="AutoShape 6"/>
          <p:cNvSpPr>
            <a:spLocks noChangeArrowheads="1"/>
          </p:cNvSpPr>
          <p:nvPr/>
        </p:nvSpPr>
        <p:spPr bwMode="auto">
          <a:xfrm>
            <a:off x="4086402" y="3657600"/>
            <a:ext cx="2085797"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a:r>
              <a:rPr lang="fr-CA" sz="1800" dirty="0" smtClean="0">
                <a:solidFill>
                  <a:srgbClr val="003366"/>
                </a:solidFill>
                <a:latin typeface="Arial" charset="0"/>
              </a:rPr>
              <a:t>Chacun des différentes</a:t>
            </a:r>
            <a:r>
              <a:rPr lang="fr-CA" dirty="0" smtClean="0">
                <a:solidFill>
                  <a:srgbClr val="003366"/>
                </a:solidFill>
                <a:latin typeface="Arial" charset="0"/>
              </a:rPr>
              <a:t> composantes</a:t>
            </a:r>
            <a:endParaRPr lang="fr-CA" sz="1800" dirty="0" smtClean="0">
              <a:solidFill>
                <a:srgbClr val="003366"/>
              </a:solidFill>
              <a:latin typeface="Arial" charset="0"/>
            </a:endParaRPr>
          </a:p>
        </p:txBody>
      </p:sp>
      <p:sp>
        <p:nvSpPr>
          <p:cNvPr id="55304" name="AutoShape 7"/>
          <p:cNvSpPr>
            <a:spLocks noChangeArrowheads="1"/>
          </p:cNvSpPr>
          <p:nvPr/>
        </p:nvSpPr>
        <p:spPr bwMode="auto">
          <a:xfrm>
            <a:off x="7058203" y="36576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a:endParaRPr lang="en-US" sz="1200" dirty="0" smtClean="0">
              <a:solidFill>
                <a:srgbClr val="003366"/>
              </a:solidFill>
              <a:latin typeface="Arial" charset="0"/>
              <a:ea typeface="+mn-ea"/>
              <a:cs typeface="+mn-cs"/>
            </a:endParaRPr>
          </a:p>
          <a:p>
            <a:pPr algn="ctr"/>
            <a:r>
              <a:rPr lang="fr-CA" sz="1200" dirty="0" smtClean="0">
                <a:solidFill>
                  <a:srgbClr val="003366"/>
                </a:solidFill>
                <a:latin typeface="Arial" charset="0"/>
                <a:ea typeface="+mn-ea"/>
                <a:cs typeface="+mn-cs"/>
              </a:rPr>
              <a:t>CCT (somme de toutes les différentes composantes)  </a:t>
            </a:r>
          </a:p>
          <a:p>
            <a:pPr algn="ctr"/>
            <a:endParaRPr lang="en-US" sz="1200" dirty="0" smtClean="0">
              <a:solidFill>
                <a:srgbClr val="003366"/>
              </a:solidFill>
              <a:latin typeface="Arial" charset="0"/>
              <a:ea typeface="+mn-ea"/>
              <a:cs typeface="+mn-cs"/>
            </a:endParaRPr>
          </a:p>
          <a:p>
            <a:pPr algn="ctr"/>
            <a:endParaRPr lang="en-US" sz="1200" dirty="0" smtClean="0">
              <a:solidFill>
                <a:srgbClr val="003366"/>
              </a:solidFill>
              <a:latin typeface="Arial" charset="0"/>
              <a:ea typeface="+mn-ea"/>
              <a:cs typeface="+mn-cs"/>
            </a:endParaRPr>
          </a:p>
        </p:txBody>
      </p:sp>
      <p:sp>
        <p:nvSpPr>
          <p:cNvPr id="55305" name="AutoShape 8"/>
          <p:cNvSpPr>
            <a:spLocks noChangeArrowheads="1"/>
          </p:cNvSpPr>
          <p:nvPr/>
        </p:nvSpPr>
        <p:spPr bwMode="auto">
          <a:xfrm>
            <a:off x="7058203" y="49530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a:r>
              <a:rPr lang="fr-CA" sz="1800" dirty="0" smtClean="0">
                <a:solidFill>
                  <a:srgbClr val="003366"/>
                </a:solidFill>
                <a:latin typeface="Arial" charset="0"/>
                <a:ea typeface="+mn-ea"/>
                <a:cs typeface="+mn-cs"/>
              </a:rPr>
              <a:t>Test de la relation raisonnable</a:t>
            </a:r>
          </a:p>
        </p:txBody>
      </p:sp>
      <p:sp>
        <p:nvSpPr>
          <p:cNvPr id="55306" name="AutoShape 9"/>
          <p:cNvSpPr>
            <a:spLocks noChangeArrowheads="1"/>
          </p:cNvSpPr>
          <p:nvPr/>
        </p:nvSpPr>
        <p:spPr bwMode="auto">
          <a:xfrm>
            <a:off x="4086403" y="4953000"/>
            <a:ext cx="2085796"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pPr algn="ctr"/>
            <a:r>
              <a:rPr lang="fr-CA" sz="1800" dirty="0" smtClean="0">
                <a:solidFill>
                  <a:srgbClr val="003366"/>
                </a:solidFill>
                <a:latin typeface="Arial" charset="0"/>
                <a:ea typeface="+mn-ea"/>
                <a:cs typeface="+mn-cs"/>
              </a:rPr>
              <a:t>Produit médicamenteux de marque </a:t>
            </a:r>
          </a:p>
        </p:txBody>
      </p:sp>
      <p:sp>
        <p:nvSpPr>
          <p:cNvPr id="55307" name="AutoShape 10"/>
          <p:cNvSpPr>
            <a:spLocks noChangeArrowheads="1"/>
          </p:cNvSpPr>
          <p:nvPr/>
        </p:nvSpPr>
        <p:spPr bwMode="auto">
          <a:xfrm>
            <a:off x="1076503" y="4914900"/>
            <a:ext cx="2276296"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square" anchor="ctr"/>
          <a:lstStyle/>
          <a:p>
            <a:r>
              <a:rPr lang="fr-CA" sz="1100" dirty="0" smtClean="0">
                <a:latin typeface="Arial" pitchFamily="34" charset="0"/>
                <a:cs typeface="Arial" pitchFamily="34" charset="0"/>
              </a:rPr>
              <a:t>Produit </a:t>
            </a:r>
            <a:r>
              <a:rPr lang="fr-CA" sz="1100" dirty="0">
                <a:latin typeface="Arial" pitchFamily="34" charset="0"/>
                <a:cs typeface="Arial" pitchFamily="34" charset="0"/>
              </a:rPr>
              <a:t>médicamenteux générique bioéquivalent</a:t>
            </a:r>
          </a:p>
          <a:p>
            <a:r>
              <a:rPr lang="fr-CA" sz="1100" dirty="0">
                <a:latin typeface="Arial" pitchFamily="34" charset="0"/>
                <a:cs typeface="Arial" pitchFamily="34" charset="0"/>
              </a:rPr>
              <a:t>Produit médicamenteux générique vendu sous </a:t>
            </a:r>
            <a:r>
              <a:rPr lang="fr-CA" sz="1100" dirty="0" smtClean="0">
                <a:latin typeface="Arial" pitchFamily="34" charset="0"/>
                <a:cs typeface="Arial" pitchFamily="34" charset="0"/>
              </a:rPr>
              <a:t>licence</a:t>
            </a:r>
            <a:endParaRPr lang="en-US" sz="1400" dirty="0" smtClean="0">
              <a:solidFill>
                <a:srgbClr val="003366"/>
              </a:solidFill>
              <a:latin typeface="Arial" pitchFamily="34" charset="0"/>
              <a:cs typeface="Arial" pitchFamily="34" charset="0"/>
            </a:endParaRPr>
          </a:p>
        </p:txBody>
      </p:sp>
      <p:sp>
        <p:nvSpPr>
          <p:cNvPr id="55308" name="Text Box 11"/>
          <p:cNvSpPr txBox="1">
            <a:spLocks noChangeArrowheads="1"/>
          </p:cNvSpPr>
          <p:nvPr/>
        </p:nvSpPr>
        <p:spPr bwMode="auto">
          <a:xfrm>
            <a:off x="1076503" y="1047771"/>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lvl="0" algn="ctr" eaLnBrk="1" fontAlgn="base" hangingPunct="1">
              <a:spcBef>
                <a:spcPct val="50000"/>
              </a:spcBef>
              <a:spcAft>
                <a:spcPct val="0"/>
              </a:spcAft>
            </a:pPr>
            <a:r>
              <a:rPr lang="fr-CA" sz="1800" b="1" u="sng" dirty="0">
                <a:solidFill>
                  <a:srgbClr val="003366"/>
                </a:solidFill>
              </a:rPr>
              <a:t>Niveau d’amélioration  thérapeutique</a:t>
            </a:r>
            <a:endParaRPr lang="en-US" sz="1800" b="1" u="sng" dirty="0">
              <a:solidFill>
                <a:srgbClr val="003366"/>
              </a:solidFill>
              <a:ea typeface="ＭＳ Ｐゴシック" pitchFamily="-60" charset="-128"/>
            </a:endParaRPr>
          </a:p>
        </p:txBody>
      </p:sp>
      <p:sp>
        <p:nvSpPr>
          <p:cNvPr id="55309" name="Text Box 12"/>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dirty="0" smtClean="0">
              <a:solidFill>
                <a:srgbClr val="003366"/>
              </a:solidFill>
              <a:ea typeface="+mn-ea"/>
              <a:cs typeface="+mn-cs"/>
            </a:endParaRPr>
          </a:p>
        </p:txBody>
      </p:sp>
      <p:sp>
        <p:nvSpPr>
          <p:cNvPr id="55310" name="Text Box 13"/>
          <p:cNvSpPr txBox="1">
            <a:spLocks noChangeArrowheads="1"/>
          </p:cNvSpPr>
          <p:nvPr/>
        </p:nvSpPr>
        <p:spPr bwMode="auto">
          <a:xfrm>
            <a:off x="4200703" y="1165891"/>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fr-CA" sz="1800" b="1" u="sng" dirty="0">
                <a:solidFill>
                  <a:srgbClr val="003366"/>
                </a:solidFill>
                <a:ea typeface="ＭＳ Ｐゴシック" pitchFamily="-60" charset="-128"/>
              </a:rPr>
              <a:t>Produits de comparaison</a:t>
            </a:r>
          </a:p>
        </p:txBody>
      </p:sp>
      <p:sp>
        <p:nvSpPr>
          <p:cNvPr id="55311" name="Text Box 14"/>
          <p:cNvSpPr txBox="1">
            <a:spLocks noChangeArrowheads="1"/>
          </p:cNvSpPr>
          <p:nvPr/>
        </p:nvSpPr>
        <p:spPr bwMode="auto">
          <a:xfrm>
            <a:off x="7058203" y="1047771"/>
            <a:ext cx="190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fr-CA" sz="1800" b="1" u="sng" dirty="0">
                <a:solidFill>
                  <a:srgbClr val="003366"/>
                </a:solidFill>
                <a:ea typeface="ＭＳ Ｐゴシック" pitchFamily="-60" charset="-128"/>
              </a:rPr>
              <a:t>Tests appliqués au prix de lancement</a:t>
            </a:r>
          </a:p>
        </p:txBody>
      </p:sp>
      <p:sp>
        <p:nvSpPr>
          <p:cNvPr id="55314" name="Line 17"/>
          <p:cNvSpPr>
            <a:spLocks noChangeShapeType="1"/>
          </p:cNvSpPr>
          <p:nvPr/>
        </p:nvSpPr>
        <p:spPr bwMode="auto">
          <a:xfrm>
            <a:off x="3352799" y="2895600"/>
            <a:ext cx="733604"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dirty="0" smtClean="0">
              <a:solidFill>
                <a:srgbClr val="003366"/>
              </a:solidFill>
              <a:latin typeface="Arial" charset="0"/>
              <a:ea typeface="+mn-ea"/>
              <a:cs typeface="+mn-cs"/>
            </a:endParaRPr>
          </a:p>
        </p:txBody>
      </p:sp>
      <p:sp>
        <p:nvSpPr>
          <p:cNvPr id="55315" name="Line 18"/>
          <p:cNvSpPr>
            <a:spLocks noChangeShapeType="1"/>
          </p:cNvSpPr>
          <p:nvPr/>
        </p:nvSpPr>
        <p:spPr bwMode="auto">
          <a:xfrm>
            <a:off x="3352799" y="4191000"/>
            <a:ext cx="733604"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dirty="0" smtClean="0">
              <a:solidFill>
                <a:srgbClr val="003366"/>
              </a:solidFill>
              <a:latin typeface="Arial" charset="0"/>
              <a:ea typeface="+mn-ea"/>
              <a:cs typeface="+mn-cs"/>
            </a:endParaRPr>
          </a:p>
        </p:txBody>
      </p:sp>
      <p:sp>
        <p:nvSpPr>
          <p:cNvPr id="55316" name="Line 19"/>
          <p:cNvSpPr>
            <a:spLocks noChangeShapeType="1"/>
          </p:cNvSpPr>
          <p:nvPr/>
        </p:nvSpPr>
        <p:spPr bwMode="auto">
          <a:xfrm>
            <a:off x="3352799" y="5410200"/>
            <a:ext cx="733603"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dirty="0" smtClean="0">
              <a:solidFill>
                <a:srgbClr val="003366"/>
              </a:solidFill>
              <a:latin typeface="Arial" charset="0"/>
              <a:ea typeface="+mn-ea"/>
              <a:cs typeface="+mn-cs"/>
            </a:endParaRPr>
          </a:p>
        </p:txBody>
      </p:sp>
      <p:sp>
        <p:nvSpPr>
          <p:cNvPr id="55317" name="Line 20"/>
          <p:cNvSpPr>
            <a:spLocks noChangeShapeType="1"/>
          </p:cNvSpPr>
          <p:nvPr/>
        </p:nvSpPr>
        <p:spPr bwMode="auto">
          <a:xfrm>
            <a:off x="6172199" y="2895600"/>
            <a:ext cx="886004"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dirty="0" smtClean="0">
              <a:solidFill>
                <a:srgbClr val="003366"/>
              </a:solidFill>
              <a:latin typeface="Arial" charset="0"/>
              <a:ea typeface="+mn-ea"/>
              <a:cs typeface="+mn-cs"/>
            </a:endParaRPr>
          </a:p>
        </p:txBody>
      </p:sp>
      <p:sp>
        <p:nvSpPr>
          <p:cNvPr id="55318" name="Line 21"/>
          <p:cNvSpPr>
            <a:spLocks noChangeShapeType="1"/>
          </p:cNvSpPr>
          <p:nvPr/>
        </p:nvSpPr>
        <p:spPr bwMode="auto">
          <a:xfrm flipV="1">
            <a:off x="6172199" y="4171950"/>
            <a:ext cx="886004" cy="190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dirty="0" smtClean="0">
              <a:solidFill>
                <a:srgbClr val="003366"/>
              </a:solidFill>
              <a:latin typeface="Arial" charset="0"/>
              <a:ea typeface="+mn-ea"/>
              <a:cs typeface="+mn-cs"/>
            </a:endParaRPr>
          </a:p>
        </p:txBody>
      </p:sp>
      <p:sp>
        <p:nvSpPr>
          <p:cNvPr id="55319" name="Line 22"/>
          <p:cNvSpPr>
            <a:spLocks noChangeShapeType="1"/>
          </p:cNvSpPr>
          <p:nvPr/>
        </p:nvSpPr>
        <p:spPr bwMode="auto">
          <a:xfrm>
            <a:off x="6172199" y="5410200"/>
            <a:ext cx="886003"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dirty="0" smtClean="0">
              <a:solidFill>
                <a:srgbClr val="003366"/>
              </a:solidFill>
              <a:latin typeface="Arial" charset="0"/>
              <a:ea typeface="+mn-ea"/>
              <a:cs typeface="+mn-cs"/>
            </a:endParaRPr>
          </a:p>
        </p:txBody>
      </p:sp>
      <p:sp>
        <p:nvSpPr>
          <p:cNvPr id="24" name="AutoShape 2"/>
          <p:cNvSpPr>
            <a:spLocks noGrp="1" noChangeArrowheads="1"/>
          </p:cNvSpPr>
          <p:nvPr>
            <p:ph type="title"/>
          </p:nvPr>
        </p:nvSpPr>
        <p:spPr>
          <a:xfrm>
            <a:off x="1066800" y="260649"/>
            <a:ext cx="7848600" cy="576064"/>
          </a:xfrm>
        </p:spPr>
        <p:txBody>
          <a:bodyPr/>
          <a:lstStyle/>
          <a:p>
            <a:pPr algn="ctr" eaLnBrk="1" hangingPunct="1"/>
            <a:r>
              <a:rPr lang="fr-CA" sz="3200" dirty="0"/>
              <a:t>Tests appliqués au prix de lancement</a:t>
            </a:r>
            <a:endParaRPr lang="fr-CA" sz="3200" noProof="0" dirty="0" smtClean="0"/>
          </a:p>
        </p:txBody>
      </p:sp>
      <p:sp>
        <p:nvSpPr>
          <p:cNvPr id="25" name="Line 4"/>
          <p:cNvSpPr>
            <a:spLocks noChangeShapeType="1"/>
          </p:cNvSpPr>
          <p:nvPr/>
        </p:nvSpPr>
        <p:spPr bwMode="auto">
          <a:xfrm flipV="1">
            <a:off x="1043608" y="9144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47950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noProof="0" dirty="0" smtClean="0"/>
              <a:t>Aperçu de l’analyse du prix de lancement</a:t>
            </a:r>
          </a:p>
        </p:txBody>
      </p:sp>
      <p:sp>
        <p:nvSpPr>
          <p:cNvPr id="29699" name="Rectangle 3"/>
          <p:cNvSpPr>
            <a:spLocks noGrp="1" noChangeArrowheads="1"/>
          </p:cNvSpPr>
          <p:nvPr>
            <p:ph idx="1"/>
          </p:nvPr>
        </p:nvSpPr>
        <p:spPr>
          <a:xfrm>
            <a:off x="1115616" y="1124745"/>
            <a:ext cx="7848600" cy="792088"/>
          </a:xfrm>
        </p:spPr>
        <p:txBody>
          <a:bodyPr/>
          <a:lstStyle/>
          <a:p>
            <a:pPr marL="0" indent="0" eaLnBrk="1" hangingPunct="1">
              <a:buNone/>
            </a:pPr>
            <a:endParaRPr lang="fr-CA" noProof="0" dirty="0" smtClean="0"/>
          </a:p>
          <a:p>
            <a:pPr marL="0" indent="0" eaLnBrk="1" hangingPunct="1">
              <a:buNone/>
            </a:pPr>
            <a:r>
              <a:rPr lang="fr-CA" noProof="0" dirty="0" smtClean="0"/>
              <a:t>Examen scientifique</a:t>
            </a:r>
          </a:p>
          <a:p>
            <a:pPr eaLnBrk="1" hangingPunct="1"/>
            <a:r>
              <a:rPr lang="fr-CA" noProof="0" dirty="0" smtClean="0"/>
              <a:t>Processus de présentation des données scientifiques sur les nouveaux produits médicamenteux</a:t>
            </a:r>
          </a:p>
          <a:p>
            <a:pPr eaLnBrk="1" hangingPunct="1"/>
            <a:r>
              <a:rPr lang="fr-CA" noProof="0" dirty="0" smtClean="0"/>
              <a:t>Groupe consultatif sur les médicaments pour usage humain (GCMUH) </a:t>
            </a:r>
          </a:p>
          <a:p>
            <a:pPr lvl="1" eaLnBrk="1" hangingPunct="1"/>
            <a:r>
              <a:rPr lang="fr-CA" noProof="0" dirty="0" smtClean="0"/>
              <a:t>Processus d’examen scientifique</a:t>
            </a:r>
          </a:p>
          <a:p>
            <a:pPr lvl="1" eaLnBrk="1" hangingPunct="1"/>
            <a:r>
              <a:rPr lang="fr-CA" noProof="0" dirty="0" smtClean="0"/>
              <a:t>Niveaux d’amélioration thérapeutique</a:t>
            </a:r>
          </a:p>
          <a:p>
            <a:pPr lvl="1" eaLnBrk="1" hangingPunct="1"/>
            <a:r>
              <a:rPr lang="fr-CA" noProof="0" dirty="0" smtClean="0"/>
              <a:t>Sélection des produits médicamenteux aux fins de comparaison</a:t>
            </a:r>
          </a:p>
          <a:p>
            <a:pPr marL="0" indent="0" eaLnBrk="1" hangingPunct="1">
              <a:buNone/>
            </a:pPr>
            <a:endParaRPr lang="fr-CA"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2</a:t>
            </a:fld>
            <a:endParaRPr lang="en-US" dirty="0"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1205331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78E820E-DB76-4691-BFA2-C70A6867A0CE}" type="slidenum">
              <a:rPr lang="en-US" sz="1400" smtClean="0">
                <a:solidFill>
                  <a:srgbClr val="FFFFFF"/>
                </a:solidFill>
              </a:rPr>
              <a:pPr eaLnBrk="1" hangingPunct="1"/>
              <a:t>20</a:t>
            </a:fld>
            <a:endParaRPr lang="en-US" sz="1400" dirty="0" smtClean="0">
              <a:solidFill>
                <a:srgbClr val="003366"/>
              </a:solidFill>
            </a:endParaRPr>
          </a:p>
        </p:txBody>
      </p:sp>
      <p:sp>
        <p:nvSpPr>
          <p:cNvPr id="55309" name="Text Box 12"/>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dirty="0" smtClean="0">
              <a:solidFill>
                <a:srgbClr val="003366"/>
              </a:solidFill>
              <a:ea typeface="+mn-ea"/>
              <a:cs typeface="+mn-cs"/>
            </a:endParaRPr>
          </a:p>
        </p:txBody>
      </p:sp>
      <p:sp>
        <p:nvSpPr>
          <p:cNvPr id="25"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3" name="Rectangle 2"/>
          <p:cNvSpPr/>
          <p:nvPr/>
        </p:nvSpPr>
        <p:spPr>
          <a:xfrm>
            <a:off x="1066800" y="1143000"/>
            <a:ext cx="8001000" cy="3139321"/>
          </a:xfrm>
          <a:prstGeom prst="rect">
            <a:avLst/>
          </a:prstGeom>
        </p:spPr>
        <p:txBody>
          <a:bodyPr wrap="square">
            <a:spAutoFit/>
          </a:bodyPr>
          <a:lstStyle/>
          <a:p>
            <a:endParaRPr lang="en-CA" dirty="0" smtClean="0">
              <a:solidFill>
                <a:schemeClr val="tx1">
                  <a:lumMod val="75000"/>
                </a:schemeClr>
              </a:solidFill>
            </a:endParaRPr>
          </a:p>
          <a:p>
            <a:r>
              <a:rPr lang="fr-CA" dirty="0" smtClean="0"/>
              <a:t>C’est la médiane des prix départ-usine des mêmes concentrations et forme posologique du même produit médicamenteux breveté calculée pour chaque pays de comparaison nommé dans le Règlement (France, Allemagne, Italie, Suède, Suisse, Royaume-Uni et États-Unis) qui établit le Prix moyen maximal potentiel d’un nouveau produit médicamenteux breveté lorsque le principal test appliqué au prix de lancement est la médiane des prix internationaux. </a:t>
            </a:r>
            <a:r>
              <a:rPr lang="en-CA" dirty="0"/>
              <a:t/>
            </a:r>
            <a:br>
              <a:rPr lang="en-CA" dirty="0"/>
            </a:br>
            <a:r>
              <a:rPr lang="en-CA" dirty="0"/>
              <a:t/>
            </a:r>
            <a:br>
              <a:rPr lang="en-CA" dirty="0"/>
            </a:br>
            <a:r>
              <a:rPr lang="fr-CA" dirty="0" smtClean="0"/>
              <a:t>Lorsque le test appliqué au prix de lancement est la médiane des prix internationaux et que le nouveau produit médicamenteux breveté est vendu dans un nombre pair de pays, le prix médian ou la médiane correspondra à la moyenne simple des deux prix du centre de la fourchette de prix.</a:t>
            </a:r>
            <a:endParaRPr lang="fr-CA" dirty="0"/>
          </a:p>
        </p:txBody>
      </p:sp>
      <p:sp>
        <p:nvSpPr>
          <p:cNvPr id="26" name="AutoShape 2"/>
          <p:cNvSpPr txBox="1">
            <a:spLocks noChangeArrowheads="1"/>
          </p:cNvSpPr>
          <p:nvPr/>
        </p:nvSpPr>
        <p:spPr bwMode="auto">
          <a:xfrm>
            <a:off x="1066800" y="228600"/>
            <a:ext cx="7848600" cy="914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fr-CA" sz="2800" dirty="0" smtClean="0"/>
              <a:t>Tests appliqués au prix de lancement</a:t>
            </a:r>
          </a:p>
          <a:p>
            <a:pPr algn="ctr"/>
            <a:r>
              <a:rPr lang="fr-CA" sz="2800" dirty="0" smtClean="0"/>
              <a:t>Test de la médiane des prix internationaux (MPI)</a:t>
            </a:r>
          </a:p>
        </p:txBody>
      </p:sp>
    </p:spTree>
    <p:extLst>
      <p:ext uri="{BB962C8B-B14F-4D97-AF65-F5344CB8AC3E}">
        <p14:creationId xmlns:p14="http://schemas.microsoft.com/office/powerpoint/2010/main" val="3823509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21</a:t>
            </a:fld>
            <a:endParaRPr lang="en-US" dirty="0">
              <a:solidFill>
                <a:srgbClr val="003366"/>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
            <a:ext cx="7010400" cy="5670166"/>
          </a:xfrm>
        </p:spPr>
      </p:pic>
    </p:spTree>
    <p:extLst>
      <p:ext uri="{BB962C8B-B14F-4D97-AF65-F5344CB8AC3E}">
        <p14:creationId xmlns:p14="http://schemas.microsoft.com/office/powerpoint/2010/main" val="256389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78E820E-DB76-4691-BFA2-C70A6867A0CE}" type="slidenum">
              <a:rPr lang="en-US" sz="1400" smtClean="0">
                <a:solidFill>
                  <a:srgbClr val="FFFFFF"/>
                </a:solidFill>
              </a:rPr>
              <a:pPr eaLnBrk="1" hangingPunct="1"/>
              <a:t>22</a:t>
            </a:fld>
            <a:endParaRPr lang="en-US" sz="1400" dirty="0" smtClean="0">
              <a:solidFill>
                <a:srgbClr val="003366"/>
              </a:solidFill>
            </a:endParaRPr>
          </a:p>
        </p:txBody>
      </p:sp>
      <p:sp>
        <p:nvSpPr>
          <p:cNvPr id="55309" name="Text Box 12"/>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dirty="0" smtClean="0">
              <a:solidFill>
                <a:srgbClr val="003366"/>
              </a:solidFill>
              <a:ea typeface="+mn-ea"/>
              <a:cs typeface="+mn-cs"/>
            </a:endParaRPr>
          </a:p>
        </p:txBody>
      </p:sp>
      <p:sp>
        <p:nvSpPr>
          <p:cNvPr id="25"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26" name="AutoShape 2"/>
          <p:cNvSpPr txBox="1">
            <a:spLocks noChangeArrowheads="1"/>
          </p:cNvSpPr>
          <p:nvPr/>
        </p:nvSpPr>
        <p:spPr bwMode="auto">
          <a:xfrm>
            <a:off x="1066800" y="228600"/>
            <a:ext cx="7848600" cy="914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fr-CA" sz="2800" dirty="0"/>
              <a:t>Tests appliqués au prix de lancement</a:t>
            </a:r>
          </a:p>
          <a:p>
            <a:pPr algn="ctr"/>
            <a:r>
              <a:rPr lang="fr-CA" sz="2800" dirty="0"/>
              <a:t>Test de la médiane des prix internationaux (MPI)</a:t>
            </a:r>
          </a:p>
        </p:txBody>
      </p:sp>
      <p:sp>
        <p:nvSpPr>
          <p:cNvPr id="8" name="Content Placeholder 1"/>
          <p:cNvSpPr>
            <a:spLocks noGrp="1"/>
          </p:cNvSpPr>
          <p:nvPr>
            <p:ph idx="1"/>
          </p:nvPr>
        </p:nvSpPr>
        <p:spPr>
          <a:xfrm>
            <a:off x="1043608" y="1143000"/>
            <a:ext cx="7848600" cy="4114800"/>
          </a:xfrm>
        </p:spPr>
        <p:txBody>
          <a:bodyPr/>
          <a:lstStyle/>
          <a:p>
            <a:endParaRPr lang="fr-CA" sz="1800" noProof="0" dirty="0" smtClean="0"/>
          </a:p>
          <a:p>
            <a:pPr marL="0" indent="0">
              <a:buNone/>
            </a:pPr>
            <a:r>
              <a:rPr lang="fr-CA" sz="1800" noProof="0" dirty="0" smtClean="0"/>
              <a:t>Lorsque le </a:t>
            </a:r>
            <a:r>
              <a:rPr lang="fr-CA" sz="1800" dirty="0" smtClean="0"/>
              <a:t>nouveau produit médicamenteux breveté est vendu dans moins de cinq pays au moment de sa première vente au Canada, le prix international médian sera alors fixé sur une base intérimaire. Ainsi, après trois ans ou au moment où le même produit médicamenteux breveté (même concentration et même forme posologique) est vendu dans au moins cinq pays, soit la première de ces deux éventualités, le personnel du Conseil calculera à nouveau la Prix international médian. Dans un tel cas, le prix moyen non excessif du produit médicamenteux sera le moindre des prix suivants </a:t>
            </a:r>
            <a:r>
              <a:rPr lang="fr-CA" sz="1800" noProof="0" dirty="0" smtClean="0"/>
              <a:t>: </a:t>
            </a:r>
            <a:br>
              <a:rPr lang="fr-CA" sz="1800" noProof="0" dirty="0" smtClean="0"/>
            </a:br>
            <a:endParaRPr lang="fr-CA" sz="1800" noProof="0" dirty="0" smtClean="0"/>
          </a:p>
          <a:p>
            <a:pPr marL="0" indent="0">
              <a:buNone/>
            </a:pPr>
            <a:r>
              <a:rPr lang="fr-CA" sz="1800" noProof="0" dirty="0" smtClean="0"/>
              <a:t>(a) le Prix médian international révisé; et </a:t>
            </a:r>
            <a:br>
              <a:rPr lang="fr-CA" sz="1800" noProof="0" dirty="0" smtClean="0"/>
            </a:br>
            <a:r>
              <a:rPr lang="fr-CA" sz="1800" noProof="0" dirty="0" smtClean="0"/>
              <a:t>(b) </a:t>
            </a:r>
            <a:r>
              <a:rPr lang="fr-CA" sz="1800" dirty="0" smtClean="0"/>
              <a:t>le Prix moyen non excessif obtenu avec la méthodologie de rajustement du prix selon l’IPC (appendice 9).</a:t>
            </a:r>
            <a:r>
              <a:rPr lang="fr-CA" sz="1800" noProof="0" dirty="0" smtClean="0"/>
              <a:t> </a:t>
            </a:r>
            <a:br>
              <a:rPr lang="fr-CA" sz="1800" noProof="0" dirty="0" smtClean="0"/>
            </a:br>
            <a:endParaRPr lang="fr-CA" sz="1800" noProof="0" dirty="0"/>
          </a:p>
        </p:txBody>
      </p:sp>
    </p:spTree>
    <p:extLst>
      <p:ext uri="{BB962C8B-B14F-4D97-AF65-F5344CB8AC3E}">
        <p14:creationId xmlns:p14="http://schemas.microsoft.com/office/powerpoint/2010/main" val="2969765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23</a:t>
            </a:fld>
            <a:endParaRPr lang="en-US" dirty="0">
              <a:solidFill>
                <a:srgbClr val="003366"/>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28599"/>
            <a:ext cx="7162800" cy="5765591"/>
          </a:xfrm>
        </p:spPr>
      </p:pic>
    </p:spTree>
    <p:extLst>
      <p:ext uri="{BB962C8B-B14F-4D97-AF65-F5344CB8AC3E}">
        <p14:creationId xmlns:p14="http://schemas.microsoft.com/office/powerpoint/2010/main" val="187895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CA" noProof="0" dirty="0" smtClean="0"/>
              <a:t>Verification table</a:t>
            </a:r>
            <a:endParaRPr lang="fr-CA" noProof="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24</a:t>
            </a:fld>
            <a:endParaRPr lang="en-US" dirty="0">
              <a:solidFill>
                <a:srgbClr val="003366"/>
              </a:solidFill>
            </a:endParaRPr>
          </a:p>
        </p:txBody>
      </p:sp>
      <p:sp>
        <p:nvSpPr>
          <p:cNvPr id="5" name="AutoShape 2"/>
          <p:cNvSpPr txBox="1">
            <a:spLocks noChangeArrowheads="1"/>
          </p:cNvSpPr>
          <p:nvPr/>
        </p:nvSpPr>
        <p:spPr bwMode="auto">
          <a:xfrm>
            <a:off x="1066800" y="228600"/>
            <a:ext cx="7848600" cy="914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fr-CA" sz="2000" dirty="0" smtClean="0"/>
              <a:t>Tests appliqués au prix de lancement</a:t>
            </a:r>
          </a:p>
          <a:p>
            <a:pPr algn="ctr"/>
            <a:r>
              <a:rPr lang="fr-CA" sz="2000" dirty="0" smtClean="0"/>
              <a:t>Test de la médiane des prix internationaux (MPI) – Vérification des prix internationaux</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684896"/>
          </a:xfrm>
          <a:prstGeom prst="rect">
            <a:avLst/>
          </a:prstGeom>
        </p:spPr>
      </p:pic>
      <p:sp>
        <p:nvSpPr>
          <p:cNvPr id="6" name="Line 4"/>
          <p:cNvSpPr>
            <a:spLocks noChangeShapeType="1"/>
          </p:cNvSpPr>
          <p:nvPr/>
        </p:nvSpPr>
        <p:spPr bwMode="auto">
          <a:xfrm flipV="1">
            <a:off x="0" y="1066800"/>
            <a:ext cx="9144000" cy="0"/>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452906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Grp="1" noChangeArrowheads="1"/>
          </p:cNvSpPr>
          <p:nvPr>
            <p:ph type="title"/>
          </p:nvPr>
        </p:nvSpPr>
        <p:spPr>
          <a:xfrm>
            <a:off x="1066800" y="228600"/>
            <a:ext cx="7848600" cy="838200"/>
          </a:xfrm>
        </p:spPr>
        <p:txBody>
          <a:bodyPr/>
          <a:lstStyle/>
          <a:p>
            <a:pPr algn="ctr"/>
            <a:r>
              <a:rPr lang="fr-CA" sz="2800" dirty="0"/>
              <a:t>Tests appliqués au prix de </a:t>
            </a:r>
            <a:r>
              <a:rPr lang="fr-CA" sz="2800" dirty="0" smtClean="0"/>
              <a:t>lancement</a:t>
            </a:r>
            <a:r>
              <a:rPr lang="fr-CA" sz="2800" noProof="0" dirty="0" smtClean="0"/>
              <a:t/>
            </a:r>
            <a:br>
              <a:rPr lang="fr-CA" sz="2800" noProof="0" dirty="0" smtClean="0"/>
            </a:br>
            <a:r>
              <a:rPr lang="fr-CA" sz="2800" noProof="0" dirty="0" smtClean="0"/>
              <a:t>Sources des </a:t>
            </a:r>
            <a:r>
              <a:rPr lang="fr-CA" sz="2800" dirty="0" smtClean="0"/>
              <a:t>prix utilisés dans la CCT et le Test de la relation raisonnable</a:t>
            </a:r>
            <a:endParaRPr lang="fr-CA" sz="2800" noProof="0" dirty="0" smtClean="0"/>
          </a:p>
        </p:txBody>
      </p:sp>
      <p:sp>
        <p:nvSpPr>
          <p:cNvPr id="19460" name="Rectangle 3"/>
          <p:cNvSpPr>
            <a:spLocks noGrp="1" noChangeArrowheads="1"/>
          </p:cNvSpPr>
          <p:nvPr>
            <p:ph idx="1"/>
          </p:nvPr>
        </p:nvSpPr>
        <p:spPr>
          <a:xfrm>
            <a:off x="1066800" y="1600200"/>
            <a:ext cx="7848600" cy="4343400"/>
          </a:xfrm>
        </p:spPr>
        <p:txBody>
          <a:bodyPr/>
          <a:lstStyle/>
          <a:p>
            <a:r>
              <a:rPr lang="fr-CA" sz="1900" b="0" noProof="0" dirty="0" smtClean="0"/>
              <a:t>Six sources de prix seront consultées : </a:t>
            </a:r>
          </a:p>
          <a:p>
            <a:pPr lvl="1">
              <a:buFont typeface="Wingdings" pitchFamily="2" charset="2"/>
              <a:buChar char="§"/>
            </a:pPr>
            <a:r>
              <a:rPr lang="fr-CA" sz="1900" noProof="0" dirty="0" smtClean="0"/>
              <a:t>Association québécoise des pharmaciens propriétaires (AQPP)</a:t>
            </a:r>
          </a:p>
          <a:p>
            <a:pPr lvl="1">
              <a:buFont typeface="Wingdings" pitchFamily="2" charset="2"/>
              <a:buChar char="§"/>
            </a:pPr>
            <a:r>
              <a:rPr lang="fr-CA" sz="1900" noProof="0" dirty="0" smtClean="0"/>
              <a:t>IMS Health </a:t>
            </a:r>
          </a:p>
          <a:p>
            <a:pPr lvl="1">
              <a:buFont typeface="Wingdings" pitchFamily="2" charset="2"/>
              <a:buChar char="§"/>
            </a:pPr>
            <a:r>
              <a:rPr lang="fr-CA" sz="1900" noProof="0" dirty="0" smtClean="0"/>
              <a:t>McKesson Canada</a:t>
            </a:r>
          </a:p>
          <a:p>
            <a:pPr lvl="1">
              <a:buFont typeface="Wingdings" pitchFamily="2" charset="2"/>
              <a:buChar char="§"/>
            </a:pPr>
            <a:r>
              <a:rPr lang="fr-CA" sz="1900" noProof="0" dirty="0" smtClean="0"/>
              <a:t>Le Programme de médicaments de l’Ontario </a:t>
            </a:r>
          </a:p>
          <a:p>
            <a:pPr lvl="1">
              <a:buFont typeface="Wingdings" pitchFamily="2" charset="2"/>
              <a:buChar char="§"/>
            </a:pPr>
            <a:r>
              <a:rPr lang="fr-CA" sz="1900" noProof="0" dirty="0" smtClean="0"/>
              <a:t>PPS Pharma</a:t>
            </a:r>
          </a:p>
          <a:p>
            <a:pPr lvl="1">
              <a:buFont typeface="Wingdings" pitchFamily="2" charset="2"/>
              <a:buChar char="§"/>
            </a:pPr>
            <a:r>
              <a:rPr lang="fr-CA" sz="1900" noProof="0" dirty="0" smtClean="0"/>
              <a:t>Régie de l’assurance maladie du Québec (RAMQ) </a:t>
            </a:r>
          </a:p>
          <a:p>
            <a:r>
              <a:rPr lang="fr-CA" sz="1900" b="0" noProof="0" dirty="0" smtClean="0"/>
              <a:t>Le prix public le moins élevé à partir de ces sources pour chacun des produits médicamenteux utilisés pour la comparaison sera choisi.</a:t>
            </a:r>
          </a:p>
          <a:p>
            <a:r>
              <a:rPr lang="fr-CA" sz="1900" b="0" noProof="0" dirty="0" smtClean="0"/>
              <a:t>Quelle date sera choisie pour établir les prix?</a:t>
            </a:r>
          </a:p>
          <a:p>
            <a:pPr lvl="1"/>
            <a:r>
              <a:rPr lang="fr-CA" sz="1900" noProof="0" dirty="0" smtClean="0"/>
              <a:t>Le mois le plus près précédant la date de la première vente</a:t>
            </a:r>
          </a:p>
          <a:p>
            <a:pPr lvl="1"/>
            <a:r>
              <a:rPr lang="fr-CA" sz="1900" b="0" noProof="0" dirty="0" smtClean="0"/>
              <a:t>IMS </a:t>
            </a:r>
            <a:r>
              <a:rPr lang="fr-CA" sz="1900" b="0" noProof="0" dirty="0" smtClean="0">
                <a:sym typeface="Wingdings" pitchFamily="2" charset="2"/>
              </a:rPr>
              <a:t> </a:t>
            </a:r>
            <a:r>
              <a:rPr lang="fr-CA" sz="1900" dirty="0" smtClean="0">
                <a:sym typeface="Wingdings" pitchFamily="2" charset="2"/>
              </a:rPr>
              <a:t>Les mois de juin et de décembre sont utilisés.</a:t>
            </a:r>
            <a:endParaRPr lang="fr-CA" sz="1900" b="0" noProof="0" dirty="0" smtClean="0">
              <a:sym typeface="Wingdings" pitchFamily="2" charset="2"/>
            </a:endParaRPr>
          </a:p>
          <a:p>
            <a:pPr lvl="1"/>
            <a:r>
              <a:rPr lang="fr-CA" sz="1900" noProof="0" dirty="0" smtClean="0">
                <a:sym typeface="Wingdings" pitchFamily="2" charset="2"/>
              </a:rPr>
              <a:t>PPS and McKesson  Les mois de janvier et de juillet sont utilisés.</a:t>
            </a:r>
            <a:endParaRPr lang="fr-CA" sz="1900" b="0" noProof="0" dirty="0" smtClean="0"/>
          </a:p>
        </p:txBody>
      </p:sp>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620F1A6-766D-4FF4-82C2-38E2F5795C32}" type="slidenum">
              <a:rPr lang="en-US" sz="1400" smtClean="0">
                <a:solidFill>
                  <a:schemeClr val="bg1"/>
                </a:solidFill>
              </a:rPr>
              <a:pPr eaLnBrk="1" hangingPunct="1"/>
              <a:t>25</a:t>
            </a:fld>
            <a:endParaRPr lang="en-US" sz="1400" dirty="0" smtClean="0"/>
          </a:p>
        </p:txBody>
      </p:sp>
      <p:sp>
        <p:nvSpPr>
          <p:cNvPr id="19462" name="Line 4"/>
          <p:cNvSpPr>
            <a:spLocks noChangeShapeType="1"/>
          </p:cNvSpPr>
          <p:nvPr/>
        </p:nvSpPr>
        <p:spPr bwMode="auto">
          <a:xfrm>
            <a:off x="1066800" y="13716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p>
        </p:txBody>
      </p:sp>
    </p:spTree>
    <p:extLst>
      <p:ext uri="{BB962C8B-B14F-4D97-AF65-F5344CB8AC3E}">
        <p14:creationId xmlns:p14="http://schemas.microsoft.com/office/powerpoint/2010/main" val="565973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4"/>
          <p:cNvSpPr>
            <a:spLocks noGrp="1" noChangeArrowheads="1"/>
          </p:cNvSpPr>
          <p:nvPr>
            <p:ph type="title"/>
          </p:nvPr>
        </p:nvSpPr>
        <p:spPr>
          <a:xfrm>
            <a:off x="1066800" y="228600"/>
            <a:ext cx="7848600" cy="914400"/>
          </a:xfrm>
        </p:spPr>
        <p:txBody>
          <a:bodyPr/>
          <a:lstStyle/>
          <a:p>
            <a:pPr algn="ctr"/>
            <a:r>
              <a:rPr lang="fr-CA" sz="2200" noProof="0" dirty="0" smtClean="0">
                <a:solidFill>
                  <a:schemeClr val="tx1"/>
                </a:solidFill>
              </a:rPr>
              <a:t>Tests appliqués au prix de lancement</a:t>
            </a:r>
            <a:r>
              <a:rPr lang="fr-CA" sz="2200" noProof="0" dirty="0" smtClean="0"/>
              <a:t/>
            </a:r>
            <a:br>
              <a:rPr lang="fr-CA" sz="2200" noProof="0" dirty="0" smtClean="0"/>
            </a:br>
            <a:r>
              <a:rPr lang="fr-CA" sz="2200" dirty="0" smtClean="0">
                <a:solidFill>
                  <a:srgbClr val="002060"/>
                </a:solidFill>
              </a:rPr>
              <a:t>Choisir le prix à l’unité le plus bas pour chacun </a:t>
            </a:r>
            <a:br>
              <a:rPr lang="fr-CA" sz="2200" dirty="0" smtClean="0">
                <a:solidFill>
                  <a:srgbClr val="002060"/>
                </a:solidFill>
              </a:rPr>
            </a:br>
            <a:r>
              <a:rPr lang="fr-CA" sz="2200" dirty="0" smtClean="0">
                <a:solidFill>
                  <a:srgbClr val="002060"/>
                </a:solidFill>
              </a:rPr>
              <a:t>des produits de comparaison</a:t>
            </a:r>
            <a:endParaRPr lang="fr-CA" sz="2200" noProof="0" dirty="0" smtClean="0">
              <a:solidFill>
                <a:srgbClr val="002060"/>
              </a:solidFill>
            </a:endParaRPr>
          </a:p>
        </p:txBody>
      </p:sp>
      <p:graphicFrame>
        <p:nvGraphicFramePr>
          <p:cNvPr id="255036" name="Group 60"/>
          <p:cNvGraphicFramePr>
            <a:graphicFrameLocks noGrp="1"/>
          </p:cNvGraphicFramePr>
          <p:nvPr>
            <p:ph idx="1"/>
            <p:extLst>
              <p:ext uri="{D42A27DB-BD31-4B8C-83A1-F6EECF244321}">
                <p14:modId xmlns:p14="http://schemas.microsoft.com/office/powerpoint/2010/main" val="2286868164"/>
              </p:ext>
            </p:extLst>
          </p:nvPr>
        </p:nvGraphicFramePr>
        <p:xfrm>
          <a:off x="1142999" y="1219200"/>
          <a:ext cx="7772401" cy="4840729"/>
        </p:xfrm>
        <a:graphic>
          <a:graphicData uri="http://schemas.openxmlformats.org/drawingml/2006/table">
            <a:tbl>
              <a:tblPr/>
              <a:tblGrid>
                <a:gridCol w="1358283"/>
                <a:gridCol w="1056443"/>
                <a:gridCol w="1056443"/>
                <a:gridCol w="1131903"/>
                <a:gridCol w="1131903"/>
                <a:gridCol w="1056443"/>
                <a:gridCol w="980983"/>
              </a:tblGrid>
              <a:tr h="917983">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AQPP</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IMS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McKesson</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ODB</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PPS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RAMQ</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79518">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500" b="1" i="0" u="none" strike="noStrike" cap="none" normalizeH="0" baseline="0" dirty="0" smtClean="0">
                          <a:ln>
                            <a:noFill/>
                          </a:ln>
                          <a:solidFill>
                            <a:srgbClr val="20558A"/>
                          </a:solidFill>
                          <a:effectLst/>
                          <a:latin typeface="Arial Narrow" pitchFamily="34" charset="0"/>
                        </a:rPr>
                        <a:t>Produit de comparaison A</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500" b="1" i="0" u="none" strike="noStrike" cap="none" normalizeH="0" baseline="0" dirty="0" smtClean="0">
                          <a:ln>
                            <a:noFill/>
                          </a:ln>
                          <a:solidFill>
                            <a:srgbClr val="20558A"/>
                          </a:solidFill>
                          <a:effectLst/>
                          <a:latin typeface="Arial Narrow" pitchFamily="34" charset="0"/>
                        </a:rPr>
                        <a:t>$/comprimé</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2,00 $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0" i="0" u="none" strike="noStrike" cap="none" normalizeH="0" baseline="0" dirty="0" smtClean="0">
                          <a:ln>
                            <a:noFill/>
                          </a:ln>
                          <a:solidFill>
                            <a:srgbClr val="20558A"/>
                          </a:solidFill>
                          <a:effectLst/>
                          <a:latin typeface="Arial Narrow" pitchFamily="34" charset="0"/>
                        </a:rPr>
                        <a:t>2,10 $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0" i="0" u="none" strike="noStrike" cap="none" normalizeH="0" baseline="0" dirty="0" smtClean="0">
                          <a:ln>
                            <a:noFill/>
                          </a:ln>
                          <a:solidFill>
                            <a:srgbClr val="20558A"/>
                          </a:solidFill>
                          <a:effectLst/>
                          <a:latin typeface="Arial Narrow" pitchFamily="34" charset="0"/>
                        </a:rPr>
                        <a:t>2,50 $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2,00 $</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63449">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defRPr/>
                      </a:pPr>
                      <a:r>
                        <a:rPr kumimoji="0" lang="fr-CA" sz="1500" b="1" i="0" u="none" strike="noStrike" kern="1200" cap="none" spc="0" normalizeH="0" baseline="0" noProof="0" dirty="0" smtClean="0">
                          <a:ln>
                            <a:noFill/>
                          </a:ln>
                          <a:solidFill>
                            <a:srgbClr val="20558A"/>
                          </a:solidFill>
                          <a:effectLst/>
                          <a:uLnTx/>
                          <a:uFillTx/>
                          <a:latin typeface="Arial Narrow" pitchFamily="34" charset="0"/>
                          <a:ea typeface="+mn-ea"/>
                          <a:cs typeface="+mn-cs"/>
                        </a:rPr>
                        <a:t>Produit de comparaison B</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defRPr/>
                      </a:pPr>
                      <a:r>
                        <a:rPr kumimoji="0" lang="fr-CA" sz="1500" b="1" i="0" u="none" strike="noStrike" kern="1200" cap="none" spc="0" normalizeH="0" baseline="0" noProof="0" dirty="0" smtClean="0">
                          <a:ln>
                            <a:noFill/>
                          </a:ln>
                          <a:solidFill>
                            <a:srgbClr val="20558A"/>
                          </a:solidFill>
                          <a:effectLst/>
                          <a:uLnTx/>
                          <a:uFillTx/>
                          <a:latin typeface="Arial Narrow" pitchFamily="34" charset="0"/>
                          <a:ea typeface="+mn-ea"/>
                          <a:cs typeface="+mn-cs"/>
                        </a:rPr>
                        <a:t>$/comprimé</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0" i="0" u="none" strike="noStrike" cap="none" normalizeH="0" baseline="0" dirty="0" smtClean="0">
                          <a:ln>
                            <a:noFill/>
                          </a:ln>
                          <a:solidFill>
                            <a:srgbClr val="20558A"/>
                          </a:solidFill>
                          <a:effectLst/>
                          <a:latin typeface="Arial Narrow" pitchFamily="34" charset="0"/>
                        </a:rPr>
                        <a:t>3,50 $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0" i="0" u="none" strike="noStrike" cap="none" normalizeH="0" baseline="0" dirty="0" smtClean="0">
                          <a:ln>
                            <a:noFill/>
                          </a:ln>
                          <a:solidFill>
                            <a:srgbClr val="20558A"/>
                          </a:solidFill>
                          <a:effectLst/>
                          <a:latin typeface="Arial Narrow" pitchFamily="34" charset="0"/>
                        </a:rPr>
                        <a:t>3,20 $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3,00 $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63449">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defRPr/>
                      </a:pPr>
                      <a:r>
                        <a:rPr kumimoji="0" lang="fr-CA" sz="1500" b="1" i="0" u="none" strike="noStrike" kern="1200" cap="none" spc="0" normalizeH="0" baseline="0" noProof="0" dirty="0" smtClean="0">
                          <a:ln>
                            <a:noFill/>
                          </a:ln>
                          <a:solidFill>
                            <a:srgbClr val="20558A"/>
                          </a:solidFill>
                          <a:effectLst/>
                          <a:uLnTx/>
                          <a:uFillTx/>
                          <a:latin typeface="Arial Narrow" pitchFamily="34" charset="0"/>
                          <a:ea typeface="+mn-ea"/>
                          <a:cs typeface="+mn-cs"/>
                        </a:rPr>
                        <a:t>Produit de comparaison C</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defRPr/>
                      </a:pPr>
                      <a:r>
                        <a:rPr kumimoji="0" lang="fr-CA" sz="1500" b="1" i="0" u="none" strike="noStrike" kern="1200" cap="none" spc="0" normalizeH="0" baseline="0" noProof="0" dirty="0" smtClean="0">
                          <a:ln>
                            <a:noFill/>
                          </a:ln>
                          <a:solidFill>
                            <a:srgbClr val="20558A"/>
                          </a:solidFill>
                          <a:effectLst/>
                          <a:uLnTx/>
                          <a:uFillTx/>
                          <a:latin typeface="Arial Narrow" pitchFamily="34" charset="0"/>
                          <a:ea typeface="+mn-ea"/>
                          <a:cs typeface="+mn-cs"/>
                        </a:rPr>
                        <a:t>$/comprimé</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1" i="0" u="none" strike="noStrike" cap="none" normalizeH="0" baseline="0" dirty="0" smtClean="0">
                        <a:ln>
                          <a:noFill/>
                        </a:ln>
                        <a:solidFill>
                          <a:srgbClr val="20558A"/>
                        </a:solidFill>
                        <a:effectLst/>
                        <a:latin typeface="Arial Narrow" pitchFamily="34" charset="0"/>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1" i="0" u="none" strike="noStrike" cap="none" normalizeH="0" baseline="0" dirty="0" smtClean="0">
                          <a:ln>
                            <a:noFill/>
                          </a:ln>
                          <a:solidFill>
                            <a:srgbClr val="20558A"/>
                          </a:solidFill>
                          <a:effectLst/>
                          <a:latin typeface="Arial Narrow" pitchFamily="34" charset="0"/>
                        </a:rPr>
                        <a:t>0,80 $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fr-CA" sz="1600" b="0" i="0" u="none" strike="noStrike" cap="none" normalizeH="0" baseline="0" dirty="0" smtClean="0">
                          <a:ln>
                            <a:noFill/>
                          </a:ln>
                          <a:solidFill>
                            <a:srgbClr val="20558A"/>
                          </a:solidFill>
                          <a:effectLst/>
                          <a:latin typeface="Arial Narrow" pitchFamily="34" charset="0"/>
                        </a:rPr>
                        <a:t>1,25 $</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fr-CA"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204A2E-9422-4298-A6C1-A7735BC9B8CD}" type="slidenum">
              <a:rPr lang="en-US" sz="1400" smtClean="0">
                <a:solidFill>
                  <a:schemeClr val="bg1"/>
                </a:solidFill>
              </a:rPr>
              <a:pPr eaLnBrk="1" hangingPunct="1"/>
              <a:t>26</a:t>
            </a:fld>
            <a:endParaRPr lang="en-US" sz="1400" dirty="0" smtClean="0"/>
          </a:p>
        </p:txBody>
      </p:sp>
      <p:sp>
        <p:nvSpPr>
          <p:cNvPr id="5" name="Line 4"/>
          <p:cNvSpPr>
            <a:spLocks noChangeShapeType="1"/>
          </p:cNvSpPr>
          <p:nvPr/>
        </p:nvSpPr>
        <p:spPr bwMode="auto">
          <a:xfrm>
            <a:off x="1066800" y="11430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p>
        </p:txBody>
      </p:sp>
    </p:spTree>
    <p:extLst>
      <p:ext uri="{BB962C8B-B14F-4D97-AF65-F5344CB8AC3E}">
        <p14:creationId xmlns:p14="http://schemas.microsoft.com/office/powerpoint/2010/main" val="4254542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000" noProof="0" dirty="0" smtClean="0"/>
              <a:t>Tests appliqués au prix de lancement</a:t>
            </a:r>
            <a:br>
              <a:rPr lang="fr-CA" sz="3000" noProof="0" dirty="0" smtClean="0"/>
            </a:br>
            <a:r>
              <a:rPr lang="fr-CA" sz="3000" noProof="0" dirty="0" smtClean="0"/>
              <a:t>Comparaison selon la catégorie thérapeutique (CCT)</a:t>
            </a: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27</a:t>
            </a:fld>
            <a:endParaRPr lang="en-US" dirty="0" smtClean="0">
              <a:solidFill>
                <a:srgbClr val="003366"/>
              </a:solidFill>
            </a:endParaRPr>
          </a:p>
        </p:txBody>
      </p:sp>
      <p:sp>
        <p:nvSpPr>
          <p:cNvPr id="29700" name="Line 4"/>
          <p:cNvSpPr>
            <a:spLocks noChangeShapeType="1"/>
          </p:cNvSpPr>
          <p:nvPr/>
        </p:nvSpPr>
        <p:spPr bwMode="auto">
          <a:xfrm flipV="1">
            <a:off x="0" y="1143000"/>
            <a:ext cx="9144000" cy="0"/>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667625" cy="5262562"/>
          </a:xfrm>
          <a:prstGeom prst="rect">
            <a:avLst/>
          </a:prstGeom>
        </p:spPr>
      </p:pic>
    </p:spTree>
    <p:extLst>
      <p:ext uri="{BB962C8B-B14F-4D97-AF65-F5344CB8AC3E}">
        <p14:creationId xmlns:p14="http://schemas.microsoft.com/office/powerpoint/2010/main" val="1064309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28600"/>
            <a:ext cx="7848600" cy="1066800"/>
          </a:xfrm>
        </p:spPr>
        <p:txBody>
          <a:bodyPr/>
          <a:lstStyle/>
          <a:p>
            <a:pPr algn="ctr"/>
            <a:r>
              <a:rPr lang="fr-CA" sz="2400" dirty="0"/>
              <a:t>Tests appliqués au prix de lancement</a:t>
            </a:r>
            <a:br>
              <a:rPr lang="fr-CA" sz="2400" dirty="0"/>
            </a:br>
            <a:r>
              <a:rPr lang="fr-CA" sz="2400" dirty="0"/>
              <a:t>Comparaison selon la catégorie thérapeutique (</a:t>
            </a:r>
            <a:r>
              <a:rPr lang="fr-CA" sz="2400" dirty="0" smtClean="0"/>
              <a:t>CCT) –</a:t>
            </a:r>
            <a:r>
              <a:rPr lang="fr-CA" sz="3200" noProof="0" dirty="0" smtClean="0"/>
              <a:t> </a:t>
            </a:r>
            <a:r>
              <a:rPr lang="fr-CA" sz="2400" noProof="0" dirty="0" smtClean="0"/>
              <a:t>médiane</a:t>
            </a:r>
            <a:endParaRPr lang="fr-CA" sz="3200" noProof="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28</a:t>
            </a:fld>
            <a:endParaRPr lang="en-US" dirty="0">
              <a:solidFill>
                <a:srgbClr val="003366"/>
              </a:solidFill>
            </a:endParaRPr>
          </a:p>
        </p:txBody>
      </p:sp>
      <p:sp>
        <p:nvSpPr>
          <p:cNvPr id="6" name="Line 4"/>
          <p:cNvSpPr>
            <a:spLocks noChangeShapeType="1"/>
          </p:cNvSpPr>
          <p:nvPr/>
        </p:nvSpPr>
        <p:spPr bwMode="auto">
          <a:xfrm flipV="1">
            <a:off x="0" y="1143000"/>
            <a:ext cx="9144000" cy="0"/>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219200"/>
            <a:ext cx="7543800" cy="5638800"/>
          </a:xfrm>
          <a:prstGeom prst="rect">
            <a:avLst/>
          </a:prstGeom>
        </p:spPr>
      </p:pic>
    </p:spTree>
    <p:extLst>
      <p:ext uri="{BB962C8B-B14F-4D97-AF65-F5344CB8AC3E}">
        <p14:creationId xmlns:p14="http://schemas.microsoft.com/office/powerpoint/2010/main" val="4234093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noProof="0" dirty="0" smtClean="0"/>
              <a:t>Tests appliqués au prix de lancement</a:t>
            </a:r>
            <a:br>
              <a:rPr lang="fr-CA" sz="3200" noProof="0" dirty="0" smtClean="0"/>
            </a:br>
            <a:r>
              <a:rPr lang="fr-CA" sz="3200" noProof="0" dirty="0" smtClean="0"/>
              <a:t>Test de la relation raisonnable</a:t>
            </a:r>
          </a:p>
        </p:txBody>
      </p:sp>
      <p:sp>
        <p:nvSpPr>
          <p:cNvPr id="29699" name="Rectangle 3"/>
          <p:cNvSpPr>
            <a:spLocks noGrp="1" noChangeArrowheads="1"/>
          </p:cNvSpPr>
          <p:nvPr>
            <p:ph idx="1"/>
          </p:nvPr>
        </p:nvSpPr>
        <p:spPr>
          <a:xfrm>
            <a:off x="1115616" y="1124745"/>
            <a:ext cx="7848600" cy="792088"/>
          </a:xfrm>
        </p:spPr>
        <p:txBody>
          <a:bodyPr/>
          <a:lstStyle/>
          <a:p>
            <a:pPr marL="0" indent="0">
              <a:buNone/>
            </a:pPr>
            <a:endParaRPr lang="fr-CA" noProof="0" dirty="0" smtClean="0"/>
          </a:p>
          <a:p>
            <a:pPr marL="0" indent="0">
              <a:buNone/>
            </a:pPr>
            <a:r>
              <a:rPr lang="fr-CA" sz="2200" noProof="0" dirty="0" smtClean="0"/>
              <a:t>Pour que puisse être appliqué le Test de la relation raisonnable, le nouveau produit médicamenteux breveté sous examen doit satisfaire aux quatre exigences suivantes : </a:t>
            </a:r>
          </a:p>
          <a:p>
            <a:r>
              <a:rPr lang="fr-CA" sz="2200" noProof="0" dirty="0" smtClean="0"/>
              <a:t>Il doit avoir la même entité chimique que le produit médicamenteux retenu pour la comparaison. </a:t>
            </a:r>
          </a:p>
          <a:p>
            <a:r>
              <a:rPr lang="fr-CA" sz="2200" noProof="0" dirty="0" smtClean="0"/>
              <a:t>Il doit avoir la même indication ou la même utilisation </a:t>
            </a:r>
            <a:r>
              <a:rPr lang="fr-FR" sz="2200" dirty="0"/>
              <a:t>que le produit médicamenteux retenu pour la </a:t>
            </a:r>
            <a:r>
              <a:rPr lang="fr-FR" sz="2200" dirty="0" smtClean="0"/>
              <a:t>comparaison.</a:t>
            </a:r>
            <a:endParaRPr lang="fr-CA" sz="2200" noProof="0" dirty="0" smtClean="0"/>
          </a:p>
          <a:p>
            <a:r>
              <a:rPr lang="fr-CA" sz="2200" noProof="0" dirty="0" smtClean="0"/>
              <a:t>Il doit avoir la même forme posologique ou une forme posologique comparable par rapport au </a:t>
            </a:r>
            <a:r>
              <a:rPr lang="fr-FR" sz="2200" dirty="0" smtClean="0"/>
              <a:t>produit </a:t>
            </a:r>
            <a:r>
              <a:rPr lang="fr-FR" sz="2200" dirty="0"/>
              <a:t>médicamenteux retenu pour la </a:t>
            </a:r>
            <a:r>
              <a:rPr lang="fr-FR" sz="2200" dirty="0" smtClean="0"/>
              <a:t>comparaison (voir l’appendice 2).</a:t>
            </a:r>
            <a:r>
              <a:rPr lang="fr-CA" sz="2200" noProof="0" dirty="0" smtClean="0"/>
              <a:t> </a:t>
            </a:r>
          </a:p>
          <a:p>
            <a:r>
              <a:rPr lang="fr-CA" sz="2200" noProof="0" dirty="0" smtClean="0"/>
              <a:t>Il doit avoir le même régime posologique que </a:t>
            </a:r>
            <a:r>
              <a:rPr lang="fr-FR" sz="2200" dirty="0" smtClean="0"/>
              <a:t>le </a:t>
            </a:r>
            <a:r>
              <a:rPr lang="fr-FR" sz="2200" dirty="0"/>
              <a:t>produit médicamenteux retenu pour la </a:t>
            </a:r>
            <a:r>
              <a:rPr lang="fr-FR" sz="2200" dirty="0" smtClean="0"/>
              <a:t>comparaison.</a:t>
            </a:r>
            <a:r>
              <a:rPr lang="fr-CA" sz="2200" noProof="0" dirty="0" smtClean="0"/>
              <a:t> </a:t>
            </a:r>
          </a:p>
          <a:p>
            <a:pPr marL="0" indent="0" eaLnBrk="1" hangingPunct="1">
              <a:buNone/>
            </a:pPr>
            <a:endParaRPr lang="fr-CA" sz="2200"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29</a:t>
            </a:fld>
            <a:endParaRPr lang="en-US" dirty="0" smtClean="0">
              <a:solidFill>
                <a:srgbClr val="003366"/>
              </a:solidFill>
            </a:endParaRPr>
          </a:p>
        </p:txBody>
      </p:sp>
      <p:sp>
        <p:nvSpPr>
          <p:cNvPr id="29700" name="Line 4"/>
          <p:cNvSpPr>
            <a:spLocks noChangeShapeType="1"/>
          </p:cNvSpPr>
          <p:nvPr/>
        </p:nvSpPr>
        <p:spPr bwMode="auto">
          <a:xfrm flipV="1">
            <a:off x="1043608"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159843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504" y="1065944"/>
            <a:ext cx="7848600" cy="4191855"/>
          </a:xfrm>
        </p:spPr>
        <p:txBody>
          <a:bodyPr/>
          <a:lstStyle/>
          <a:p>
            <a:pPr marL="0" indent="0" eaLnBrk="1" hangingPunct="1">
              <a:buNone/>
            </a:pPr>
            <a:r>
              <a:rPr lang="fr-CA" noProof="0" dirty="0" smtClean="0"/>
              <a:t>Examen du prix de lancement</a:t>
            </a:r>
          </a:p>
          <a:p>
            <a:pPr eaLnBrk="1" hangingPunct="1"/>
            <a:r>
              <a:rPr lang="fr-CA" noProof="0" dirty="0" smtClean="0"/>
              <a:t>Tests appliqués au prix de lancement</a:t>
            </a:r>
          </a:p>
          <a:p>
            <a:pPr lvl="1" eaLnBrk="1" hangingPunct="1"/>
            <a:r>
              <a:rPr lang="fr-CA" noProof="0" dirty="0" smtClean="0"/>
              <a:t>Test de la médiane des prix internationaux (MPI)</a:t>
            </a:r>
          </a:p>
          <a:p>
            <a:pPr lvl="1" eaLnBrk="1" hangingPunct="1"/>
            <a:r>
              <a:rPr lang="fr-CA" noProof="0" dirty="0" smtClean="0"/>
              <a:t>Comparaison selon la catégorie thérapeutique (CCT)</a:t>
            </a:r>
          </a:p>
          <a:p>
            <a:pPr lvl="1" eaLnBrk="1" hangingPunct="1"/>
            <a:r>
              <a:rPr lang="fr-CA" dirty="0" smtClean="0"/>
              <a:t>Médiane</a:t>
            </a:r>
            <a:endParaRPr lang="fr-CA" noProof="0" dirty="0" smtClean="0"/>
          </a:p>
          <a:p>
            <a:pPr lvl="1" eaLnBrk="1" hangingPunct="1"/>
            <a:r>
              <a:rPr lang="fr-CA" noProof="0" dirty="0" smtClean="0"/>
              <a:t>Test de la relation raisonnable</a:t>
            </a:r>
          </a:p>
          <a:p>
            <a:r>
              <a:rPr lang="fr-CA" noProof="0" dirty="0" smtClean="0"/>
              <a:t>Comparaison du prix au Canada avec le prix international le plus élevé</a:t>
            </a:r>
          </a:p>
          <a:p>
            <a:r>
              <a:rPr lang="fr-CA" noProof="0" dirty="0" smtClean="0"/>
              <a:t>Critères justifiant </a:t>
            </a:r>
            <a:r>
              <a:rPr lang="fr-CA" dirty="0" smtClean="0"/>
              <a:t>la tenue d’une enquête sur le prix de lancement</a:t>
            </a:r>
            <a:endParaRPr lang="fr-CA" noProof="0" dirty="0" smtClean="0"/>
          </a:p>
          <a:p>
            <a:r>
              <a:rPr lang="fr-CA" noProof="0" dirty="0" smtClean="0"/>
              <a:t>Communication des résultats aux brevetés</a:t>
            </a:r>
          </a:p>
          <a:p>
            <a:pPr lvl="1"/>
            <a:r>
              <a:rPr lang="fr-CA" dirty="0">
                <a:hlinkClick r:id="rId2"/>
              </a:rPr>
              <a:t>http://</a:t>
            </a:r>
            <a:r>
              <a:rPr lang="fr-CA" dirty="0" smtClean="0">
                <a:hlinkClick r:id="rId2"/>
              </a:rPr>
              <a:t>www.pmprb-cepmb.gc.ca/francais/pmpmedicines.asp?x=1</a:t>
            </a:r>
            <a:endParaRPr lang="fr-CA" noProof="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a:t>
            </a:fld>
            <a:endParaRPr lang="en-US" dirty="0">
              <a:solidFill>
                <a:srgbClr val="003366"/>
              </a:solidFill>
            </a:endParaRPr>
          </a:p>
        </p:txBody>
      </p:sp>
      <p:sp>
        <p:nvSpPr>
          <p:cNvPr id="6"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7" name="AutoShape 2"/>
          <p:cNvSpPr txBox="1">
            <a:spLocks noChangeArrowheads="1"/>
          </p:cNvSpPr>
          <p:nvPr/>
        </p:nvSpPr>
        <p:spPr bwMode="auto">
          <a:xfrm>
            <a:off x="1066800" y="260649"/>
            <a:ext cx="7848600" cy="576064"/>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eaLnBrk="1" hangingPunct="1"/>
            <a:r>
              <a:rPr lang="fr-CA" sz="3200" kern="0" dirty="0"/>
              <a:t>Aperçu de l’analyse du prix de lancement</a:t>
            </a:r>
            <a:endParaRPr lang="en-US" sz="3200" dirty="0" smtClean="0"/>
          </a:p>
        </p:txBody>
      </p:sp>
    </p:spTree>
    <p:extLst>
      <p:ext uri="{BB962C8B-B14F-4D97-AF65-F5344CB8AC3E}">
        <p14:creationId xmlns:p14="http://schemas.microsoft.com/office/powerpoint/2010/main" val="3802628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noProof="0" dirty="0" smtClean="0"/>
              <a:t>Tests </a:t>
            </a:r>
            <a:r>
              <a:rPr lang="fr-CA" sz="3200" dirty="0" smtClean="0"/>
              <a:t>appliqués au prix de lancement</a:t>
            </a:r>
            <a:r>
              <a:rPr lang="fr-CA" sz="3200" noProof="0" dirty="0" smtClean="0"/>
              <a:t/>
            </a:r>
            <a:br>
              <a:rPr lang="fr-CA" sz="3200" noProof="0" dirty="0" smtClean="0"/>
            </a:br>
            <a:r>
              <a:rPr lang="fr-CA" sz="3200" noProof="0" dirty="0" smtClean="0"/>
              <a:t>Test de la relation raisonnable</a:t>
            </a:r>
          </a:p>
        </p:txBody>
      </p:sp>
      <p:sp>
        <p:nvSpPr>
          <p:cNvPr id="29699" name="Rectangle 3"/>
          <p:cNvSpPr>
            <a:spLocks noGrp="1" noChangeArrowheads="1"/>
          </p:cNvSpPr>
          <p:nvPr>
            <p:ph idx="1"/>
          </p:nvPr>
        </p:nvSpPr>
        <p:spPr>
          <a:xfrm>
            <a:off x="1115616" y="1124745"/>
            <a:ext cx="7848600" cy="792088"/>
          </a:xfrm>
        </p:spPr>
        <p:txBody>
          <a:bodyPr/>
          <a:lstStyle/>
          <a:p>
            <a:endParaRPr lang="fr-CA" noProof="0" dirty="0" smtClean="0"/>
          </a:p>
          <a:p>
            <a:r>
              <a:rPr lang="fr-CA" sz="2200" noProof="0" dirty="0" smtClean="0"/>
              <a:t>Appendice 4 du Compendium</a:t>
            </a:r>
          </a:p>
          <a:p>
            <a:r>
              <a:rPr lang="fr-CA" sz="2200" noProof="0" dirty="0" smtClean="0"/>
              <a:t>Test 1 : Lorsque les produits médicamenteux ont la même concentration</a:t>
            </a:r>
          </a:p>
          <a:p>
            <a:r>
              <a:rPr lang="fr-CA" sz="2200" noProof="0" dirty="0" smtClean="0"/>
              <a:t>Lorsqu’un ou plusieurs produits médicamenteux retenus pour la comparaison du prix ont la même concentration que le nouveau produit médicamenteux breveté, c’est le produit médicamenteux </a:t>
            </a:r>
            <a:r>
              <a:rPr lang="fr-CA" sz="2200" dirty="0" smtClean="0"/>
              <a:t>de comparaison dont le prix est le plus élevé qui établit le Prix moyen maximal potentiel du nouveau produit médicamenteux breveté. Tout prix supérieur au Prix moyen maximal potentiel sera jugé excessif. Le résultat de ce test aura préséance sur ceux des deux autres tests sans égard aux résultats qu’ils produiront.</a:t>
            </a:r>
            <a:endParaRPr lang="fr-CA"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30</a:t>
            </a:fld>
            <a:endParaRPr lang="en-US" dirty="0" smtClean="0">
              <a:solidFill>
                <a:srgbClr val="003366"/>
              </a:solidFill>
            </a:endParaRPr>
          </a:p>
        </p:txBody>
      </p:sp>
      <p:sp>
        <p:nvSpPr>
          <p:cNvPr id="29700" name="Line 4"/>
          <p:cNvSpPr>
            <a:spLocks noChangeShapeType="1"/>
          </p:cNvSpPr>
          <p:nvPr/>
        </p:nvSpPr>
        <p:spPr bwMode="auto">
          <a:xfrm flipV="1">
            <a:off x="1043608"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1214289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1066800" y="260649"/>
            <a:ext cx="7848600" cy="576064"/>
          </a:xfrm>
        </p:spPr>
        <p:txBody>
          <a:bodyPr/>
          <a:lstStyle/>
          <a:p>
            <a:pPr algn="ctr" eaLnBrk="1" hangingPunct="1"/>
            <a:r>
              <a:rPr lang="fr-CA" sz="3200" dirty="0"/>
              <a:t>Tests appliqués au prix de lancement</a:t>
            </a:r>
            <a:br>
              <a:rPr lang="fr-CA" sz="3200" dirty="0"/>
            </a:br>
            <a:r>
              <a:rPr lang="fr-CA" sz="3200" dirty="0"/>
              <a:t>Test de la relation raisonnable</a:t>
            </a:r>
            <a:endParaRPr lang="fr-CA" sz="3200" noProof="0" dirty="0" smtClean="0"/>
          </a:p>
        </p:txBody>
      </p:sp>
      <p:sp>
        <p:nvSpPr>
          <p:cNvPr id="29699" name="Rectangle 3"/>
          <p:cNvSpPr>
            <a:spLocks noGrp="1" noChangeArrowheads="1"/>
          </p:cNvSpPr>
          <p:nvPr>
            <p:ph type="body" idx="4294967295"/>
          </p:nvPr>
        </p:nvSpPr>
        <p:spPr>
          <a:xfrm>
            <a:off x="1115616" y="1124745"/>
            <a:ext cx="7560840" cy="792088"/>
          </a:xfrm>
        </p:spPr>
        <p:txBody>
          <a:bodyPr/>
          <a:lstStyle/>
          <a:p>
            <a:pPr marL="0" indent="0" eaLnBrk="1" hangingPunct="1">
              <a:buNone/>
            </a:pPr>
            <a:r>
              <a:rPr lang="fr-CA" sz="1500" noProof="0" dirty="0" smtClean="0"/>
              <a:t>Dans le graphique qui suit, étant donné que les trois produits médicamenteux retenus pour la comparaison ont la même concentration, mais des prix différents, le Prix moyen maximal potentiel (PMMP) du nouveau produit médicamenteux breveté sera celui du produit médicamenteux dont le prix est le plus élevé soit, dans le présent cas, le produit  de comparaison A.</a:t>
            </a:r>
            <a:endParaRPr lang="fr-CA" sz="1500" noProof="0" dirty="0"/>
          </a:p>
        </p:txBody>
      </p:sp>
      <p:sp>
        <p:nvSpPr>
          <p:cNvPr id="29700" name="Line 4"/>
          <p:cNvSpPr>
            <a:spLocks noChangeShapeType="1"/>
          </p:cNvSpPr>
          <p:nvPr/>
        </p:nvSpPr>
        <p:spPr bwMode="auto">
          <a:xfrm flipV="1">
            <a:off x="1043608" y="1143000"/>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pPr/>
              <a:t>31</a:t>
            </a:fld>
            <a:endParaRPr lang="en-US" dirty="0" smtClean="0">
              <a:solidFill>
                <a:schemeClr val="tx1"/>
              </a:solidFill>
            </a:endParaRPr>
          </a:p>
        </p:txBody>
      </p:sp>
      <p:sp>
        <p:nvSpPr>
          <p:cNvPr id="2" name="Rectangle 1"/>
          <p:cNvSpPr/>
          <p:nvPr/>
        </p:nvSpPr>
        <p:spPr bwMode="auto">
          <a:xfrm>
            <a:off x="1619672" y="2204864"/>
            <a:ext cx="6048672" cy="3672408"/>
          </a:xfrm>
          <a:prstGeom prst="rect">
            <a:avLst/>
          </a:prstGeom>
          <a:solidFill>
            <a:srgbClr val="FFE285"/>
          </a:solidFill>
          <a:ln w="12700" cap="sq" cmpd="sng" algn="ctr">
            <a:solidFill>
              <a:schemeClr val="tx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cxnSp>
        <p:nvCxnSpPr>
          <p:cNvPr id="4" name="Straight Arrow Connector 3"/>
          <p:cNvCxnSpPr/>
          <p:nvPr/>
        </p:nvCxnSpPr>
        <p:spPr bwMode="auto">
          <a:xfrm flipV="1">
            <a:off x="2627784" y="2492896"/>
            <a:ext cx="0" cy="2664296"/>
          </a:xfrm>
          <a:prstGeom prst="straightConnector1">
            <a:avLst/>
          </a:prstGeom>
          <a:solidFill>
            <a:schemeClr val="accent1"/>
          </a:solidFill>
          <a:ln w="22225" cap="sq" cmpd="sng" algn="ctr">
            <a:solidFill>
              <a:srgbClr val="20558A"/>
            </a:solidFill>
            <a:prstDash val="solid"/>
            <a:round/>
            <a:headEnd type="none" w="sm" len="sm"/>
            <a:tailEnd type="arrow"/>
          </a:ln>
          <a:effectLst/>
        </p:spPr>
      </p:cxnSp>
      <p:cxnSp>
        <p:nvCxnSpPr>
          <p:cNvPr id="6" name="Straight Arrow Connector 5"/>
          <p:cNvCxnSpPr/>
          <p:nvPr/>
        </p:nvCxnSpPr>
        <p:spPr bwMode="auto">
          <a:xfrm>
            <a:off x="2627784" y="5157192"/>
            <a:ext cx="4320480" cy="0"/>
          </a:xfrm>
          <a:prstGeom prst="straightConnector1">
            <a:avLst/>
          </a:prstGeom>
          <a:solidFill>
            <a:schemeClr val="accent1"/>
          </a:solidFill>
          <a:ln w="22225" cap="sq" cmpd="sng" algn="ctr">
            <a:solidFill>
              <a:srgbClr val="20558A"/>
            </a:solidFill>
            <a:prstDash val="solid"/>
            <a:round/>
            <a:headEnd type="none" w="sm" len="sm"/>
            <a:tailEnd type="arrow"/>
          </a:ln>
          <a:effectLst/>
        </p:spPr>
      </p:cxnSp>
      <p:sp>
        <p:nvSpPr>
          <p:cNvPr id="7" name="Oval 6"/>
          <p:cNvSpPr/>
          <p:nvPr/>
        </p:nvSpPr>
        <p:spPr bwMode="auto">
          <a:xfrm>
            <a:off x="4572000" y="3271293"/>
            <a:ext cx="144016" cy="144016"/>
          </a:xfrm>
          <a:prstGeom prst="ellipse">
            <a:avLst/>
          </a:prstGeom>
          <a:solidFill>
            <a:srgbClr val="CC66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4572000" y="3825045"/>
            <a:ext cx="144016" cy="144016"/>
          </a:xfrm>
          <a:prstGeom prst="ellipse">
            <a:avLst/>
          </a:prstGeom>
          <a:solidFill>
            <a:srgbClr val="CC66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4572000" y="4365105"/>
            <a:ext cx="144016" cy="144016"/>
          </a:xfrm>
          <a:prstGeom prst="ellipse">
            <a:avLst/>
          </a:prstGeom>
          <a:solidFill>
            <a:srgbClr val="CC66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4891668" y="3189413"/>
            <a:ext cx="2072490" cy="307777"/>
          </a:xfrm>
          <a:prstGeom prst="rect">
            <a:avLst/>
          </a:prstGeom>
          <a:noFill/>
        </p:spPr>
        <p:txBody>
          <a:bodyPr wrap="none" rtlCol="0">
            <a:spAutoFit/>
          </a:bodyPr>
          <a:lstStyle/>
          <a:p>
            <a:r>
              <a:rPr lang="fr-CA" sz="1400" b="1" dirty="0" smtClean="0"/>
              <a:t>Produit de comparaison A</a:t>
            </a:r>
          </a:p>
        </p:txBody>
      </p:sp>
      <p:sp>
        <p:nvSpPr>
          <p:cNvPr id="18" name="TextBox 17"/>
          <p:cNvSpPr txBox="1"/>
          <p:nvPr/>
        </p:nvSpPr>
        <p:spPr>
          <a:xfrm>
            <a:off x="4874712" y="3744491"/>
            <a:ext cx="2020105" cy="307777"/>
          </a:xfrm>
          <a:prstGeom prst="rect">
            <a:avLst/>
          </a:prstGeom>
          <a:noFill/>
        </p:spPr>
        <p:txBody>
          <a:bodyPr wrap="none" rtlCol="0">
            <a:spAutoFit/>
          </a:bodyPr>
          <a:lstStyle/>
          <a:p>
            <a:pPr lvl="0"/>
            <a:r>
              <a:rPr lang="fr-CA" sz="1400" b="1" dirty="0" smtClean="0">
                <a:solidFill>
                  <a:srgbClr val="003366"/>
                </a:solidFill>
              </a:rPr>
              <a:t>Produit de comparaison </a:t>
            </a:r>
            <a:r>
              <a:rPr lang="fr-CA" sz="1400" b="1" dirty="0" smtClean="0"/>
              <a:t>B</a:t>
            </a:r>
          </a:p>
        </p:txBody>
      </p:sp>
      <p:sp>
        <p:nvSpPr>
          <p:cNvPr id="19" name="TextBox 18"/>
          <p:cNvSpPr txBox="1"/>
          <p:nvPr/>
        </p:nvSpPr>
        <p:spPr>
          <a:xfrm>
            <a:off x="4891668" y="4283225"/>
            <a:ext cx="2020105" cy="307777"/>
          </a:xfrm>
          <a:prstGeom prst="rect">
            <a:avLst/>
          </a:prstGeom>
          <a:noFill/>
        </p:spPr>
        <p:txBody>
          <a:bodyPr wrap="none" rtlCol="0">
            <a:spAutoFit/>
          </a:bodyPr>
          <a:lstStyle/>
          <a:p>
            <a:pPr lvl="0"/>
            <a:r>
              <a:rPr lang="fr-CA" sz="1400" b="1" dirty="0" smtClean="0">
                <a:solidFill>
                  <a:srgbClr val="003366"/>
                </a:solidFill>
              </a:rPr>
              <a:t>Produit de comparaison </a:t>
            </a:r>
            <a:r>
              <a:rPr lang="fr-CA" sz="1400" b="1" dirty="0" smtClean="0"/>
              <a:t>C</a:t>
            </a:r>
          </a:p>
        </p:txBody>
      </p:sp>
      <p:cxnSp>
        <p:nvCxnSpPr>
          <p:cNvPr id="10" name="Straight Connector 9"/>
          <p:cNvCxnSpPr/>
          <p:nvPr/>
        </p:nvCxnSpPr>
        <p:spPr bwMode="auto">
          <a:xfrm>
            <a:off x="4644008" y="5039630"/>
            <a:ext cx="0" cy="216024"/>
          </a:xfrm>
          <a:prstGeom prst="line">
            <a:avLst/>
          </a:prstGeom>
          <a:solidFill>
            <a:schemeClr val="accent1"/>
          </a:solidFill>
          <a:ln w="2222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flipH="1">
            <a:off x="2519772" y="3340359"/>
            <a:ext cx="216024" cy="2940"/>
          </a:xfrm>
          <a:prstGeom prst="line">
            <a:avLst/>
          </a:prstGeom>
          <a:solidFill>
            <a:schemeClr val="accent1"/>
          </a:solidFill>
          <a:ln w="22225" cap="sq" cmpd="sng" algn="ctr">
            <a:solidFill>
              <a:schemeClr val="tx1"/>
            </a:solidFill>
            <a:prstDash val="solid"/>
            <a:round/>
            <a:headEnd type="none" w="sm" len="sm"/>
            <a:tailEnd type="none" w="sm" len="sm"/>
          </a:ln>
          <a:effectLst/>
        </p:spPr>
      </p:cxnSp>
      <p:cxnSp>
        <p:nvCxnSpPr>
          <p:cNvPr id="20" name="Straight Arrow Connector 19"/>
          <p:cNvCxnSpPr/>
          <p:nvPr/>
        </p:nvCxnSpPr>
        <p:spPr bwMode="auto">
          <a:xfrm flipH="1">
            <a:off x="2843808" y="3343301"/>
            <a:ext cx="1584176" cy="1"/>
          </a:xfrm>
          <a:prstGeom prst="straightConnector1">
            <a:avLst/>
          </a:prstGeom>
          <a:solidFill>
            <a:schemeClr val="accent1"/>
          </a:solidFill>
          <a:ln w="22225" cap="sq" cmpd="sng" algn="ctr">
            <a:solidFill>
              <a:schemeClr val="tx1"/>
            </a:solidFill>
            <a:prstDash val="solid"/>
            <a:round/>
            <a:headEnd type="none" w="sm" len="sm"/>
            <a:tailEnd type="arrow"/>
          </a:ln>
          <a:effectLst/>
        </p:spPr>
      </p:cxnSp>
      <p:sp>
        <p:nvSpPr>
          <p:cNvPr id="21" name="TextBox 20"/>
          <p:cNvSpPr txBox="1"/>
          <p:nvPr/>
        </p:nvSpPr>
        <p:spPr>
          <a:xfrm>
            <a:off x="2035317" y="2248294"/>
            <a:ext cx="761747" cy="276999"/>
          </a:xfrm>
          <a:prstGeom prst="rect">
            <a:avLst/>
          </a:prstGeom>
          <a:noFill/>
        </p:spPr>
        <p:txBody>
          <a:bodyPr wrap="none" rtlCol="0">
            <a:spAutoFit/>
          </a:bodyPr>
          <a:lstStyle/>
          <a:p>
            <a:r>
              <a:rPr lang="fr-CA" sz="1200" b="1" dirty="0" smtClean="0"/>
              <a:t>Prix/unité</a:t>
            </a:r>
            <a:endParaRPr lang="fr-CA" sz="1200" b="1" dirty="0"/>
          </a:p>
        </p:txBody>
      </p:sp>
      <p:sp>
        <p:nvSpPr>
          <p:cNvPr id="28" name="TextBox 27"/>
          <p:cNvSpPr txBox="1"/>
          <p:nvPr/>
        </p:nvSpPr>
        <p:spPr>
          <a:xfrm>
            <a:off x="6012160" y="5253510"/>
            <a:ext cx="1377300" cy="276999"/>
          </a:xfrm>
          <a:prstGeom prst="rect">
            <a:avLst/>
          </a:prstGeom>
          <a:noFill/>
        </p:spPr>
        <p:txBody>
          <a:bodyPr wrap="none" rtlCol="0">
            <a:spAutoFit/>
          </a:bodyPr>
          <a:lstStyle/>
          <a:p>
            <a:r>
              <a:rPr lang="fr-CA" sz="1200" b="1" dirty="0" smtClean="0"/>
              <a:t>Concentration/unité</a:t>
            </a:r>
            <a:endParaRPr lang="fr-CA" sz="1200" b="1" dirty="0"/>
          </a:p>
        </p:txBody>
      </p:sp>
      <p:sp>
        <p:nvSpPr>
          <p:cNvPr id="29" name="TextBox 28"/>
          <p:cNvSpPr txBox="1"/>
          <p:nvPr/>
        </p:nvSpPr>
        <p:spPr>
          <a:xfrm>
            <a:off x="4051541" y="5266347"/>
            <a:ext cx="1414170" cy="276999"/>
          </a:xfrm>
          <a:prstGeom prst="rect">
            <a:avLst/>
          </a:prstGeom>
          <a:noFill/>
        </p:spPr>
        <p:txBody>
          <a:bodyPr wrap="none" rtlCol="0">
            <a:spAutoFit/>
          </a:bodyPr>
          <a:lstStyle/>
          <a:p>
            <a:r>
              <a:rPr lang="fr-CA" sz="1200" b="1" dirty="0" smtClean="0"/>
              <a:t>Même concentration</a:t>
            </a:r>
            <a:endParaRPr lang="fr-CA" sz="1200" b="1" dirty="0"/>
          </a:p>
        </p:txBody>
      </p:sp>
      <p:sp>
        <p:nvSpPr>
          <p:cNvPr id="30" name="TextBox 29"/>
          <p:cNvSpPr txBox="1"/>
          <p:nvPr/>
        </p:nvSpPr>
        <p:spPr>
          <a:xfrm>
            <a:off x="1840413" y="3220191"/>
            <a:ext cx="566181" cy="276999"/>
          </a:xfrm>
          <a:prstGeom prst="rect">
            <a:avLst/>
          </a:prstGeom>
          <a:noFill/>
        </p:spPr>
        <p:txBody>
          <a:bodyPr wrap="none" rtlCol="0">
            <a:spAutoFit/>
          </a:bodyPr>
          <a:lstStyle/>
          <a:p>
            <a:r>
              <a:rPr lang="en-CA" sz="1200" b="1" dirty="0" smtClean="0"/>
              <a:t>PMMP</a:t>
            </a:r>
            <a:endParaRPr lang="en-CA" sz="1200" b="1" dirty="0"/>
          </a:p>
        </p:txBody>
      </p:sp>
      <p:sp>
        <p:nvSpPr>
          <p:cNvPr id="31" name="TextBox 30"/>
          <p:cNvSpPr txBox="1"/>
          <p:nvPr/>
        </p:nvSpPr>
        <p:spPr>
          <a:xfrm>
            <a:off x="3043110" y="2525293"/>
            <a:ext cx="4187191" cy="461665"/>
          </a:xfrm>
          <a:prstGeom prst="rect">
            <a:avLst/>
          </a:prstGeom>
          <a:noFill/>
        </p:spPr>
        <p:txBody>
          <a:bodyPr wrap="square" rtlCol="0">
            <a:spAutoFit/>
          </a:bodyPr>
          <a:lstStyle/>
          <a:p>
            <a:pPr algn="ctr"/>
            <a:r>
              <a:rPr lang="fr-CA" sz="1200" b="1" dirty="0" smtClean="0"/>
              <a:t>Le PPMP sera le prix du produit médicamenteux de comparaison dont le prix est le plus élevé.</a:t>
            </a:r>
            <a:endParaRPr lang="fr-CA" sz="1200" b="1" dirty="0"/>
          </a:p>
        </p:txBody>
      </p:sp>
      <p:sp>
        <p:nvSpPr>
          <p:cNvPr id="23" name="Oval 22"/>
          <p:cNvSpPr/>
          <p:nvPr/>
        </p:nvSpPr>
        <p:spPr bwMode="auto">
          <a:xfrm>
            <a:off x="4427984" y="3124335"/>
            <a:ext cx="2658616" cy="432048"/>
          </a:xfrm>
          <a:prstGeom prst="ellipse">
            <a:avLst/>
          </a:prstGeom>
          <a:noFill/>
          <a:ln w="22225"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221483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dirty="0"/>
              <a:t>Tests appliqués au prix de lancement</a:t>
            </a:r>
            <a:br>
              <a:rPr lang="fr-CA" sz="3200" dirty="0"/>
            </a:br>
            <a:r>
              <a:rPr lang="fr-CA" sz="3200" dirty="0"/>
              <a:t>Test de la relation raisonnable</a:t>
            </a:r>
            <a:endParaRPr lang="fr-CA" sz="3200" noProof="0" dirty="0" smtClean="0"/>
          </a:p>
        </p:txBody>
      </p:sp>
      <p:sp>
        <p:nvSpPr>
          <p:cNvPr id="29699" name="Rectangle 3"/>
          <p:cNvSpPr>
            <a:spLocks noGrp="1" noChangeArrowheads="1"/>
          </p:cNvSpPr>
          <p:nvPr>
            <p:ph idx="1"/>
          </p:nvPr>
        </p:nvSpPr>
        <p:spPr>
          <a:xfrm>
            <a:off x="1115616" y="1124745"/>
            <a:ext cx="7848600" cy="792088"/>
          </a:xfrm>
        </p:spPr>
        <p:txBody>
          <a:bodyPr/>
          <a:lstStyle/>
          <a:p>
            <a:endParaRPr lang="fr-CA" sz="2200" noProof="0" dirty="0" smtClean="0"/>
          </a:p>
          <a:p>
            <a:pPr marL="0" indent="0">
              <a:buNone/>
            </a:pPr>
            <a:r>
              <a:rPr lang="fr-CA" sz="2200" noProof="0" dirty="0" smtClean="0"/>
              <a:t>Test 2 : Lorsque la relation du prix/unité est linéaire</a:t>
            </a:r>
          </a:p>
          <a:p>
            <a:r>
              <a:rPr lang="fr-CA" sz="2200" noProof="0" dirty="0" smtClean="0"/>
              <a:t>Ce </a:t>
            </a:r>
            <a:r>
              <a:rPr lang="fr-CA" sz="2200" dirty="0" smtClean="0"/>
              <a:t>test est appliqué lorsqu’un minimum de deux produits médicamenteux sont retenus pour la comparaison de prix, mais qu’aucun de ces produits n’a la même concentration que le nouveau produit médicamenteux breveté.</a:t>
            </a:r>
            <a:endParaRPr lang="fr-CA" sz="2200" noProof="0" dirty="0" smtClean="0"/>
          </a:p>
          <a:p>
            <a:r>
              <a:rPr lang="fr-CA" sz="2200" noProof="0" dirty="0" smtClean="0"/>
              <a:t>Ce test comporte </a:t>
            </a:r>
            <a:r>
              <a:rPr lang="fr-CA" sz="2200" dirty="0" smtClean="0"/>
              <a:t>quelques étapes (veuillez consulter l’appendice 4 du </a:t>
            </a:r>
            <a:r>
              <a:rPr lang="fr-CA" sz="2200" noProof="0" dirty="0" smtClean="0"/>
              <a:t>Compendium pour obtenir plus d’information).</a:t>
            </a:r>
          </a:p>
          <a:p>
            <a:endParaRPr lang="fr-CA" sz="2200" noProof="0" dirty="0" smtClean="0"/>
          </a:p>
          <a:p>
            <a:endParaRPr lang="fr-CA" sz="2200" noProof="0" dirty="0" smtClean="0"/>
          </a:p>
          <a:p>
            <a:pPr marL="0" indent="0">
              <a:buNone/>
            </a:pPr>
            <a:endParaRPr lang="fr-CA" sz="2200" noProof="0"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32</a:t>
            </a:fld>
            <a:endParaRPr lang="en-US" dirty="0" smtClean="0">
              <a:solidFill>
                <a:srgbClr val="003366"/>
              </a:solidFill>
            </a:endParaRPr>
          </a:p>
        </p:txBody>
      </p:sp>
      <p:sp>
        <p:nvSpPr>
          <p:cNvPr id="29700" name="Line 4"/>
          <p:cNvSpPr>
            <a:spLocks noChangeShapeType="1"/>
          </p:cNvSpPr>
          <p:nvPr/>
        </p:nvSpPr>
        <p:spPr bwMode="auto">
          <a:xfrm flipV="1">
            <a:off x="1048924"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739485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dirty="0"/>
              <a:t>Tests appliqués au prix de lancement</a:t>
            </a:r>
            <a:br>
              <a:rPr lang="fr-CA" sz="3200" dirty="0"/>
            </a:br>
            <a:r>
              <a:rPr lang="fr-CA" sz="3200" dirty="0"/>
              <a:t>Test de la relation raisonnable</a:t>
            </a:r>
            <a:endParaRPr lang="fr-CA" sz="3200" noProof="0" dirty="0" smtClean="0"/>
          </a:p>
        </p:txBody>
      </p:sp>
      <p:sp>
        <p:nvSpPr>
          <p:cNvPr id="29699" name="Rectangle 3"/>
          <p:cNvSpPr>
            <a:spLocks noGrp="1" noChangeArrowheads="1"/>
          </p:cNvSpPr>
          <p:nvPr>
            <p:ph idx="1"/>
          </p:nvPr>
        </p:nvSpPr>
        <p:spPr>
          <a:xfrm>
            <a:off x="1115616" y="1124745"/>
            <a:ext cx="7848600" cy="792088"/>
          </a:xfrm>
        </p:spPr>
        <p:txBody>
          <a:bodyPr/>
          <a:lstStyle/>
          <a:p>
            <a:pPr marL="0" indent="0">
              <a:buNone/>
            </a:pPr>
            <a:endParaRPr lang="fr-CA" sz="2200" noProof="0" dirty="0" smtClean="0"/>
          </a:p>
          <a:p>
            <a:pPr marL="0" indent="0">
              <a:buNone/>
            </a:pPr>
            <a:r>
              <a:rPr lang="fr-CA" sz="2200" noProof="0" dirty="0" smtClean="0"/>
              <a:t>Test 3 : Lorsque la concentration du produit médicamenteux utilisé pour la comparaison est différente de celle du nouveau produit médicamenteux breveté</a:t>
            </a:r>
          </a:p>
          <a:p>
            <a:r>
              <a:rPr lang="fr-CA" sz="2200" noProof="0" dirty="0" smtClean="0"/>
              <a:t>Ce test est appliqué lorsque le produit médicamenteux utilisé pour la comparaison n’est vendu au Canada que dans une seule concentration et que cette concentration n’est pas la même (plus élevée ou moins élevée) que celles du nouveau produit médicamenteux sous examen. Bien qu’une seule concentration du </a:t>
            </a:r>
            <a:r>
              <a:rPr lang="fr-CA" sz="2200" dirty="0"/>
              <a:t>produit médicamenteux utilisé pour la </a:t>
            </a:r>
            <a:r>
              <a:rPr lang="fr-CA" sz="2200" dirty="0" smtClean="0"/>
              <a:t>comparaison soit vendue, il pourrait y avoir d’autres produits de cette concentration vendus à des prix différents. Dans ce test, c’est le produit médicamenteux de comparaison dont le prix est le plus élevé qui est retenu pour la comparaison.</a:t>
            </a:r>
            <a:endParaRPr lang="fr-CA" sz="2200" noProof="0"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33</a:t>
            </a:fld>
            <a:endParaRPr lang="en-US" dirty="0" smtClean="0">
              <a:solidFill>
                <a:srgbClr val="003366"/>
              </a:solidFill>
            </a:endParaRPr>
          </a:p>
        </p:txBody>
      </p:sp>
      <p:sp>
        <p:nvSpPr>
          <p:cNvPr id="29700" name="Line 4"/>
          <p:cNvSpPr>
            <a:spLocks noChangeShapeType="1"/>
          </p:cNvSpPr>
          <p:nvPr/>
        </p:nvSpPr>
        <p:spPr bwMode="auto">
          <a:xfrm flipV="1">
            <a:off x="1056013"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728772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331640" y="4013449"/>
            <a:ext cx="7507560" cy="1800200"/>
          </a:xfrm>
          <a:prstGeom prst="rect">
            <a:avLst/>
          </a:prstGeom>
          <a:solidFill>
            <a:srgbClr val="FFDB6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1331639" y="2044978"/>
            <a:ext cx="7507561" cy="1800200"/>
          </a:xfrm>
          <a:prstGeom prst="rect">
            <a:avLst/>
          </a:prstGeom>
          <a:solidFill>
            <a:srgbClr val="FFDB6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29698" name="AutoShape 2"/>
          <p:cNvSpPr>
            <a:spLocks noGrp="1" noChangeArrowheads="1"/>
          </p:cNvSpPr>
          <p:nvPr>
            <p:ph type="title" idx="4294967295"/>
          </p:nvPr>
        </p:nvSpPr>
        <p:spPr>
          <a:xfrm>
            <a:off x="1065715" y="609600"/>
            <a:ext cx="7848600" cy="576064"/>
          </a:xfrm>
        </p:spPr>
        <p:txBody>
          <a:bodyPr/>
          <a:lstStyle/>
          <a:p>
            <a:pPr algn="ctr" eaLnBrk="1" hangingPunct="1"/>
            <a:r>
              <a:rPr lang="fr-CA" sz="3200" noProof="0" dirty="0" smtClean="0"/>
              <a:t>Test de la relation raisonnable</a:t>
            </a:r>
          </a:p>
        </p:txBody>
      </p:sp>
      <p:sp>
        <p:nvSpPr>
          <p:cNvPr id="29699" name="Rectangle 3"/>
          <p:cNvSpPr>
            <a:spLocks noGrp="1" noChangeArrowheads="1"/>
          </p:cNvSpPr>
          <p:nvPr>
            <p:ph type="body" idx="4294967295"/>
          </p:nvPr>
        </p:nvSpPr>
        <p:spPr>
          <a:xfrm>
            <a:off x="1115616" y="1124744"/>
            <a:ext cx="7488832" cy="864096"/>
          </a:xfrm>
        </p:spPr>
        <p:txBody>
          <a:bodyPr/>
          <a:lstStyle/>
          <a:p>
            <a:pPr marL="0" indent="0" eaLnBrk="1" hangingPunct="1">
              <a:buNone/>
            </a:pPr>
            <a:r>
              <a:rPr lang="fr-CA" sz="1800" dirty="0" smtClean="0"/>
              <a:t>Lorsque </a:t>
            </a:r>
            <a:r>
              <a:rPr lang="fr-CA" sz="1800" dirty="0"/>
              <a:t>la concentration du produit médicamenteux utilisé pour la comparaison est différente de celle du nouveau produit médicamenteux </a:t>
            </a:r>
            <a:r>
              <a:rPr lang="fr-CA" sz="1800" dirty="0" smtClean="0"/>
              <a:t>breveté, le test 3 est appliqué.</a:t>
            </a:r>
            <a:r>
              <a:rPr lang="fr-CA" sz="1800" noProof="0" dirty="0" smtClean="0"/>
              <a:t> </a:t>
            </a: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pPr/>
              <a:t>34</a:t>
            </a:fld>
            <a:endParaRPr lang="en-US" dirty="0" smtClean="0">
              <a:solidFill>
                <a:schemeClr val="tx1"/>
              </a:solidFill>
            </a:endParaRPr>
          </a:p>
        </p:txBody>
      </p:sp>
      <p:sp>
        <p:nvSpPr>
          <p:cNvPr id="2" name="TextBox 1"/>
          <p:cNvSpPr txBox="1"/>
          <p:nvPr/>
        </p:nvSpPr>
        <p:spPr>
          <a:xfrm>
            <a:off x="1331640" y="2060848"/>
            <a:ext cx="7282763" cy="338554"/>
          </a:xfrm>
          <a:prstGeom prst="rect">
            <a:avLst/>
          </a:prstGeom>
          <a:noFill/>
        </p:spPr>
        <p:txBody>
          <a:bodyPr wrap="none" rtlCol="0">
            <a:spAutoFit/>
          </a:bodyPr>
          <a:lstStyle/>
          <a:p>
            <a:r>
              <a:rPr lang="fr-CA" sz="1600" b="1" dirty="0" smtClean="0"/>
              <a:t>Exemple 1 (lorsque la concentration du nouveau produit médicamenteux est plus élevée)</a:t>
            </a:r>
          </a:p>
        </p:txBody>
      </p:sp>
      <p:sp>
        <p:nvSpPr>
          <p:cNvPr id="3" name="Rectangle 2"/>
          <p:cNvSpPr/>
          <p:nvPr/>
        </p:nvSpPr>
        <p:spPr>
          <a:xfrm>
            <a:off x="1565054" y="4451884"/>
            <a:ext cx="4875053" cy="338554"/>
          </a:xfrm>
          <a:prstGeom prst="rect">
            <a:avLst/>
          </a:prstGeom>
        </p:spPr>
        <p:txBody>
          <a:bodyPr wrap="none">
            <a:spAutoFit/>
          </a:bodyPr>
          <a:lstStyle/>
          <a:p>
            <a:pPr lvl="0" defTabSz="180975"/>
            <a:r>
              <a:rPr lang="en-CA" sz="1600" b="1" dirty="0" smtClean="0"/>
              <a:t>	</a:t>
            </a:r>
            <a:r>
              <a:rPr lang="fr-CA" sz="1600" b="1" dirty="0" smtClean="0">
                <a:solidFill>
                  <a:srgbClr val="003366"/>
                </a:solidFill>
              </a:rPr>
              <a:t>Le </a:t>
            </a:r>
            <a:r>
              <a:rPr lang="fr-CA" sz="1600" b="1" dirty="0">
                <a:solidFill>
                  <a:srgbClr val="003366"/>
                </a:solidFill>
              </a:rPr>
              <a:t>nouveau médicament  a une concentration de </a:t>
            </a:r>
            <a:r>
              <a:rPr lang="en-CA" sz="1600" b="1" dirty="0" smtClean="0"/>
              <a:t>2,5 mg.</a:t>
            </a:r>
          </a:p>
        </p:txBody>
      </p:sp>
      <p:sp>
        <p:nvSpPr>
          <p:cNvPr id="11" name="TextBox 10"/>
          <p:cNvSpPr txBox="1"/>
          <p:nvPr/>
        </p:nvSpPr>
        <p:spPr>
          <a:xfrm>
            <a:off x="1565053" y="2386543"/>
            <a:ext cx="4875053" cy="338554"/>
          </a:xfrm>
          <a:prstGeom prst="rect">
            <a:avLst/>
          </a:prstGeom>
          <a:noFill/>
        </p:spPr>
        <p:txBody>
          <a:bodyPr wrap="none" rtlCol="0">
            <a:spAutoFit/>
          </a:bodyPr>
          <a:lstStyle/>
          <a:p>
            <a:pPr defTabSz="180975"/>
            <a:r>
              <a:rPr lang="fr-CA" sz="1600" b="1" dirty="0" smtClean="0"/>
              <a:t>	Le nouveau médicament  a une concentration de 7,5 mg.</a:t>
            </a:r>
          </a:p>
        </p:txBody>
      </p:sp>
      <p:sp>
        <p:nvSpPr>
          <p:cNvPr id="12" name="TextBox 11"/>
          <p:cNvSpPr txBox="1"/>
          <p:nvPr/>
        </p:nvSpPr>
        <p:spPr>
          <a:xfrm>
            <a:off x="1565055" y="2848208"/>
            <a:ext cx="7334059" cy="338554"/>
          </a:xfrm>
          <a:prstGeom prst="rect">
            <a:avLst/>
          </a:prstGeom>
          <a:noFill/>
        </p:spPr>
        <p:txBody>
          <a:bodyPr wrap="none" rtlCol="0">
            <a:spAutoFit/>
          </a:bodyPr>
          <a:lstStyle/>
          <a:p>
            <a:pPr defTabSz="180975"/>
            <a:r>
              <a:rPr lang="fr-CA" sz="1600" b="1" dirty="0" smtClean="0"/>
              <a:t>	Le prix de vente du médicament de comparaison  d’une concentration de 5 mg est 10 $.</a:t>
            </a:r>
            <a:endParaRPr lang="fr-CA" sz="1600" b="1" dirty="0"/>
          </a:p>
        </p:txBody>
      </p:sp>
      <p:sp>
        <p:nvSpPr>
          <p:cNvPr id="13" name="TextBox 12"/>
          <p:cNvSpPr txBox="1"/>
          <p:nvPr/>
        </p:nvSpPr>
        <p:spPr>
          <a:xfrm>
            <a:off x="1565057" y="3284985"/>
            <a:ext cx="3147336" cy="338554"/>
          </a:xfrm>
          <a:prstGeom prst="rect">
            <a:avLst/>
          </a:prstGeom>
          <a:noFill/>
        </p:spPr>
        <p:txBody>
          <a:bodyPr wrap="none" rtlCol="0">
            <a:spAutoFit/>
          </a:bodyPr>
          <a:lstStyle/>
          <a:p>
            <a:pPr defTabSz="180975"/>
            <a:r>
              <a:rPr lang="en-CA" sz="1600" b="1" dirty="0" smtClean="0"/>
              <a:t>	PMMP = 7,5 mg / 5 mg x 10 $ = 15 $</a:t>
            </a:r>
            <a:endParaRPr lang="en-CA" sz="1600" b="1" dirty="0"/>
          </a:p>
        </p:txBody>
      </p:sp>
      <p:sp>
        <p:nvSpPr>
          <p:cNvPr id="14" name="Rectangle 13"/>
          <p:cNvSpPr/>
          <p:nvPr/>
        </p:nvSpPr>
        <p:spPr>
          <a:xfrm>
            <a:off x="1331640" y="4013448"/>
            <a:ext cx="7431843" cy="338554"/>
          </a:xfrm>
          <a:prstGeom prst="rect">
            <a:avLst/>
          </a:prstGeom>
        </p:spPr>
        <p:txBody>
          <a:bodyPr wrap="none">
            <a:spAutoFit/>
          </a:bodyPr>
          <a:lstStyle/>
          <a:p>
            <a:r>
              <a:rPr lang="fr-CA" sz="1600" b="1" dirty="0" smtClean="0"/>
              <a:t>Exemple</a:t>
            </a:r>
            <a:r>
              <a:rPr lang="en-CA" sz="1600" b="1" dirty="0" smtClean="0"/>
              <a:t> 2 (</a:t>
            </a:r>
            <a:r>
              <a:rPr lang="fr-CA" sz="1600" b="1" dirty="0">
                <a:solidFill>
                  <a:srgbClr val="003366"/>
                </a:solidFill>
              </a:rPr>
              <a:t>lorsque la concentration du nouveau produit médicamenteux est </a:t>
            </a:r>
            <a:r>
              <a:rPr lang="fr-CA" sz="1600" b="1" dirty="0" smtClean="0">
                <a:solidFill>
                  <a:srgbClr val="003366"/>
                </a:solidFill>
              </a:rPr>
              <a:t>moins élevée)</a:t>
            </a:r>
            <a:endParaRPr lang="en-CA" sz="1600" b="1" dirty="0"/>
          </a:p>
        </p:txBody>
      </p:sp>
      <p:sp>
        <p:nvSpPr>
          <p:cNvPr id="15" name="Rectangle 14"/>
          <p:cNvSpPr/>
          <p:nvPr/>
        </p:nvSpPr>
        <p:spPr>
          <a:xfrm>
            <a:off x="1565055" y="5301209"/>
            <a:ext cx="1384033" cy="369332"/>
          </a:xfrm>
          <a:prstGeom prst="rect">
            <a:avLst/>
          </a:prstGeom>
        </p:spPr>
        <p:txBody>
          <a:bodyPr wrap="none">
            <a:spAutoFit/>
          </a:bodyPr>
          <a:lstStyle/>
          <a:p>
            <a:pPr defTabSz="180975"/>
            <a:r>
              <a:rPr lang="en-CA" b="1" dirty="0" smtClean="0"/>
              <a:t>	</a:t>
            </a:r>
            <a:r>
              <a:rPr lang="en-CA" sz="1600" b="1" dirty="0" smtClean="0"/>
              <a:t>PMMP = 10 $</a:t>
            </a:r>
            <a:endParaRPr lang="en-CA" sz="1600" b="1" dirty="0"/>
          </a:p>
        </p:txBody>
      </p:sp>
      <p:sp>
        <p:nvSpPr>
          <p:cNvPr id="16" name="Rectangle 15"/>
          <p:cNvSpPr/>
          <p:nvPr/>
        </p:nvSpPr>
        <p:spPr>
          <a:xfrm>
            <a:off x="1565055" y="4886871"/>
            <a:ext cx="7334059" cy="369332"/>
          </a:xfrm>
          <a:prstGeom prst="rect">
            <a:avLst/>
          </a:prstGeom>
        </p:spPr>
        <p:txBody>
          <a:bodyPr wrap="none">
            <a:spAutoFit/>
          </a:bodyPr>
          <a:lstStyle/>
          <a:p>
            <a:pPr lvl="0" defTabSz="180975"/>
            <a:r>
              <a:rPr lang="en-CA" b="1" dirty="0" smtClean="0"/>
              <a:t>	</a:t>
            </a:r>
            <a:r>
              <a:rPr lang="fr-CA" sz="1600" b="1" dirty="0">
                <a:solidFill>
                  <a:srgbClr val="003366"/>
                </a:solidFill>
              </a:rPr>
              <a:t>Le prix de vente du médicament de comparaison  d’une concentration de 5 mg est 10 </a:t>
            </a:r>
            <a:r>
              <a:rPr lang="fr-CA" sz="1600" b="1" dirty="0" smtClean="0">
                <a:solidFill>
                  <a:srgbClr val="003366"/>
                </a:solidFill>
              </a:rPr>
              <a:t>$.</a:t>
            </a:r>
            <a:endParaRPr lang="en-CA" b="1" dirty="0" smtClean="0"/>
          </a:p>
        </p:txBody>
      </p:sp>
    </p:spTree>
    <p:extLst>
      <p:ext uri="{BB962C8B-B14F-4D97-AF65-F5344CB8AC3E}">
        <p14:creationId xmlns:p14="http://schemas.microsoft.com/office/powerpoint/2010/main" val="2196512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08166" y="228600"/>
            <a:ext cx="7848600" cy="576064"/>
          </a:xfrm>
        </p:spPr>
        <p:txBody>
          <a:bodyPr/>
          <a:lstStyle/>
          <a:p>
            <a:pPr algn="ctr" eaLnBrk="1" hangingPunct="1"/>
            <a:r>
              <a:rPr lang="fr-CA" sz="3200" dirty="0"/>
              <a:t>Comparaison du prix au Canada avec le prix international le plus </a:t>
            </a:r>
            <a:r>
              <a:rPr lang="fr-CA" sz="3200" dirty="0" smtClean="0"/>
              <a:t>élevé</a:t>
            </a:r>
            <a:endParaRPr lang="fr-CA" sz="3200" noProof="0" dirty="0" smtClean="0"/>
          </a:p>
        </p:txBody>
      </p:sp>
      <p:sp>
        <p:nvSpPr>
          <p:cNvPr id="29699" name="Rectangle 3"/>
          <p:cNvSpPr>
            <a:spLocks noGrp="1" noChangeArrowheads="1"/>
          </p:cNvSpPr>
          <p:nvPr>
            <p:ph idx="1"/>
          </p:nvPr>
        </p:nvSpPr>
        <p:spPr>
          <a:xfrm>
            <a:off x="1115616" y="1124745"/>
            <a:ext cx="7848600" cy="792088"/>
          </a:xfrm>
        </p:spPr>
        <p:txBody>
          <a:bodyPr/>
          <a:lstStyle/>
          <a:p>
            <a:pPr marL="0" indent="0" eaLnBrk="1" hangingPunct="1">
              <a:buNone/>
            </a:pPr>
            <a:endParaRPr lang="fr-CA" noProof="0" dirty="0" smtClean="0"/>
          </a:p>
          <a:p>
            <a:pPr marL="0" indent="0" eaLnBrk="1" hangingPunct="1">
              <a:buNone/>
            </a:pPr>
            <a:r>
              <a:rPr lang="fr-CA" dirty="0"/>
              <a:t>Comparaison du prix au Canada avec le prix international le plus </a:t>
            </a:r>
            <a:r>
              <a:rPr lang="fr-CA" dirty="0" smtClean="0"/>
              <a:t>élevé</a:t>
            </a:r>
            <a:endParaRPr lang="fr-CA" noProof="0" dirty="0" smtClean="0"/>
          </a:p>
          <a:p>
            <a:pPr eaLnBrk="1" hangingPunct="1"/>
            <a:r>
              <a:rPr lang="fr-CA" noProof="0" dirty="0" smtClean="0"/>
              <a:t>Ce test sera appliqué chaque fois qu’un examen du prix de lancement est effectué.</a:t>
            </a:r>
          </a:p>
          <a:p>
            <a:pPr eaLnBrk="1" hangingPunct="1"/>
            <a:r>
              <a:rPr lang="fr-CA" noProof="0" dirty="0" smtClean="0"/>
              <a:t>Ce test s’applique à l’échelle nationale et dans tous les marchés (à l’exception du marché de gros).</a:t>
            </a: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35</a:t>
            </a:fld>
            <a:endParaRPr lang="en-US" dirty="0"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2102651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24" y="228600"/>
            <a:ext cx="7848600" cy="1066800"/>
          </a:xfrm>
        </p:spPr>
        <p:txBody>
          <a:bodyPr/>
          <a:lstStyle/>
          <a:p>
            <a:pPr algn="ctr"/>
            <a:r>
              <a:rPr lang="fr-CA" sz="3200" dirty="0"/>
              <a:t>Critères justifiant la tenue d’une enquête sur le prix de </a:t>
            </a:r>
            <a:r>
              <a:rPr lang="fr-CA" sz="3200" dirty="0" smtClean="0"/>
              <a:t>lancement</a:t>
            </a:r>
            <a:endParaRPr lang="fr-CA" sz="3200" noProof="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36</a:t>
            </a:fld>
            <a:endParaRPr lang="en-US" dirty="0">
              <a:solidFill>
                <a:srgbClr val="003366"/>
              </a:solidFill>
            </a:endParaRPr>
          </a:p>
        </p:txBody>
      </p:sp>
      <p:sp>
        <p:nvSpPr>
          <p:cNvPr id="5" name="Content Placeholder 4"/>
          <p:cNvSpPr>
            <a:spLocks noGrp="1"/>
          </p:cNvSpPr>
          <p:nvPr>
            <p:ph idx="1"/>
          </p:nvPr>
        </p:nvSpPr>
        <p:spPr>
          <a:xfrm>
            <a:off x="1034082" y="1295400"/>
            <a:ext cx="8033717" cy="4114800"/>
          </a:xfrm>
        </p:spPr>
        <p:txBody>
          <a:bodyPr/>
          <a:lstStyle/>
          <a:p>
            <a:pPr marL="0" indent="0">
              <a:buNone/>
            </a:pPr>
            <a:r>
              <a:rPr lang="fr-CA" noProof="0" dirty="0" smtClean="0"/>
              <a:t>Le personnel du Conseil entreprend une enquête sur le prix d’un produit médicamenteux </a:t>
            </a:r>
            <a:r>
              <a:rPr lang="fr-CA" dirty="0" smtClean="0"/>
              <a:t>breveté lorsqu’un des critères suivants s’applique :</a:t>
            </a:r>
            <a:r>
              <a:rPr lang="fr-CA" noProof="0" dirty="0" smtClean="0"/>
              <a:t> </a:t>
            </a:r>
          </a:p>
          <a:p>
            <a:r>
              <a:rPr lang="fr-CA" noProof="0" dirty="0" smtClean="0"/>
              <a:t>Le prix de transaction moyen national ou le prix de transaction moyen du marché d’un nouveau produit médicamenteux breveté dépasse de plus de 5 % le prix moyen maximal potentiel pour la période de lancement.</a:t>
            </a:r>
          </a:p>
          <a:p>
            <a:r>
              <a:rPr lang="fr-CA" noProof="0" dirty="0" smtClean="0"/>
              <a:t>Dans le cas d’un nouveau produit médicamenteux , la valeur des recettes excessive totalise 50 000 $ ou plus.</a:t>
            </a:r>
          </a:p>
          <a:p>
            <a:r>
              <a:rPr lang="fr-CA" noProof="0" dirty="0" smtClean="0"/>
              <a:t>Le CEPMB reçoit une plainte. </a:t>
            </a:r>
          </a:p>
          <a:p>
            <a:endParaRPr lang="fr-CA" sz="2200" noProof="0" dirty="0"/>
          </a:p>
        </p:txBody>
      </p:sp>
      <p:sp>
        <p:nvSpPr>
          <p:cNvPr id="6" name="Line 4"/>
          <p:cNvSpPr>
            <a:spLocks noChangeShapeType="1"/>
          </p:cNvSpPr>
          <p:nvPr/>
        </p:nvSpPr>
        <p:spPr bwMode="auto">
          <a:xfrm flipV="1">
            <a:off x="1043608"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3077743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04" y="457200"/>
            <a:ext cx="7848600" cy="1066800"/>
          </a:xfrm>
        </p:spPr>
        <p:txBody>
          <a:bodyPr/>
          <a:lstStyle/>
          <a:p>
            <a:pPr algn="ctr"/>
            <a:r>
              <a:rPr lang="fr-FR" sz="3200" dirty="0"/>
              <a:t>Communication des résultats aux brevetés</a:t>
            </a:r>
          </a:p>
        </p:txBody>
      </p:sp>
      <p:sp>
        <p:nvSpPr>
          <p:cNvPr id="3" name="Content Placeholder 2"/>
          <p:cNvSpPr>
            <a:spLocks noGrp="1"/>
          </p:cNvSpPr>
          <p:nvPr>
            <p:ph idx="1"/>
          </p:nvPr>
        </p:nvSpPr>
        <p:spPr>
          <a:xfrm>
            <a:off x="1043608" y="1295400"/>
            <a:ext cx="7848600" cy="4114800"/>
          </a:xfrm>
        </p:spPr>
        <p:txBody>
          <a:bodyPr/>
          <a:lstStyle/>
          <a:p>
            <a:pPr marL="0" indent="0">
              <a:buNone/>
            </a:pPr>
            <a:r>
              <a:rPr lang="fr-CA" sz="2000" noProof="0" dirty="0" smtClean="0"/>
              <a:t>Quand effectue-t-on les tests appliqués au prix de lancement?</a:t>
            </a:r>
          </a:p>
          <a:p>
            <a:pPr marL="0" indent="0">
              <a:buNone/>
            </a:pPr>
            <a:endParaRPr lang="fr-CA" sz="2000" noProof="0" dirty="0" smtClean="0"/>
          </a:p>
          <a:p>
            <a:pPr marL="0" indent="0">
              <a:buNone/>
            </a:pPr>
            <a:r>
              <a:rPr lang="fr-CA" sz="2000" noProof="0" dirty="0" smtClean="0"/>
              <a:t>Exemple 1 : </a:t>
            </a:r>
            <a:r>
              <a:rPr lang="fr-CA" sz="2000" dirty="0" smtClean="0"/>
              <a:t>La première vente du produit a lieu en mars</a:t>
            </a:r>
            <a:r>
              <a:rPr lang="fr-CA" sz="2000" noProof="0" dirty="0" smtClean="0"/>
              <a:t> 2013 – les </a:t>
            </a:r>
            <a:r>
              <a:rPr lang="fr-CA" sz="2000" dirty="0" smtClean="0"/>
              <a:t>données sont présentés au plus tard le 30 juillet </a:t>
            </a:r>
            <a:r>
              <a:rPr lang="fr-CA" sz="2000" noProof="0" dirty="0" smtClean="0"/>
              <a:t>2013. L’examen est prévu entre les mois d’</a:t>
            </a:r>
            <a:r>
              <a:rPr lang="fr-CA" sz="2000" dirty="0" smtClean="0"/>
              <a:t>août et de décembre (si l’examen scientifique est terminé).</a:t>
            </a:r>
            <a:endParaRPr lang="fr-CA" sz="2000" noProof="0" dirty="0" smtClean="0"/>
          </a:p>
          <a:p>
            <a:pPr marL="0" indent="0">
              <a:buNone/>
            </a:pPr>
            <a:endParaRPr lang="fr-CA" sz="2000" noProof="0" dirty="0" smtClean="0"/>
          </a:p>
          <a:p>
            <a:pPr marL="0" lvl="0" indent="0">
              <a:buNone/>
            </a:pPr>
            <a:r>
              <a:rPr lang="fr-CA" sz="2000" noProof="0" dirty="0" smtClean="0"/>
              <a:t>Exemple 2 : </a:t>
            </a:r>
            <a:r>
              <a:rPr lang="fr-CA" sz="2000" dirty="0"/>
              <a:t>La première vente du produit a lieu en </a:t>
            </a:r>
            <a:r>
              <a:rPr lang="fr-CA" sz="2000" dirty="0" smtClean="0"/>
              <a:t>septembre </a:t>
            </a:r>
            <a:r>
              <a:rPr lang="fr-CA" sz="2000" dirty="0"/>
              <a:t>2013 – les données sont présentés au plus tard le 30 </a:t>
            </a:r>
            <a:r>
              <a:rPr lang="fr-CA" sz="2000" dirty="0" smtClean="0"/>
              <a:t>janvier 2014. </a:t>
            </a:r>
            <a:r>
              <a:rPr lang="fr-CA" sz="2000" dirty="0"/>
              <a:t>L’examen est prévu entre les mois </a:t>
            </a:r>
            <a:r>
              <a:rPr lang="fr-CA" sz="2000" dirty="0" smtClean="0"/>
              <a:t>de février </a:t>
            </a:r>
            <a:r>
              <a:rPr lang="fr-CA" sz="2000" dirty="0"/>
              <a:t>et de </a:t>
            </a:r>
            <a:r>
              <a:rPr lang="fr-CA" sz="2000" dirty="0" smtClean="0"/>
              <a:t>juin </a:t>
            </a:r>
            <a:r>
              <a:rPr lang="fr-CA" sz="2000" dirty="0"/>
              <a:t>(si l’examen scientifique est terminé</a:t>
            </a:r>
            <a:r>
              <a:rPr lang="fr-CA" sz="2000" dirty="0" smtClean="0"/>
              <a:t>).</a:t>
            </a:r>
            <a:endParaRPr lang="fr-CA" sz="2000" noProof="0" dirty="0" smtClean="0"/>
          </a:p>
          <a:p>
            <a:r>
              <a:rPr lang="fr-CA" sz="1800" noProof="0" dirty="0" smtClean="0"/>
              <a:t>Une lettre communiquant les résultats de l’examen du prix de lancement effectué à l’échelle nationale et dans les marchés des nouveaux produits est envoyée.</a:t>
            </a:r>
          </a:p>
          <a:p>
            <a:r>
              <a:rPr lang="fr-CA" sz="1800" noProof="0" dirty="0" smtClean="0"/>
              <a:t>Pièces jointes : marchés, rapport de conformité, vérification des prix internationaux (s’il y a lieu) et rapport sur les recettes excessives (s’il y a lieu)</a:t>
            </a:r>
            <a:endParaRPr lang="fr-CA" sz="2000" noProof="0" dirty="0" smtClean="0"/>
          </a:p>
          <a:p>
            <a:pPr lvl="1"/>
            <a:r>
              <a:rPr lang="fr-CA" sz="1800" dirty="0">
                <a:hlinkClick r:id="rId2"/>
              </a:rPr>
              <a:t>http://</a:t>
            </a:r>
            <a:r>
              <a:rPr lang="fr-CA" sz="1800" dirty="0" smtClean="0">
                <a:hlinkClick r:id="rId2"/>
              </a:rPr>
              <a:t>www.pmprb-cepmb.gc.ca/francais/pmpmedicines.asp?x=1</a:t>
            </a:r>
            <a:endParaRPr lang="fr-CA" sz="1800" noProof="0" dirty="0" smtClean="0"/>
          </a:p>
          <a:p>
            <a:pPr lvl="1"/>
            <a:endParaRPr lang="fr-CA" sz="2000" noProof="0" dirty="0" smtClean="0"/>
          </a:p>
          <a:p>
            <a:endParaRPr lang="fr-CA" sz="2000" noProof="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37</a:t>
            </a:fld>
            <a:endParaRPr lang="en-US" dirty="0">
              <a:solidFill>
                <a:srgbClr val="003366"/>
              </a:solidFill>
            </a:endParaRPr>
          </a:p>
        </p:txBody>
      </p:sp>
      <p:sp>
        <p:nvSpPr>
          <p:cNvPr id="5"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3812977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38</a:t>
            </a:fld>
            <a:endParaRPr lang="en-US" dirty="0">
              <a:solidFill>
                <a:srgbClr val="003366"/>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047" y="0"/>
            <a:ext cx="5385911" cy="6858000"/>
          </a:xfrm>
          <a:prstGeom prst="rect">
            <a:avLst/>
          </a:prstGeom>
        </p:spPr>
      </p:pic>
    </p:spTree>
    <p:extLst>
      <p:ext uri="{BB962C8B-B14F-4D97-AF65-F5344CB8AC3E}">
        <p14:creationId xmlns:p14="http://schemas.microsoft.com/office/powerpoint/2010/main" val="69119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76200"/>
            <a:ext cx="6858000" cy="6629400"/>
          </a:xfrm>
        </p:spPr>
      </p:pic>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39</a:t>
            </a:fld>
            <a:endParaRPr lang="en-US" dirty="0">
              <a:solidFill>
                <a:srgbClr val="003366"/>
              </a:solidFill>
            </a:endParaRPr>
          </a:p>
        </p:txBody>
      </p:sp>
    </p:spTree>
    <p:extLst>
      <p:ext uri="{BB962C8B-B14F-4D97-AF65-F5344CB8AC3E}">
        <p14:creationId xmlns:p14="http://schemas.microsoft.com/office/powerpoint/2010/main" val="179191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2"/>
          <p:cNvSpPr>
            <a:spLocks noGrp="1" noChangeArrowheads="1"/>
          </p:cNvSpPr>
          <p:nvPr>
            <p:ph type="title"/>
          </p:nvPr>
        </p:nvSpPr>
        <p:spPr>
          <a:xfrm>
            <a:off x="1066800" y="304800"/>
            <a:ext cx="7924800" cy="1066800"/>
          </a:xfrm>
        </p:spPr>
        <p:txBody>
          <a:bodyPr/>
          <a:lstStyle/>
          <a:p>
            <a:pPr algn="ctr"/>
            <a:r>
              <a:rPr lang="fr-CA" sz="2800" dirty="0"/>
              <a:t>Processus de présentation des données scientifiques sur les nouveaux produits </a:t>
            </a:r>
            <a:r>
              <a:rPr lang="fr-CA" sz="2800" dirty="0" smtClean="0"/>
              <a:t>médicamenteux</a:t>
            </a:r>
            <a:endParaRPr lang="fr-CA" sz="2800" noProof="0" dirty="0" smtClean="0"/>
          </a:p>
        </p:txBody>
      </p:sp>
      <p:sp>
        <p:nvSpPr>
          <p:cNvPr id="27652" name="Rectangle 3"/>
          <p:cNvSpPr>
            <a:spLocks noGrp="1" noChangeArrowheads="1"/>
          </p:cNvSpPr>
          <p:nvPr>
            <p:ph idx="1"/>
          </p:nvPr>
        </p:nvSpPr>
        <p:spPr>
          <a:xfrm>
            <a:off x="1181100" y="1905000"/>
            <a:ext cx="7848600" cy="4114800"/>
          </a:xfrm>
        </p:spPr>
        <p:txBody>
          <a:bodyPr/>
          <a:lstStyle/>
          <a:p>
            <a:r>
              <a:rPr lang="fr-CA" sz="2600" noProof="0" dirty="0" smtClean="0"/>
              <a:t>Présentation des données scientifiques</a:t>
            </a:r>
          </a:p>
          <a:p>
            <a:pPr lvl="1"/>
            <a:r>
              <a:rPr lang="fr-CA" sz="2400" noProof="0" dirty="0" smtClean="0"/>
              <a:t>Aucune exigence réglementaire explicite, à l’exception du formulaire 1 et de la monographie du médicament (ou des renseignements que contient une monographie du médicament)</a:t>
            </a:r>
          </a:p>
        </p:txBody>
      </p:sp>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F324283-F0BE-4499-B51C-5DB8D8120D27}" type="slidenum">
              <a:rPr lang="en-US" sz="1400" smtClean="0">
                <a:solidFill>
                  <a:schemeClr val="bg1"/>
                </a:solidFill>
              </a:rPr>
              <a:pPr eaLnBrk="1" hangingPunct="1"/>
              <a:t>4</a:t>
            </a:fld>
            <a:endParaRPr lang="en-US" sz="1400" dirty="0" smtClean="0"/>
          </a:p>
        </p:txBody>
      </p:sp>
      <p:sp>
        <p:nvSpPr>
          <p:cNvPr id="27653" name="Line 4"/>
          <p:cNvSpPr>
            <a:spLocks noChangeShapeType="1"/>
          </p:cNvSpPr>
          <p:nvPr/>
        </p:nvSpPr>
        <p:spPr bwMode="auto">
          <a:xfrm>
            <a:off x="1066800" y="12192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p>
        </p:txBody>
      </p:sp>
    </p:spTree>
    <p:extLst>
      <p:ext uri="{BB962C8B-B14F-4D97-AF65-F5344CB8AC3E}">
        <p14:creationId xmlns:p14="http://schemas.microsoft.com/office/powerpoint/2010/main" val="742106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66800"/>
            <a:ext cx="8761825" cy="4114800"/>
          </a:xfrm>
        </p:spPr>
      </p:pic>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40</a:t>
            </a:fld>
            <a:endParaRPr lang="en-US" dirty="0">
              <a:solidFill>
                <a:srgbClr val="003366"/>
              </a:solidFill>
            </a:endParaRPr>
          </a:p>
        </p:txBody>
      </p:sp>
    </p:spTree>
    <p:extLst>
      <p:ext uri="{BB962C8B-B14F-4D97-AF65-F5344CB8AC3E}">
        <p14:creationId xmlns:p14="http://schemas.microsoft.com/office/powerpoint/2010/main" val="1007295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41</a:t>
            </a:fld>
            <a:endParaRPr lang="en-US" dirty="0">
              <a:solidFill>
                <a:srgbClr val="00336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8324850" cy="2619375"/>
          </a:xfrm>
          <a:prstGeom prst="rect">
            <a:avLst/>
          </a:prstGeom>
        </p:spPr>
      </p:pic>
    </p:spTree>
    <p:extLst>
      <p:ext uri="{BB962C8B-B14F-4D97-AF65-F5344CB8AC3E}">
        <p14:creationId xmlns:p14="http://schemas.microsoft.com/office/powerpoint/2010/main" val="4174554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42</a:t>
            </a:fld>
            <a:endParaRPr lang="en-US" dirty="0">
              <a:solidFill>
                <a:srgbClr val="00336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675495"/>
          </a:xfrm>
          <a:prstGeom prst="rect">
            <a:avLst/>
          </a:prstGeom>
        </p:spPr>
      </p:pic>
    </p:spTree>
    <p:extLst>
      <p:ext uri="{BB962C8B-B14F-4D97-AF65-F5344CB8AC3E}">
        <p14:creationId xmlns:p14="http://schemas.microsoft.com/office/powerpoint/2010/main" val="2142373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200" noProof="0" dirty="0" smtClean="0"/>
              <a:t>Pour obtenir plus d’information</a:t>
            </a:r>
          </a:p>
        </p:txBody>
      </p:sp>
      <p:sp>
        <p:nvSpPr>
          <p:cNvPr id="29699" name="Rectangle 3"/>
          <p:cNvSpPr>
            <a:spLocks noGrp="1" noChangeArrowheads="1"/>
          </p:cNvSpPr>
          <p:nvPr>
            <p:ph idx="1"/>
          </p:nvPr>
        </p:nvSpPr>
        <p:spPr>
          <a:xfrm>
            <a:off x="1115616" y="1143000"/>
            <a:ext cx="7848600" cy="792088"/>
          </a:xfrm>
        </p:spPr>
        <p:txBody>
          <a:bodyPr/>
          <a:lstStyle/>
          <a:p>
            <a:pPr marL="0" indent="0" eaLnBrk="1" hangingPunct="1">
              <a:buNone/>
            </a:pPr>
            <a:r>
              <a:rPr lang="fr-CA" sz="2200" noProof="0" dirty="0" smtClean="0"/>
              <a:t>Questions concernant l’examen du prix de lancement</a:t>
            </a:r>
          </a:p>
          <a:p>
            <a:pPr marL="0" indent="0" eaLnBrk="1" hangingPunct="1">
              <a:buNone/>
            </a:pPr>
            <a:r>
              <a:rPr lang="fr-CA" sz="2200" noProof="0" dirty="0" smtClean="0"/>
              <a:t>Joel Weber</a:t>
            </a:r>
          </a:p>
          <a:p>
            <a:pPr marL="0" indent="0" eaLnBrk="1" hangingPunct="1">
              <a:buNone/>
            </a:pPr>
            <a:r>
              <a:rPr lang="fr-CA" sz="2200" noProof="0" dirty="0" smtClean="0"/>
              <a:t>Agent de réglementation</a:t>
            </a:r>
          </a:p>
          <a:p>
            <a:pPr marL="0" indent="0" eaLnBrk="1" hangingPunct="1">
              <a:buNone/>
            </a:pPr>
            <a:r>
              <a:rPr lang="fr-CA" sz="2200" noProof="0" dirty="0" smtClean="0"/>
              <a:t>613-960-4695</a:t>
            </a:r>
          </a:p>
          <a:p>
            <a:pPr marL="0" indent="0" eaLnBrk="1" hangingPunct="1">
              <a:buNone/>
            </a:pPr>
            <a:r>
              <a:rPr lang="fr-CA" sz="2200" noProof="0" dirty="0" smtClean="0">
                <a:hlinkClick r:id="rId3"/>
              </a:rPr>
              <a:t>joel.weber@pmprb-cepmb.gc.ca</a:t>
            </a:r>
            <a:endParaRPr lang="fr-CA" sz="2200" noProof="0" dirty="0" smtClean="0"/>
          </a:p>
          <a:p>
            <a:pPr marL="0" indent="0" eaLnBrk="1" hangingPunct="1">
              <a:buNone/>
            </a:pPr>
            <a:endParaRPr lang="fr-CA" sz="2200" noProof="0" dirty="0" smtClean="0"/>
          </a:p>
          <a:p>
            <a:pPr marL="0" indent="0" eaLnBrk="1" hangingPunct="1">
              <a:buNone/>
            </a:pPr>
            <a:r>
              <a:rPr lang="fr-CA" sz="2200" noProof="0" dirty="0" smtClean="0"/>
              <a:t>Questions d’ordre scientifique :</a:t>
            </a:r>
          </a:p>
          <a:p>
            <a:pPr marL="0" indent="0" eaLnBrk="1" hangingPunct="1">
              <a:buNone/>
            </a:pPr>
            <a:r>
              <a:rPr lang="fr-CA" sz="2200" noProof="0" dirty="0" smtClean="0"/>
              <a:t>Catherine Lombardo</a:t>
            </a:r>
            <a:br>
              <a:rPr lang="fr-CA" sz="2200" noProof="0" dirty="0" smtClean="0"/>
            </a:br>
            <a:r>
              <a:rPr lang="fr-FR" sz="2200" dirty="0"/>
              <a:t>Gestionnaire, </a:t>
            </a:r>
            <a:r>
              <a:rPr lang="fr-FR" sz="2200" dirty="0" smtClean="0"/>
              <a:t>Section de l’examen </a:t>
            </a:r>
            <a:r>
              <a:rPr lang="fr-FR" sz="2200" dirty="0"/>
              <a:t>scientifique et de la </a:t>
            </a:r>
            <a:r>
              <a:rPr lang="fr-FR" sz="2200" dirty="0" smtClean="0"/>
              <a:t>vérification</a:t>
            </a:r>
            <a:endParaRPr lang="fr-CA" sz="2200" noProof="0" dirty="0" smtClean="0"/>
          </a:p>
          <a:p>
            <a:pPr marL="0" indent="0" eaLnBrk="1" hangingPunct="1">
              <a:buNone/>
            </a:pPr>
            <a:r>
              <a:rPr lang="fr-CA" sz="2200" noProof="0" dirty="0" smtClean="0"/>
              <a:t>613-952-7620</a:t>
            </a:r>
          </a:p>
          <a:p>
            <a:pPr marL="0" indent="0" eaLnBrk="1" hangingPunct="1">
              <a:buNone/>
            </a:pPr>
            <a:r>
              <a:rPr lang="fr-CA" sz="2200" noProof="0" dirty="0" smtClean="0">
                <a:hlinkClick r:id="rId4"/>
              </a:rPr>
              <a:t>catherine.lombardo@pmprb-cepmb.gc.ca</a:t>
            </a:r>
            <a:endParaRPr lang="fr-CA" sz="2200" noProof="0" dirty="0" smtClean="0"/>
          </a:p>
          <a:p>
            <a:pPr marL="0" indent="0" eaLnBrk="1" hangingPunct="1">
              <a:buNone/>
            </a:pPr>
            <a:endParaRPr lang="fr-CA" noProof="0"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43</a:t>
            </a:fld>
            <a:endParaRPr lang="en-US" dirty="0"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8" name="Rectangle 3"/>
          <p:cNvSpPr txBox="1">
            <a:spLocks noChangeArrowheads="1"/>
          </p:cNvSpPr>
          <p:nvPr/>
        </p:nvSpPr>
        <p:spPr bwMode="auto">
          <a:xfrm>
            <a:off x="1043608" y="3129349"/>
            <a:ext cx="7848600" cy="396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endParaRPr lang="en-US" sz="2000" dirty="0" smtClean="0"/>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74585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1072116" y="1380460"/>
            <a:ext cx="7848600" cy="4114800"/>
          </a:xfrm>
        </p:spPr>
        <p:txBody>
          <a:bodyPr/>
          <a:lstStyle/>
          <a:p>
            <a:r>
              <a:rPr lang="fr-CA" sz="2200" noProof="0" dirty="0" smtClean="0"/>
              <a:t>Source des données scientifiques</a:t>
            </a:r>
          </a:p>
          <a:p>
            <a:pPr lvl="1"/>
            <a:r>
              <a:rPr lang="fr-CA" noProof="0" dirty="0" smtClean="0"/>
              <a:t>Présentation du breveté</a:t>
            </a:r>
          </a:p>
          <a:p>
            <a:pPr lvl="1"/>
            <a:r>
              <a:rPr lang="fr-CA" noProof="0" dirty="0" smtClean="0"/>
              <a:t>Rapports de recherches effectuées par un Centre d’information sur le médicament (CIM)</a:t>
            </a:r>
          </a:p>
          <a:p>
            <a:pPr lvl="1"/>
            <a:r>
              <a:rPr lang="fr-CA" noProof="0" dirty="0" smtClean="0"/>
              <a:t>Recherche effectuée par le personnel scientifique </a:t>
            </a:r>
            <a:r>
              <a:rPr lang="fr-CA" dirty="0" smtClean="0"/>
              <a:t>du Conseil</a:t>
            </a:r>
            <a:endParaRPr lang="fr-CA" noProof="0" dirty="0" smtClean="0"/>
          </a:p>
          <a:p>
            <a:pPr lvl="1"/>
            <a:r>
              <a:rPr lang="fr-CA" noProof="0" dirty="0" smtClean="0"/>
              <a:t>Recherche effectuée par les membres du Groupe consultatif sur les médicaments pour usage humain (GCMUH)</a:t>
            </a:r>
          </a:p>
          <a:p>
            <a:pPr lvl="1"/>
            <a:r>
              <a:rPr lang="fr-CA" noProof="0" dirty="0" smtClean="0"/>
              <a:t>Autres experts (au besoin)</a:t>
            </a:r>
          </a:p>
          <a:p>
            <a:pPr marL="342900" lvl="1" indent="0">
              <a:buNone/>
            </a:pPr>
            <a:endParaRPr lang="fr-CA" sz="2400" noProof="0" dirty="0" smtClean="0"/>
          </a:p>
          <a:p>
            <a:pPr lvl="1"/>
            <a:r>
              <a:rPr lang="fr-CA" noProof="0" dirty="0" smtClean="0"/>
              <a:t>L’examen scientifique ne tient pas compte des renseignements sur les prix.</a:t>
            </a:r>
          </a:p>
        </p:txBody>
      </p:sp>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EB90D05-7327-4F59-87AF-18B9522E824A}" type="slidenum">
              <a:rPr lang="en-US" sz="1400" smtClean="0">
                <a:solidFill>
                  <a:schemeClr val="bg1"/>
                </a:solidFill>
              </a:rPr>
              <a:pPr eaLnBrk="1" hangingPunct="1"/>
              <a:t>5</a:t>
            </a:fld>
            <a:endParaRPr lang="en-US" sz="1400" dirty="0" smtClean="0"/>
          </a:p>
        </p:txBody>
      </p:sp>
      <p:sp>
        <p:nvSpPr>
          <p:cNvPr id="8" name="AutoShape 2"/>
          <p:cNvSpPr txBox="1">
            <a:spLocks noChangeArrowheads="1"/>
          </p:cNvSpPr>
          <p:nvPr/>
        </p:nvSpPr>
        <p:spPr bwMode="auto">
          <a:xfrm>
            <a:off x="1066800" y="304800"/>
            <a:ext cx="79248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fr-CA" sz="2800" dirty="0"/>
              <a:t>Processus de présentation des données scientifiques sur les nouveaux produits médicamenteux</a:t>
            </a:r>
            <a:endParaRPr lang="en-US" sz="2800" dirty="0" smtClean="0"/>
          </a:p>
        </p:txBody>
      </p:sp>
      <p:sp>
        <p:nvSpPr>
          <p:cNvPr id="6" name="Line 4"/>
          <p:cNvSpPr>
            <a:spLocks noChangeShapeType="1"/>
          </p:cNvSpPr>
          <p:nvPr/>
        </p:nvSpPr>
        <p:spPr bwMode="auto">
          <a:xfrm>
            <a:off x="1066800" y="12192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p>
        </p:txBody>
      </p:sp>
    </p:spTree>
    <p:extLst>
      <p:ext uri="{BB962C8B-B14F-4D97-AF65-F5344CB8AC3E}">
        <p14:creationId xmlns:p14="http://schemas.microsoft.com/office/powerpoint/2010/main" val="217081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000" dirty="0" smtClean="0"/>
              <a:t>Groupe consultatif sur les médicaments </a:t>
            </a:r>
            <a:br>
              <a:rPr lang="fr-CA" sz="3000" dirty="0" smtClean="0"/>
            </a:br>
            <a:r>
              <a:rPr lang="fr-CA" sz="3000" dirty="0" smtClean="0"/>
              <a:t>pour usage humain (GCMUH)</a:t>
            </a:r>
            <a:endParaRPr lang="fr-CA" sz="3000" noProof="0" dirty="0" smtClean="0"/>
          </a:p>
        </p:txBody>
      </p:sp>
      <p:sp>
        <p:nvSpPr>
          <p:cNvPr id="29699" name="Rectangle 3"/>
          <p:cNvSpPr>
            <a:spLocks noGrp="1" noChangeArrowheads="1"/>
          </p:cNvSpPr>
          <p:nvPr>
            <p:ph idx="1"/>
          </p:nvPr>
        </p:nvSpPr>
        <p:spPr>
          <a:xfrm>
            <a:off x="1167964" y="1295400"/>
            <a:ext cx="7848600" cy="792088"/>
          </a:xfrm>
        </p:spPr>
        <p:txBody>
          <a:bodyPr/>
          <a:lstStyle/>
          <a:p>
            <a:pPr eaLnBrk="1" hangingPunct="1"/>
            <a:r>
              <a:rPr lang="fr-CA" sz="2000" noProof="0" dirty="0" smtClean="0"/>
              <a:t>Le Conseil a créé le Groupe consultatif sur les médicaments pour usage humain (GCMUH), qui est chargé de fournir des recommandations concernant le niveau d’amélioration thérapeutique, les produits médicamenteux qui se prêtent aux comparaisons et les régimes posologiques.</a:t>
            </a:r>
          </a:p>
          <a:p>
            <a:pPr eaLnBrk="1" hangingPunct="1"/>
            <a:r>
              <a:rPr lang="fr-CA" sz="2000" dirty="0" smtClean="0"/>
              <a:t>Le GCMUH se compose de cinq membres ayant une expertise reconnue en pharmacothérapie ainsi qu’une solide expérience en méthodologie de recherche clinique, en analyse statistique et en évaluation de nouveaux produits médicamenteux.</a:t>
            </a:r>
            <a:endParaRPr lang="fr-CA" sz="2000" noProof="0" dirty="0" smtClean="0"/>
          </a:p>
          <a:p>
            <a:pPr eaLnBrk="1" hangingPunct="1"/>
            <a:r>
              <a:rPr lang="fr-CA" sz="2000" noProof="0" dirty="0" smtClean="0"/>
              <a:t>Le GCMUH se réunit quatre fois par année. Les dates des réunions du GCMUH sont affichées sur le site Web du CEPMB : </a:t>
            </a:r>
          </a:p>
          <a:p>
            <a:pPr marL="0" indent="0" eaLnBrk="1" hangingPunct="1">
              <a:buNone/>
            </a:pPr>
            <a:r>
              <a:rPr lang="fr-CA" sz="2000" noProof="0" dirty="0" smtClean="0">
                <a:hlinkClick r:id="rId3"/>
              </a:rPr>
              <a:t>http://www.pmprb-cepmb.gc.ca</a:t>
            </a:r>
            <a:r>
              <a:rPr lang="fr-CA" sz="2000" noProof="0" dirty="0" smtClean="0"/>
              <a:t>  </a:t>
            </a:r>
          </a:p>
          <a:p>
            <a:pPr marL="0" indent="0" eaLnBrk="1" hangingPunct="1">
              <a:buNone/>
            </a:pPr>
            <a:r>
              <a:rPr lang="fr-CA" sz="2000" noProof="0" dirty="0" smtClean="0">
                <a:sym typeface="Wingdings" pitchFamily="2" charset="2"/>
              </a:rPr>
              <a:t> Réglementation du prix</a:t>
            </a:r>
          </a:p>
          <a:p>
            <a:pPr marL="0" indent="0" eaLnBrk="1" hangingPunct="1">
              <a:buNone/>
            </a:pPr>
            <a:r>
              <a:rPr lang="fr-CA" sz="2000" noProof="0" dirty="0" smtClean="0">
                <a:sym typeface="Wingdings" pitchFamily="2" charset="2"/>
              </a:rPr>
              <a:t> Calendrier des réunions du GCMUH et exigences en matière de rapport</a:t>
            </a: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6</a:t>
            </a:fld>
            <a:endParaRPr lang="en-US" dirty="0" smtClean="0">
              <a:solidFill>
                <a:srgbClr val="003366"/>
              </a:solidFill>
            </a:endParaRPr>
          </a:p>
        </p:txBody>
      </p:sp>
      <p:sp>
        <p:nvSpPr>
          <p:cNvPr id="29700" name="Line 4"/>
          <p:cNvSpPr>
            <a:spLocks noChangeShapeType="1"/>
          </p:cNvSpPr>
          <p:nvPr/>
        </p:nvSpPr>
        <p:spPr bwMode="auto">
          <a:xfrm flipV="1">
            <a:off x="1024115"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1364698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fr-CA" sz="3000" dirty="0"/>
              <a:t>Groupe consultatif sur les médicaments </a:t>
            </a:r>
            <a:br>
              <a:rPr lang="fr-CA" sz="3000" dirty="0"/>
            </a:br>
            <a:r>
              <a:rPr lang="fr-CA" sz="3000" dirty="0"/>
              <a:t>pour usage humain (GCMUH)</a:t>
            </a:r>
            <a:endParaRPr lang="fr-CA" sz="3200" noProof="0" dirty="0" smtClean="0"/>
          </a:p>
        </p:txBody>
      </p:sp>
      <p:sp>
        <p:nvSpPr>
          <p:cNvPr id="29699" name="Rectangle 3"/>
          <p:cNvSpPr>
            <a:spLocks noGrp="1" noChangeArrowheads="1"/>
          </p:cNvSpPr>
          <p:nvPr>
            <p:ph idx="1"/>
          </p:nvPr>
        </p:nvSpPr>
        <p:spPr>
          <a:xfrm>
            <a:off x="1169504" y="1295400"/>
            <a:ext cx="7848600" cy="792088"/>
          </a:xfrm>
        </p:spPr>
        <p:txBody>
          <a:bodyPr/>
          <a:lstStyle/>
          <a:p>
            <a:r>
              <a:rPr lang="fr-CA" sz="1600" noProof="0" dirty="0" smtClean="0"/>
              <a:t>D</a:t>
            </a:r>
            <a:r>
              <a:rPr lang="fr-CA" sz="1600" baseline="30000" noProof="0" dirty="0" smtClean="0"/>
              <a:t>re</a:t>
            </a:r>
            <a:r>
              <a:rPr lang="fr-CA" sz="1600" noProof="0" dirty="0" smtClean="0"/>
              <a:t> Jean Gray, professeure émérite en enseignement médical, médecine et pharmacologie à l’Université Dalhousie</a:t>
            </a:r>
          </a:p>
          <a:p>
            <a:pPr marL="0" indent="0">
              <a:buNone/>
            </a:pPr>
            <a:r>
              <a:rPr lang="fr-CA" sz="1600" noProof="0" dirty="0" smtClean="0"/>
              <a:t> </a:t>
            </a:r>
          </a:p>
          <a:p>
            <a:r>
              <a:rPr lang="fr-CA" sz="1600" noProof="0" dirty="0" smtClean="0"/>
              <a:t>D</a:t>
            </a:r>
            <a:r>
              <a:rPr lang="fr-CA" sz="1600" baseline="30000" noProof="0" dirty="0" smtClean="0"/>
              <a:t>r</a:t>
            </a:r>
            <a:r>
              <a:rPr lang="fr-CA" sz="1600" noProof="0" dirty="0" smtClean="0"/>
              <a:t> Adil Virani, directeur des services pharmaceutiques à la Fraser Health Authority et chargé de cours à la faculté des sciences pharmaceutiques de l’Université de la Colombie-Britannique </a:t>
            </a:r>
          </a:p>
          <a:p>
            <a:endParaRPr lang="fr-CA" sz="1600" noProof="0" dirty="0" smtClean="0"/>
          </a:p>
          <a:p>
            <a:r>
              <a:rPr lang="fr-CA" sz="1600" noProof="0" dirty="0" smtClean="0"/>
              <a:t>D</a:t>
            </a:r>
            <a:r>
              <a:rPr lang="fr-CA" sz="1600" baseline="30000" noProof="0" dirty="0" smtClean="0"/>
              <a:t>r</a:t>
            </a:r>
            <a:r>
              <a:rPr lang="fr-CA" sz="1600" noProof="0" dirty="0" smtClean="0"/>
              <a:t> Fred Y. Aoki, professeur de médecine, de microbiologie médicale et de pharmacologie et thérapeutique à l’Université du Manitoba </a:t>
            </a:r>
          </a:p>
          <a:p>
            <a:endParaRPr lang="fr-CA" sz="1600" noProof="0" dirty="0" smtClean="0"/>
          </a:p>
          <a:p>
            <a:r>
              <a:rPr lang="fr-CA" sz="1600" noProof="0" dirty="0" smtClean="0"/>
              <a:t>D</a:t>
            </a:r>
            <a:r>
              <a:rPr lang="fr-CA" sz="1600" baseline="30000" noProof="0" dirty="0" smtClean="0"/>
              <a:t>r</a:t>
            </a:r>
            <a:r>
              <a:rPr lang="fr-CA" sz="1600" noProof="0" dirty="0" smtClean="0"/>
              <a:t> Jacques LeLorier, professeur aux départements de médecine et de pharmacologie de l’Université de Montréal et professeur </a:t>
            </a:r>
            <a:r>
              <a:rPr lang="fr-CA" sz="1600" dirty="0" smtClean="0"/>
              <a:t>auxiliaire au département d’épidémiologie et de biostatistique de l’Université </a:t>
            </a:r>
            <a:r>
              <a:rPr lang="fr-CA" sz="1600" noProof="0" dirty="0" smtClean="0"/>
              <a:t>McGill </a:t>
            </a:r>
          </a:p>
          <a:p>
            <a:endParaRPr lang="fr-CA" sz="1600" noProof="0" dirty="0" smtClean="0"/>
          </a:p>
          <a:p>
            <a:r>
              <a:rPr lang="fr-CA" sz="1600" noProof="0" dirty="0" smtClean="0"/>
              <a:t>D</a:t>
            </a:r>
            <a:r>
              <a:rPr lang="fr-CA" sz="1600" baseline="30000" noProof="0" dirty="0" smtClean="0"/>
              <a:t>r</a:t>
            </a:r>
            <a:r>
              <a:rPr lang="fr-CA" sz="1600" noProof="0" dirty="0" smtClean="0"/>
              <a:t> Muhammad Mamdani, directeur du </a:t>
            </a:r>
            <a:r>
              <a:rPr lang="fr-FR" sz="1600" dirty="0"/>
              <a:t>Centre de recherche appliquée en </a:t>
            </a:r>
            <a:r>
              <a:rPr lang="fr-FR" sz="1600" dirty="0" smtClean="0"/>
              <a:t>santé</a:t>
            </a:r>
            <a:r>
              <a:rPr lang="fr-CA" sz="1600" noProof="0" dirty="0" smtClean="0"/>
              <a:t>, du Li Ka Shing Knowledge Institute de l’hôpital St. Michael’s de Toronto et professeur agrégé au </a:t>
            </a:r>
            <a:r>
              <a:rPr lang="fr-FR" sz="1600" dirty="0"/>
              <a:t>département de la politique, de la gestion et de </a:t>
            </a:r>
            <a:r>
              <a:rPr lang="fr-FR" sz="1600" dirty="0" smtClean="0"/>
              <a:t>l’évaluation </a:t>
            </a:r>
            <a:r>
              <a:rPr lang="fr-FR" sz="1600" dirty="0"/>
              <a:t>en matière de santé de </a:t>
            </a:r>
            <a:r>
              <a:rPr lang="fr-FR" sz="1600" dirty="0" smtClean="0"/>
              <a:t>l’Université </a:t>
            </a:r>
            <a:r>
              <a:rPr lang="fr-FR" sz="1600" dirty="0"/>
              <a:t>de </a:t>
            </a:r>
            <a:r>
              <a:rPr lang="fr-FR" sz="1600" dirty="0" smtClean="0"/>
              <a:t>Toronto</a:t>
            </a:r>
            <a:r>
              <a:rPr lang="fr-CA" sz="1600" noProof="0" dirty="0" smtClean="0"/>
              <a:t> </a:t>
            </a:r>
          </a:p>
          <a:p>
            <a:pPr marL="0" indent="0" eaLnBrk="1" hangingPunct="1">
              <a:buNone/>
            </a:pPr>
            <a:endParaRPr lang="fr-CA" sz="1600" noProof="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7</a:t>
            </a:fld>
            <a:endParaRPr lang="en-US" dirty="0" smtClean="0">
              <a:solidFill>
                <a:srgbClr val="003366"/>
              </a:solidFill>
            </a:endParaRPr>
          </a:p>
        </p:txBody>
      </p:sp>
      <p:sp>
        <p:nvSpPr>
          <p:cNvPr id="29700" name="Line 4"/>
          <p:cNvSpPr>
            <a:spLocks noChangeShapeType="1"/>
          </p:cNvSpPr>
          <p:nvPr/>
        </p:nvSpPr>
        <p:spPr bwMode="auto">
          <a:xfrm flipV="1">
            <a:off x="1043608"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8" name="Rectangle 3"/>
          <p:cNvSpPr txBox="1">
            <a:spLocks noChangeArrowheads="1"/>
          </p:cNvSpPr>
          <p:nvPr/>
        </p:nvSpPr>
        <p:spPr bwMode="auto">
          <a:xfrm>
            <a:off x="1043608" y="3129349"/>
            <a:ext cx="7848600" cy="396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endParaRPr lang="en-US" sz="2000" dirty="0" smtClean="0"/>
          </a:p>
        </p:txBody>
      </p:sp>
      <p:sp>
        <p:nvSpPr>
          <p:cNvPr id="10" name="Rectangle 3"/>
          <p:cNvSpPr txBox="1">
            <a:spLocks noChangeArrowheads="1"/>
          </p:cNvSpPr>
          <p:nvPr/>
        </p:nvSpPr>
        <p:spPr bwMode="auto">
          <a:xfrm>
            <a:off x="1043608" y="2295576"/>
            <a:ext cx="7848600" cy="423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endParaRPr lang="en-US" sz="2000" dirty="0" smtClean="0"/>
          </a:p>
        </p:txBody>
      </p:sp>
    </p:spTree>
    <p:extLst>
      <p:ext uri="{BB962C8B-B14F-4D97-AF65-F5344CB8AC3E}">
        <p14:creationId xmlns:p14="http://schemas.microsoft.com/office/powerpoint/2010/main" val="205787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1066800" y="260649"/>
            <a:ext cx="7848600" cy="576064"/>
          </a:xfrm>
        </p:spPr>
        <p:txBody>
          <a:bodyPr/>
          <a:lstStyle/>
          <a:p>
            <a:pPr algn="ctr" eaLnBrk="1" hangingPunct="1"/>
            <a:r>
              <a:rPr lang="fr-CA" sz="3200" noProof="0" dirty="0" smtClean="0"/>
              <a:t>Processus d’examen scientifique</a:t>
            </a: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8</a:t>
            </a:fld>
            <a:endParaRPr lang="en-US" dirty="0" smtClean="0">
              <a:solidFill>
                <a:srgbClr val="003366"/>
              </a:solidFill>
            </a:endParaRPr>
          </a:p>
        </p:txBody>
      </p:sp>
      <p:grpSp>
        <p:nvGrpSpPr>
          <p:cNvPr id="2" name="Group 1"/>
          <p:cNvGrpSpPr/>
          <p:nvPr/>
        </p:nvGrpSpPr>
        <p:grpSpPr>
          <a:xfrm>
            <a:off x="1119808" y="1533525"/>
            <a:ext cx="7593496" cy="3962400"/>
            <a:chOff x="1066800" y="1762125"/>
            <a:chExt cx="7593496" cy="3962400"/>
          </a:xfrm>
        </p:grpSpPr>
        <p:sp>
          <p:nvSpPr>
            <p:cNvPr id="6" name="Rectangle 3"/>
            <p:cNvSpPr>
              <a:spLocks noChangeArrowheads="1"/>
            </p:cNvSpPr>
            <p:nvPr/>
          </p:nvSpPr>
          <p:spPr bwMode="auto">
            <a:xfrm>
              <a:off x="1905000" y="1762125"/>
              <a:ext cx="20574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smtClean="0">
                  <a:solidFill>
                    <a:srgbClr val="FFFFFF"/>
                  </a:solidFill>
                  <a:latin typeface="Arial" pitchFamily="-60" charset="-52"/>
                  <a:ea typeface="ＭＳ Ｐゴシック" pitchFamily="-60" charset="-128"/>
                </a:rPr>
                <a:t>CIM</a:t>
              </a:r>
              <a:endParaRPr lang="en-US" sz="2000" b="1" dirty="0">
                <a:solidFill>
                  <a:srgbClr val="FFFFFF"/>
                </a:solidFill>
                <a:latin typeface="Arial" pitchFamily="-60" charset="-52"/>
                <a:ea typeface="ＭＳ Ｐゴシック" pitchFamily="-60" charset="-128"/>
              </a:endParaRPr>
            </a:p>
          </p:txBody>
        </p:sp>
        <p:sp>
          <p:nvSpPr>
            <p:cNvPr id="7" name="Rectangle 4"/>
            <p:cNvSpPr>
              <a:spLocks noChangeArrowheads="1"/>
            </p:cNvSpPr>
            <p:nvPr/>
          </p:nvSpPr>
          <p:spPr bwMode="auto">
            <a:xfrm>
              <a:off x="4114800" y="1762125"/>
              <a:ext cx="20574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fr-CA" sz="1600" b="1" dirty="0" smtClean="0">
                  <a:solidFill>
                    <a:srgbClr val="FFFFFF"/>
                  </a:solidFill>
                  <a:latin typeface="Arial" pitchFamily="-60" charset="-52"/>
                  <a:ea typeface="ＭＳ Ｐゴシック" pitchFamily="-60" charset="-128"/>
                </a:rPr>
                <a:t>Présentation du</a:t>
              </a:r>
            </a:p>
            <a:p>
              <a:pPr fontAlgn="base">
                <a:spcBef>
                  <a:spcPct val="0"/>
                </a:spcBef>
                <a:spcAft>
                  <a:spcPct val="0"/>
                </a:spcAft>
                <a:defRPr/>
              </a:pPr>
              <a:r>
                <a:rPr lang="fr-CA" sz="1600" b="1" dirty="0" smtClean="0">
                  <a:solidFill>
                    <a:srgbClr val="FFFFFF"/>
                  </a:solidFill>
                  <a:latin typeface="Arial" pitchFamily="-60" charset="-52"/>
                  <a:ea typeface="ＭＳ Ｐゴシック" pitchFamily="-60" charset="-128"/>
                </a:rPr>
                <a:t>breveté</a:t>
              </a:r>
              <a:endParaRPr lang="fr-CA" sz="1600" b="1" dirty="0">
                <a:solidFill>
                  <a:srgbClr val="FFFFFF"/>
                </a:solidFill>
                <a:latin typeface="Arial" pitchFamily="-60" charset="-52"/>
                <a:ea typeface="ＭＳ Ｐゴシック" pitchFamily="-60" charset="-128"/>
              </a:endParaRPr>
            </a:p>
          </p:txBody>
        </p:sp>
        <p:sp>
          <p:nvSpPr>
            <p:cNvPr id="8" name="Rectangle 5"/>
            <p:cNvSpPr>
              <a:spLocks noChangeArrowheads="1"/>
            </p:cNvSpPr>
            <p:nvPr/>
          </p:nvSpPr>
          <p:spPr bwMode="auto">
            <a:xfrm>
              <a:off x="6324600" y="1762125"/>
              <a:ext cx="20574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fr-CA" sz="1400" b="1" dirty="0" smtClean="0">
                  <a:solidFill>
                    <a:srgbClr val="FFFFFF"/>
                  </a:solidFill>
                  <a:latin typeface="Arial" pitchFamily="-60" charset="-52"/>
                  <a:ea typeface="ＭＳ Ｐゴシック" pitchFamily="-60" charset="-128"/>
                </a:rPr>
                <a:t>Personnel scientifique </a:t>
              </a:r>
            </a:p>
            <a:p>
              <a:pPr fontAlgn="base">
                <a:spcBef>
                  <a:spcPct val="0"/>
                </a:spcBef>
                <a:spcAft>
                  <a:spcPct val="0"/>
                </a:spcAft>
                <a:defRPr/>
              </a:pPr>
              <a:r>
                <a:rPr lang="fr-CA" sz="1400" b="1" dirty="0" smtClean="0">
                  <a:solidFill>
                    <a:srgbClr val="FFFFFF"/>
                  </a:solidFill>
                  <a:latin typeface="Arial" pitchFamily="-60" charset="-52"/>
                  <a:ea typeface="ＭＳ Ｐゴシック" pitchFamily="-60" charset="-128"/>
                </a:rPr>
                <a:t>du Conseil</a:t>
              </a:r>
              <a:endParaRPr lang="fr-CA" sz="1400" b="1" dirty="0">
                <a:solidFill>
                  <a:srgbClr val="FFFFFF"/>
                </a:solidFill>
                <a:latin typeface="Arial" pitchFamily="-60" charset="-52"/>
                <a:ea typeface="ＭＳ Ｐゴシック" pitchFamily="-60" charset="-128"/>
              </a:endParaRPr>
            </a:p>
          </p:txBody>
        </p:sp>
        <p:sp>
          <p:nvSpPr>
            <p:cNvPr id="9" name="Rectangle 6"/>
            <p:cNvSpPr>
              <a:spLocks noChangeArrowheads="1"/>
            </p:cNvSpPr>
            <p:nvPr/>
          </p:nvSpPr>
          <p:spPr bwMode="auto">
            <a:xfrm>
              <a:off x="2971800" y="2905125"/>
              <a:ext cx="40386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fr-CA" sz="2000" b="1" dirty="0" smtClean="0">
                  <a:solidFill>
                    <a:srgbClr val="FFFFFF"/>
                  </a:solidFill>
                  <a:latin typeface="Arial" pitchFamily="-60" charset="-52"/>
                  <a:ea typeface="ＭＳ Ｐゴシック" pitchFamily="-60" charset="-128"/>
                </a:rPr>
                <a:t>Membres du GCMUH</a:t>
              </a:r>
              <a:endParaRPr lang="fr-CA" sz="2000" b="1" dirty="0">
                <a:solidFill>
                  <a:srgbClr val="FFFFFF"/>
                </a:solidFill>
                <a:latin typeface="Arial" pitchFamily="-60" charset="-52"/>
                <a:ea typeface="ＭＳ Ｐゴシック" pitchFamily="-60" charset="-128"/>
              </a:endParaRPr>
            </a:p>
          </p:txBody>
        </p:sp>
        <p:sp>
          <p:nvSpPr>
            <p:cNvPr id="10" name="Rectangle 7"/>
            <p:cNvSpPr>
              <a:spLocks noChangeArrowheads="1"/>
            </p:cNvSpPr>
            <p:nvPr/>
          </p:nvSpPr>
          <p:spPr bwMode="auto">
            <a:xfrm>
              <a:off x="1066800" y="2981325"/>
              <a:ext cx="1143000" cy="5334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a:solidFill>
                    <a:srgbClr val="FFFFFF"/>
                  </a:solidFill>
                  <a:latin typeface="Arial" pitchFamily="-60" charset="-52"/>
                  <a:ea typeface="ＭＳ Ｐゴシック" pitchFamily="-60" charset="-128"/>
                </a:rPr>
                <a:t>Experts</a:t>
              </a:r>
            </a:p>
          </p:txBody>
        </p:sp>
        <p:sp>
          <p:nvSpPr>
            <p:cNvPr id="11" name="Rectangle 8"/>
            <p:cNvSpPr>
              <a:spLocks noChangeArrowheads="1"/>
            </p:cNvSpPr>
            <p:nvPr/>
          </p:nvSpPr>
          <p:spPr bwMode="auto">
            <a:xfrm>
              <a:off x="3657600" y="4048125"/>
              <a:ext cx="26670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fr-CA" sz="2000" b="1" dirty="0" smtClean="0">
                  <a:solidFill>
                    <a:srgbClr val="FFFFFF"/>
                  </a:solidFill>
                  <a:latin typeface="Arial" pitchFamily="-60" charset="-52"/>
                  <a:ea typeface="ＭＳ Ｐゴシック" pitchFamily="-60" charset="-128"/>
                </a:rPr>
                <a:t>GCMUH</a:t>
              </a:r>
            </a:p>
            <a:p>
              <a:pPr fontAlgn="base">
                <a:spcBef>
                  <a:spcPct val="0"/>
                </a:spcBef>
                <a:spcAft>
                  <a:spcPct val="0"/>
                </a:spcAft>
                <a:defRPr/>
              </a:pPr>
              <a:r>
                <a:rPr lang="fr-CA" sz="2000" b="1" dirty="0" smtClean="0">
                  <a:solidFill>
                    <a:srgbClr val="FFFFFF"/>
                  </a:solidFill>
                  <a:latin typeface="Arial" pitchFamily="-60" charset="-52"/>
                  <a:ea typeface="ＭＳ Ｐゴシック" pitchFamily="-60" charset="-128"/>
                </a:rPr>
                <a:t>(vote majoritaire)</a:t>
              </a:r>
              <a:endParaRPr lang="fr-CA" sz="2000" b="1" dirty="0">
                <a:solidFill>
                  <a:srgbClr val="FFFFFF"/>
                </a:solidFill>
                <a:latin typeface="Arial" pitchFamily="-60" charset="-52"/>
                <a:ea typeface="ＭＳ Ｐゴシック" pitchFamily="-60" charset="-128"/>
              </a:endParaRPr>
            </a:p>
          </p:txBody>
        </p:sp>
        <p:sp>
          <p:nvSpPr>
            <p:cNvPr id="12" name="Rectangle 9"/>
            <p:cNvSpPr>
              <a:spLocks noChangeArrowheads="1"/>
            </p:cNvSpPr>
            <p:nvPr/>
          </p:nvSpPr>
          <p:spPr bwMode="auto">
            <a:xfrm>
              <a:off x="1626704" y="5114925"/>
              <a:ext cx="7033592"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fr-CA" sz="1600" b="1" dirty="0" smtClean="0">
                  <a:solidFill>
                    <a:srgbClr val="FFFFFF"/>
                  </a:solidFill>
                  <a:latin typeface="Arial" pitchFamily="-60" charset="-52"/>
                  <a:ea typeface="ＭＳ Ｐゴシック" pitchFamily="-60" charset="-128"/>
                </a:rPr>
                <a:t>Recommandations concernant le niveau d’amélioration thérapeutique,</a:t>
              </a:r>
              <a:br>
                <a:rPr lang="fr-CA" sz="1600" b="1" dirty="0" smtClean="0">
                  <a:solidFill>
                    <a:srgbClr val="FFFFFF"/>
                  </a:solidFill>
                  <a:latin typeface="Arial" pitchFamily="-60" charset="-52"/>
                  <a:ea typeface="ＭＳ Ｐゴシック" pitchFamily="-60" charset="-128"/>
                </a:rPr>
              </a:br>
              <a:r>
                <a:rPr lang="fr-CA" sz="1600" b="1" dirty="0" smtClean="0">
                  <a:solidFill>
                    <a:srgbClr val="FFFFFF"/>
                  </a:solidFill>
                  <a:latin typeface="Arial" pitchFamily="-60" charset="-52"/>
                  <a:ea typeface="ＭＳ Ｐゴシック" pitchFamily="-60" charset="-128"/>
                </a:rPr>
                <a:t>les médicaments de comparaison et les régimes posologiques</a:t>
              </a:r>
              <a:endParaRPr lang="fr-CA" sz="1600" b="1" dirty="0">
                <a:solidFill>
                  <a:srgbClr val="FFFFFF"/>
                </a:solidFill>
                <a:latin typeface="Arial" pitchFamily="-60" charset="-52"/>
                <a:ea typeface="ＭＳ Ｐゴシック" pitchFamily="-60" charset="-128"/>
              </a:endParaRPr>
            </a:p>
          </p:txBody>
        </p:sp>
        <p:sp>
          <p:nvSpPr>
            <p:cNvPr id="13" name="AutoShape 10"/>
            <p:cNvSpPr>
              <a:spLocks noChangeArrowheads="1"/>
            </p:cNvSpPr>
            <p:nvPr/>
          </p:nvSpPr>
          <p:spPr bwMode="auto">
            <a:xfrm>
              <a:off x="3200400" y="2447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4" name="AutoShape 11"/>
            <p:cNvSpPr>
              <a:spLocks noChangeArrowheads="1"/>
            </p:cNvSpPr>
            <p:nvPr/>
          </p:nvSpPr>
          <p:spPr bwMode="auto">
            <a:xfrm>
              <a:off x="4876800" y="2447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5" name="AutoShape 12"/>
            <p:cNvSpPr>
              <a:spLocks noChangeArrowheads="1"/>
            </p:cNvSpPr>
            <p:nvPr/>
          </p:nvSpPr>
          <p:spPr bwMode="auto">
            <a:xfrm>
              <a:off x="6629400" y="2447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6" name="AutoShape 13"/>
            <p:cNvSpPr>
              <a:spLocks noChangeArrowheads="1"/>
            </p:cNvSpPr>
            <p:nvPr/>
          </p:nvSpPr>
          <p:spPr bwMode="auto">
            <a:xfrm>
              <a:off x="4876800" y="36671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7" name="AutoShape 14"/>
            <p:cNvSpPr>
              <a:spLocks noChangeArrowheads="1"/>
            </p:cNvSpPr>
            <p:nvPr/>
          </p:nvSpPr>
          <p:spPr bwMode="auto">
            <a:xfrm>
              <a:off x="4876800" y="4733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sp>
          <p:nvSpPr>
            <p:cNvPr id="18" name="AutoShape 15"/>
            <p:cNvSpPr>
              <a:spLocks noChangeArrowheads="1"/>
            </p:cNvSpPr>
            <p:nvPr/>
          </p:nvSpPr>
          <p:spPr bwMode="auto">
            <a:xfrm rot="16200000">
              <a:off x="2297596" y="3045929"/>
              <a:ext cx="381000" cy="404192"/>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dirty="0">
                <a:solidFill>
                  <a:srgbClr val="003366"/>
                </a:solidFill>
                <a:latin typeface="Arial" pitchFamily="-60" charset="-52"/>
                <a:ea typeface="ＭＳ Ｐゴシック" pitchFamily="-60" charset="-128"/>
              </a:endParaRPr>
            </a:p>
          </p:txBody>
        </p:sp>
      </p:grpSp>
    </p:spTree>
    <p:extLst>
      <p:ext uri="{BB962C8B-B14F-4D97-AF65-F5344CB8AC3E}">
        <p14:creationId xmlns:p14="http://schemas.microsoft.com/office/powerpoint/2010/main" val="992843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ECFFFEF-DEBC-49D2-98A0-9670B3DDDE37}" type="slidenum">
              <a:rPr lang="en-US" sz="1400" smtClean="0">
                <a:solidFill>
                  <a:schemeClr val="bg1"/>
                </a:solidFill>
              </a:rPr>
              <a:pPr eaLnBrk="1" hangingPunct="1"/>
              <a:t>9</a:t>
            </a:fld>
            <a:endParaRPr lang="en-US" sz="1400" dirty="0" smtClean="0"/>
          </a:p>
        </p:txBody>
      </p:sp>
      <p:sp>
        <p:nvSpPr>
          <p:cNvPr id="30723" name="AutoShape 2"/>
          <p:cNvSpPr>
            <a:spLocks noGrp="1" noChangeArrowheads="1"/>
          </p:cNvSpPr>
          <p:nvPr>
            <p:ph type="title" idx="4294967295"/>
          </p:nvPr>
        </p:nvSpPr>
        <p:spPr>
          <a:xfrm>
            <a:off x="990600" y="381000"/>
            <a:ext cx="8077200" cy="1066800"/>
          </a:xfrm>
        </p:spPr>
        <p:txBody>
          <a:bodyPr/>
          <a:lstStyle/>
          <a:p>
            <a:pPr algn="ctr"/>
            <a:r>
              <a:rPr lang="fr-CA" sz="2800" dirty="0"/>
              <a:t>Processus d’examen </a:t>
            </a:r>
            <a:r>
              <a:rPr lang="fr-CA" sz="2800" dirty="0" smtClean="0"/>
              <a:t>scientifique</a:t>
            </a:r>
            <a:r>
              <a:rPr lang="fr-CA" sz="2800" noProof="0" dirty="0" smtClean="0"/>
              <a:t/>
            </a:r>
            <a:br>
              <a:rPr lang="fr-CA" sz="2800" noProof="0" dirty="0" smtClean="0"/>
            </a:br>
            <a:r>
              <a:rPr lang="fr-CA" sz="2800" dirty="0" smtClean="0"/>
              <a:t>Quels produits sont soumis à l’examen du GCMUH</a:t>
            </a:r>
            <a:r>
              <a:rPr lang="fr-CA" sz="2800" noProof="0" dirty="0" smtClean="0"/>
              <a:t>?</a:t>
            </a:r>
            <a:r>
              <a:rPr lang="fr-CA" noProof="0" dirty="0" smtClean="0"/>
              <a:t> </a:t>
            </a:r>
          </a:p>
        </p:txBody>
      </p:sp>
      <p:sp>
        <p:nvSpPr>
          <p:cNvPr id="30724" name="Rectangle 3"/>
          <p:cNvSpPr>
            <a:spLocks noGrp="1" noChangeArrowheads="1"/>
          </p:cNvSpPr>
          <p:nvPr>
            <p:ph type="body" idx="4294967295"/>
          </p:nvPr>
        </p:nvSpPr>
        <p:spPr>
          <a:xfrm>
            <a:off x="1104900" y="1524000"/>
            <a:ext cx="7848600" cy="4114800"/>
          </a:xfrm>
        </p:spPr>
        <p:txBody>
          <a:bodyPr/>
          <a:lstStyle/>
          <a:p>
            <a:pPr>
              <a:buFont typeface="Symbol" pitchFamily="18" charset="2"/>
              <a:buChar char=""/>
            </a:pPr>
            <a:r>
              <a:rPr lang="fr-CA" sz="1800" b="0" noProof="0" dirty="0" smtClean="0"/>
              <a:t>En règle générale, les nouveaux produits médicamenteux brevetés sont soumis à l’examen du GCMUH.</a:t>
            </a:r>
          </a:p>
          <a:p>
            <a:pPr>
              <a:buFont typeface="Symbol" pitchFamily="18" charset="2"/>
              <a:buChar char=""/>
            </a:pPr>
            <a:endParaRPr lang="fr-CA" sz="1800" b="0" noProof="0" dirty="0" smtClean="0"/>
          </a:p>
          <a:p>
            <a:pPr>
              <a:buFont typeface="Symbol" pitchFamily="18" charset="2"/>
              <a:buChar char=""/>
            </a:pPr>
            <a:r>
              <a:rPr lang="fr-CA" sz="1800" b="0" noProof="0" dirty="0" smtClean="0"/>
              <a:t>Toutefois, les nouveaux produits médicamenteux</a:t>
            </a:r>
            <a:r>
              <a:rPr lang="fr-CA" sz="1800" b="0" dirty="0" smtClean="0"/>
              <a:t> brevetés suivants ne sont pas soumis à l’examen du GCMUH </a:t>
            </a:r>
            <a:r>
              <a:rPr lang="fr-CA" sz="1800" b="0" u="sng" dirty="0" smtClean="0"/>
              <a:t>à moins que le breveté n’allègue dans sa présentation que son produit offre de plus grands bienfaits thérapeutiques que les médicaments existants</a:t>
            </a:r>
            <a:r>
              <a:rPr lang="fr-CA" sz="1800" b="0" dirty="0" smtClean="0"/>
              <a:t> </a:t>
            </a:r>
            <a:r>
              <a:rPr lang="fr-CA" sz="1800" b="0" noProof="0" dirty="0" smtClean="0"/>
              <a:t>:</a:t>
            </a:r>
          </a:p>
          <a:p>
            <a:pPr lvl="2">
              <a:buFont typeface="Courier New" pitchFamily="49" charset="0"/>
              <a:buChar char="o"/>
            </a:pPr>
            <a:r>
              <a:rPr lang="fr-CA" sz="1500" noProof="0" dirty="0" smtClean="0"/>
              <a:t>le nouveau produit médicamenteux breveté représente un nouveau DIN d’une forme posologique  d’un produit médicamenteux existant ou, encore, un nouveau DIN d’une autre forme posologique du produit médicamenteux comparable à la forme posologique existante (selon la description donnée à l’appendice 2) qui a la même indication ou la même utilisation que le DIN existant; ou</a:t>
            </a:r>
          </a:p>
          <a:p>
            <a:pPr lvl="2">
              <a:buFont typeface="Courier New" pitchFamily="49" charset="0"/>
              <a:buChar char="o"/>
            </a:pPr>
            <a:r>
              <a:rPr lang="fr-CA" sz="1500" dirty="0" smtClean="0"/>
              <a:t>le nouveau produit médicamenteux breveté est une combinaison de produits médicamenteux dont les différentes composantes sont vendues au Canada pour la même indication ou la même utilisation; ou</a:t>
            </a:r>
            <a:endParaRPr lang="fr-CA" sz="1500" noProof="0" dirty="0" smtClean="0"/>
          </a:p>
          <a:p>
            <a:pPr lvl="2">
              <a:buFont typeface="Courier New" pitchFamily="49" charset="0"/>
              <a:buChar char="o"/>
            </a:pPr>
            <a:r>
              <a:rPr lang="fr-CA" sz="1500" noProof="0" dirty="0" smtClean="0"/>
              <a:t>Santé Canada considère le nouveau médicament générique breveté bioéquivalent au produit médicamenteux de référence vendu au Canada; ou</a:t>
            </a:r>
          </a:p>
          <a:p>
            <a:pPr lvl="2">
              <a:buFont typeface="Courier New" pitchFamily="49" charset="0"/>
              <a:buChar char="o"/>
            </a:pPr>
            <a:r>
              <a:rPr lang="fr-CA" sz="1500" dirty="0" smtClean="0"/>
              <a:t>le nouveau produit médicamenteux générique breveté est une version d’un médicament de marque existant vendu au Canada sous licence.</a:t>
            </a:r>
            <a:endParaRPr lang="fr-CA" sz="1500" noProof="0" dirty="0" smtClean="0"/>
          </a:p>
          <a:p>
            <a:pPr lvl="2">
              <a:buFont typeface="Courier New" pitchFamily="49" charset="0"/>
              <a:buChar char="o"/>
            </a:pPr>
            <a:endParaRPr lang="fr-CA" sz="1400" noProof="0" dirty="0" smtClean="0"/>
          </a:p>
          <a:p>
            <a:pPr lvl="2">
              <a:buFont typeface="Courier New" pitchFamily="49" charset="0"/>
              <a:buChar char="o"/>
            </a:pPr>
            <a:endParaRPr lang="fr-CA" sz="1400" noProof="0" dirty="0" smtClean="0"/>
          </a:p>
        </p:txBody>
      </p:sp>
      <p:sp>
        <p:nvSpPr>
          <p:cNvPr id="30725" name="Line 4"/>
          <p:cNvSpPr>
            <a:spLocks noChangeShapeType="1"/>
          </p:cNvSpPr>
          <p:nvPr/>
        </p:nvSpPr>
        <p:spPr bwMode="auto">
          <a:xfrm>
            <a:off x="1066800" y="13716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p>
        </p:txBody>
      </p:sp>
    </p:spTree>
    <p:extLst>
      <p:ext uri="{BB962C8B-B14F-4D97-AF65-F5344CB8AC3E}">
        <p14:creationId xmlns:p14="http://schemas.microsoft.com/office/powerpoint/2010/main" val="75168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4751</TotalTime>
  <Words>2983</Words>
  <Application>Microsoft Office PowerPoint</Application>
  <PresentationFormat>On-screen Show (4:3)</PresentationFormat>
  <Paragraphs>409</Paragraphs>
  <Slides>43</Slides>
  <Notes>30</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Presentation 2</vt:lpstr>
      <vt:lpstr>1_Presentation 2</vt:lpstr>
      <vt:lpstr>4_Presentation 2</vt:lpstr>
      <vt:lpstr>Conseil d’examen du prix des médicaments brevetés</vt:lpstr>
      <vt:lpstr>Aperçu de l’analyse du prix de lancement</vt:lpstr>
      <vt:lpstr>PowerPoint Presentation</vt:lpstr>
      <vt:lpstr>Processus de présentation des données scientifiques sur les nouveaux produits médicamenteux</vt:lpstr>
      <vt:lpstr>PowerPoint Presentation</vt:lpstr>
      <vt:lpstr>Groupe consultatif sur les médicaments  pour usage humain (GCMUH)</vt:lpstr>
      <vt:lpstr>Groupe consultatif sur les médicaments  pour usage humain (GCMUH)</vt:lpstr>
      <vt:lpstr>Processus d’examen scientifique</vt:lpstr>
      <vt:lpstr>Processus d’examen scientifique Quels produits sont soumis à l’examen du GCMUH? </vt:lpstr>
      <vt:lpstr>Processus d’examen scientifique Priorités</vt:lpstr>
      <vt:lpstr>Processus d’examen scientifique Produits médicamenteux en vente libre et produits médicamenteux pour usage vétérinaire </vt:lpstr>
      <vt:lpstr>Niveaux d’amélioration thérapeutique</vt:lpstr>
      <vt:lpstr>Niveaux d’amélioration thérapeutique</vt:lpstr>
      <vt:lpstr>Facteurs à l’appui de la recommandation du niveau d’amélioration thérapeutique</vt:lpstr>
      <vt:lpstr>PowerPoint Presentation</vt:lpstr>
      <vt:lpstr>PowerPoint Presentation</vt:lpstr>
      <vt:lpstr>Tests appliqués au prix de lancement</vt:lpstr>
      <vt:lpstr>Tests appliqués au prix de lancement</vt:lpstr>
      <vt:lpstr>Tests appliqués au prix de lancement</vt:lpstr>
      <vt:lpstr>PowerPoint Presentation</vt:lpstr>
      <vt:lpstr>PowerPoint Presentation</vt:lpstr>
      <vt:lpstr>PowerPoint Presentation</vt:lpstr>
      <vt:lpstr>PowerPoint Presentation</vt:lpstr>
      <vt:lpstr>PowerPoint Presentation</vt:lpstr>
      <vt:lpstr>Tests appliqués au prix de lancement Sources des prix utilisés dans la CCT et le Test de la relation raisonnable</vt:lpstr>
      <vt:lpstr>Tests appliqués au prix de lancement Choisir le prix à l’unité le plus bas pour chacun  des produits de comparaison</vt:lpstr>
      <vt:lpstr>Tests appliqués au prix de lancement Comparaison selon la catégorie thérapeutique (CCT)</vt:lpstr>
      <vt:lpstr>Tests appliqués au prix de lancement Comparaison selon la catégorie thérapeutique (CCT) – médiane</vt:lpstr>
      <vt:lpstr>Tests appliqués au prix de lancement Test de la relation raisonnable</vt:lpstr>
      <vt:lpstr>Tests appliqués au prix de lancement Test de la relation raisonnable</vt:lpstr>
      <vt:lpstr>Tests appliqués au prix de lancement Test de la relation raisonnable</vt:lpstr>
      <vt:lpstr>Tests appliqués au prix de lancement Test de la relation raisonnable</vt:lpstr>
      <vt:lpstr>Tests appliqués au prix de lancement Test de la relation raisonnable</vt:lpstr>
      <vt:lpstr>Test de la relation raisonnable</vt:lpstr>
      <vt:lpstr>Comparaison du prix au Canada avec le prix international le plus élevé</vt:lpstr>
      <vt:lpstr>Critères justifiant la tenue d’une enquête sur le prix de lancement</vt:lpstr>
      <vt:lpstr>Communication des résultats aux brevetés</vt:lpstr>
      <vt:lpstr>PowerPoint Presentation</vt:lpstr>
      <vt:lpstr>PowerPoint Presentation</vt:lpstr>
      <vt:lpstr>PowerPoint Presentation</vt:lpstr>
      <vt:lpstr>PowerPoint Presentation</vt:lpstr>
      <vt:lpstr>PowerPoint Presentation</vt:lpstr>
      <vt:lpstr>Pour obtenir plus d’information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Patented Medicine Prices Review Board</dc:title>
  <dc:creator>Joel Weber</dc:creator>
  <cp:lastModifiedBy>PMPRB-CEPMB</cp:lastModifiedBy>
  <cp:revision>233</cp:revision>
  <cp:lastPrinted>2012-10-01T15:15:14Z</cp:lastPrinted>
  <dcterms:created xsi:type="dcterms:W3CDTF">2006-08-16T00:00:00Z</dcterms:created>
  <dcterms:modified xsi:type="dcterms:W3CDTF">2012-12-21T20:04:47Z</dcterms:modified>
</cp:coreProperties>
</file>