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Lst>
  <p:notesMasterIdLst>
    <p:notesMasterId r:id="rId47"/>
  </p:notesMasterIdLst>
  <p:sldIdLst>
    <p:sldId id="258" r:id="rId4"/>
    <p:sldId id="260" r:id="rId5"/>
    <p:sldId id="331" r:id="rId6"/>
    <p:sldId id="308" r:id="rId7"/>
    <p:sldId id="307" r:id="rId8"/>
    <p:sldId id="263" r:id="rId9"/>
    <p:sldId id="264" r:id="rId10"/>
    <p:sldId id="259" r:id="rId11"/>
    <p:sldId id="310" r:id="rId12"/>
    <p:sldId id="269" r:id="rId13"/>
    <p:sldId id="298" r:id="rId14"/>
    <p:sldId id="267" r:id="rId15"/>
    <p:sldId id="346" r:id="rId16"/>
    <p:sldId id="265" r:id="rId17"/>
    <p:sldId id="294" r:id="rId18"/>
    <p:sldId id="296" r:id="rId19"/>
    <p:sldId id="266" r:id="rId20"/>
    <p:sldId id="291" r:id="rId21"/>
    <p:sldId id="292" r:id="rId22"/>
    <p:sldId id="347" r:id="rId23"/>
    <p:sldId id="350" r:id="rId24"/>
    <p:sldId id="348" r:id="rId25"/>
    <p:sldId id="349" r:id="rId26"/>
    <p:sldId id="334" r:id="rId27"/>
    <p:sldId id="304" r:id="rId28"/>
    <p:sldId id="299" r:id="rId29"/>
    <p:sldId id="287" r:id="rId30"/>
    <p:sldId id="335" r:id="rId31"/>
    <p:sldId id="270" r:id="rId32"/>
    <p:sldId id="314" r:id="rId33"/>
    <p:sldId id="328" r:id="rId34"/>
    <p:sldId id="316" r:id="rId35"/>
    <p:sldId id="318" r:id="rId36"/>
    <p:sldId id="330" r:id="rId37"/>
    <p:sldId id="337" r:id="rId38"/>
    <p:sldId id="338" r:id="rId39"/>
    <p:sldId id="339" r:id="rId40"/>
    <p:sldId id="340" r:id="rId41"/>
    <p:sldId id="341" r:id="rId42"/>
    <p:sldId id="342" r:id="rId43"/>
    <p:sldId id="343" r:id="rId44"/>
    <p:sldId id="344" r:id="rId45"/>
    <p:sldId id="261" r:id="rId46"/>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7041" autoAdjust="0"/>
  </p:normalViewPr>
  <p:slideViewPr>
    <p:cSldViewPr>
      <p:cViewPr>
        <p:scale>
          <a:sx n="100" d="100"/>
          <a:sy n="100" d="100"/>
        </p:scale>
        <p:origin x="-1308" y="-372"/>
      </p:cViewPr>
      <p:guideLst>
        <p:guide orient="horz" pos="2160"/>
        <p:guide pos="2880"/>
      </p:guideLst>
    </p:cSldViewPr>
  </p:slideViewPr>
  <p:outlineViewPr>
    <p:cViewPr>
      <p:scale>
        <a:sx n="33" d="100"/>
        <a:sy n="33" d="100"/>
      </p:scale>
      <p:origin x="0" y="334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775B6436-B1EA-42CD-81C7-B1C588247008}" type="datetimeFigureOut">
              <a:rPr lang="en-CA" smtClean="0"/>
              <a:t>21/12/2012</a:t>
            </a:fld>
            <a:endParaRPr lang="en-CA"/>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CA"/>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4F8B89AF-C925-4A6A-8F65-8F798CED8165}" type="slidenum">
              <a:rPr lang="en-CA" smtClean="0"/>
              <a:t>‹#›</a:t>
            </a:fld>
            <a:endParaRPr lang="en-CA"/>
          </a:p>
        </p:txBody>
      </p:sp>
    </p:spTree>
    <p:extLst>
      <p:ext uri="{BB962C8B-B14F-4D97-AF65-F5344CB8AC3E}">
        <p14:creationId xmlns:p14="http://schemas.microsoft.com/office/powerpoint/2010/main" val="3229953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pPr defTabSz="910771"/>
            <a:fld id="{FE7834DD-5152-4FD0-B8A5-4E45EBD2FE10}" type="slidenum">
              <a:rPr lang="en-US">
                <a:solidFill>
                  <a:prstClr val="black"/>
                </a:solidFill>
              </a:rPr>
              <a:pPr defTabSz="910771"/>
              <a:t>1</a:t>
            </a:fld>
            <a:endParaRPr lang="en-US">
              <a:solidFill>
                <a:prstClr val="black"/>
              </a:solidFill>
            </a:endParaRPr>
          </a:p>
        </p:txBody>
      </p:sp>
      <p:sp>
        <p:nvSpPr>
          <p:cNvPr id="16386" name="Rectangle 2"/>
          <p:cNvSpPr>
            <a:spLocks noGrp="1" noRot="1" noChangeAspect="1" noChangeArrowheads="1" noTextEdit="1"/>
          </p:cNvSpPr>
          <p:nvPr>
            <p:ph type="sldImg"/>
          </p:nvPr>
        </p:nvSpPr>
        <p:spPr>
          <a:xfrm>
            <a:off x="1166813" y="692150"/>
            <a:ext cx="4616450" cy="3463925"/>
          </a:xfrm>
          <a:ln/>
        </p:spPr>
      </p:sp>
      <p:sp>
        <p:nvSpPr>
          <p:cNvPr id="16387" name="Rectangle 3"/>
          <p:cNvSpPr>
            <a:spLocks noGrp="1" noChangeArrowheads="1"/>
          </p:cNvSpPr>
          <p:nvPr>
            <p:ph type="body" idx="1"/>
          </p:nvPr>
        </p:nvSpPr>
        <p:spPr>
          <a:noFill/>
          <a:ln/>
        </p:spPr>
        <p:txBody>
          <a:bodyPr/>
          <a:lstStyle/>
          <a:p>
            <a:pPr eaLnBrk="1" hangingPunct="1"/>
            <a:endParaRPr lang="fr-CA" smtClean="0">
              <a:latin typeface="Arial" pitchFamily="-60" charset="-5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xfrm>
            <a:off x="1166813" y="692150"/>
            <a:ext cx="4616450" cy="3463925"/>
          </a:xfrm>
          <a:ln/>
        </p:spPr>
      </p:sp>
      <p:sp>
        <p:nvSpPr>
          <p:cNvPr id="86019" name="Rectangle 3"/>
          <p:cNvSpPr>
            <a:spLocks noGrp="1" noChangeArrowheads="1"/>
          </p:cNvSpPr>
          <p:nvPr>
            <p:ph type="body" idx="1"/>
          </p:nvPr>
        </p:nvSpPr>
        <p:spPr>
          <a:xfrm>
            <a:off x="694064" y="4387767"/>
            <a:ext cx="5561949" cy="4155919"/>
          </a:xfrm>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1166813" y="692150"/>
            <a:ext cx="4616450" cy="3463925"/>
          </a:xfrm>
          <a:ln/>
        </p:spPr>
      </p:sp>
      <p:sp>
        <p:nvSpPr>
          <p:cNvPr id="829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1166813" y="692150"/>
            <a:ext cx="4616450" cy="3463925"/>
          </a:xfrm>
          <a:ln/>
        </p:spPr>
      </p:sp>
      <p:sp>
        <p:nvSpPr>
          <p:cNvPr id="839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1166813" y="692150"/>
            <a:ext cx="4616450" cy="3463925"/>
          </a:xfrm>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66813" y="692150"/>
            <a:ext cx="4616450" cy="3463925"/>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66813" y="692150"/>
            <a:ext cx="4616450" cy="3463925"/>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xfrm>
            <a:off x="1166813" y="692150"/>
            <a:ext cx="4616450" cy="3463925"/>
          </a:xfrm>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66813" y="692150"/>
            <a:ext cx="4616450" cy="3463925"/>
          </a:xfrm>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Now, would like to go over the example we gave in June regarding the calculation of the top of the TCC.  In June, we used the same dosage regimen for all comparators (1 tablet everywhere) which may have lead to some misunderstanding.  Let’s clarify: The calculation of the top of the TCC is a two steps process.</a:t>
            </a:r>
          </a:p>
          <a:p>
            <a:r>
              <a:rPr lang="en-US" smtClean="0"/>
              <a:t>So, let’s assume a new drug product under review XYZ for which HDAP has identified three drugs for comparison purposes.  Let’s call them comparator A, B and C.  HDAP has also identified a specific dosage regiment for each one as you will see in the next slide.</a:t>
            </a:r>
          </a:p>
          <a:p>
            <a:r>
              <a:rPr lang="en-US" smtClean="0"/>
              <a:t>As a first step, we need to find what the lowest unit price is for each comparator using the six public price sources.</a:t>
            </a:r>
          </a:p>
          <a:p>
            <a:r>
              <a:rPr lang="en-US" smtClean="0"/>
              <a:t>In bold we have the lowest for each.</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1166813" y="692150"/>
            <a:ext cx="4616450" cy="3463925"/>
          </a:xfrm>
          <a:ln/>
        </p:spPr>
      </p:sp>
      <p:sp>
        <p:nvSpPr>
          <p:cNvPr id="76803" name="Rectangle 3"/>
          <p:cNvSpPr>
            <a:spLocks noGrp="1" noChangeArrowheads="1"/>
          </p:cNvSpPr>
          <p:nvPr>
            <p:ph type="body" idx="1"/>
          </p:nvPr>
        </p:nvSpPr>
        <p:spPr>
          <a:xfrm>
            <a:off x="694064" y="4387767"/>
            <a:ext cx="5561949" cy="4155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1166813" y="692150"/>
            <a:ext cx="4616450" cy="3463925"/>
          </a:xfrm>
          <a:ln/>
        </p:spPr>
      </p:sp>
      <p:sp>
        <p:nvSpPr>
          <p:cNvPr id="77827" name="Rectangle 3"/>
          <p:cNvSpPr>
            <a:spLocks noGrp="1" noChangeArrowheads="1"/>
          </p:cNvSpPr>
          <p:nvPr>
            <p:ph type="body" idx="1"/>
          </p:nvPr>
        </p:nvSpPr>
        <p:spPr>
          <a:xfrm>
            <a:off x="694064" y="4387767"/>
            <a:ext cx="5561949" cy="4155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endParaRPr lang="en-US"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1166813" y="692150"/>
            <a:ext cx="4616450" cy="3463925"/>
          </a:xfrm>
          <a:ln/>
        </p:spPr>
      </p:sp>
      <p:sp>
        <p:nvSpPr>
          <p:cNvPr id="79875" name="Rectangle 3"/>
          <p:cNvSpPr>
            <a:spLocks noGrp="1" noChangeArrowheads="1"/>
          </p:cNvSpPr>
          <p:nvPr>
            <p:ph type="body" idx="1"/>
          </p:nvPr>
        </p:nvSpPr>
        <p:spPr>
          <a:xfrm>
            <a:off x="694064" y="4387767"/>
            <a:ext cx="5561949" cy="415591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1166813" y="692150"/>
            <a:ext cx="4616450" cy="3463925"/>
          </a:xfrm>
          <a:ln/>
        </p:spPr>
      </p:sp>
      <p:sp>
        <p:nvSpPr>
          <p:cNvPr id="532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a:t>Click to edit Master subtitle style</a:t>
            </a:r>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2862034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022877A7-B958-4C4D-83C1-93A8E39D925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59130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1" y="1143000"/>
            <a:ext cx="1962151"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1" y="1143000"/>
            <a:ext cx="5734051"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9038A59E-F08B-48BF-9F61-0B2F3A947A4D}"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86683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a:t>Click to edit Master subtitle style</a:t>
            </a:r>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2314263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pPr>
              <a:defRPr/>
            </a:pPr>
            <a:fld id="{80FB8CDC-37CD-45BA-9FD3-818302BE5254}"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1946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9925F30D-7342-4A5D-9E31-DCAA6284EEB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52581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2"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2"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pPr>
              <a:defRPr/>
            </a:pPr>
            <a:fld id="{69289755-66BB-4685-9A88-426442AE3E1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1751094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pPr>
              <a:defRPr/>
            </a:pPr>
            <a:fld id="{2E2E7F3D-676B-4BA1-8428-0124B770AD81}"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295416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pPr>
              <a:defRPr/>
            </a:pPr>
            <a:fld id="{E5881AD7-F0E0-47F0-9D44-D62ADDBED53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1437036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3B8AE3-E20F-4972-9621-F2A9EC19E4F1}"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796259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EEC8C29-BDE3-4868-99BE-771370427ECF}"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1445321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pPr>
              <a:defRPr/>
            </a:pPr>
            <a:fld id="{80FB8CDC-37CD-45BA-9FD3-818302BE5254}"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6237961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7BD122A-7BCE-4083-9BE3-CD13E3FA2874}"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4005227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022877A7-B958-4C4D-83C1-93A8E39D925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169107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1" y="1143000"/>
            <a:ext cx="1962151"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1" y="1143000"/>
            <a:ext cx="5734051"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9038A59E-F08B-48BF-9F61-0B2F3A947A4D}"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18589977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29" descr="background1e"/>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69993" name="Rectangle 9"/>
          <p:cNvSpPr>
            <a:spLocks noGrp="1" noChangeArrowheads="1"/>
          </p:cNvSpPr>
          <p:nvPr>
            <p:ph type="subTitle" idx="1"/>
          </p:nvPr>
        </p:nvSpPr>
        <p:spPr>
          <a:xfrm>
            <a:off x="1981200" y="2927350"/>
            <a:ext cx="6934200" cy="2330450"/>
          </a:xfrm>
        </p:spPr>
        <p:txBody>
          <a:bodyPr anchor="b"/>
          <a:lstStyle>
            <a:lvl1pPr marL="0" indent="0">
              <a:buFont typeface="Wingdings" pitchFamily="2" charset="2"/>
              <a:buNone/>
              <a:defRPr sz="1600" b="0">
                <a:solidFill>
                  <a:srgbClr val="9D8F30"/>
                </a:solidFill>
              </a:defRPr>
            </a:lvl1pPr>
          </a:lstStyle>
          <a:p>
            <a:r>
              <a:rPr lang="en-US"/>
              <a:t>Click to edit Master subtitle style</a:t>
            </a:r>
          </a:p>
        </p:txBody>
      </p:sp>
      <p:sp>
        <p:nvSpPr>
          <p:cNvPr id="169994" name="AutoShape 10"/>
          <p:cNvSpPr>
            <a:spLocks noGrp="1" noChangeArrowheads="1"/>
          </p:cNvSpPr>
          <p:nvPr>
            <p:ph type="ctrTitle" sz="quarter"/>
          </p:nvPr>
        </p:nvSpPr>
        <p:spPr>
          <a:xfrm>
            <a:off x="1981200" y="1143000"/>
            <a:ext cx="6934200" cy="1752600"/>
          </a:xfrm>
        </p:spPr>
        <p:txBody>
          <a:bodyPr/>
          <a:lstStyle>
            <a:lvl1pPr>
              <a:defRPr/>
            </a:lvl1pPr>
          </a:lstStyle>
          <a:p>
            <a:r>
              <a:rPr lang="en-US"/>
              <a:t>Click to edit Master title style</a:t>
            </a:r>
          </a:p>
        </p:txBody>
      </p:sp>
    </p:spTree>
    <p:extLst>
      <p:ext uri="{BB962C8B-B14F-4D97-AF65-F5344CB8AC3E}">
        <p14:creationId xmlns:p14="http://schemas.microsoft.com/office/powerpoint/2010/main" val="36452840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1030" descr="background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3"/>
          <p:cNvSpPr>
            <a:spLocks noGrp="1"/>
          </p:cNvSpPr>
          <p:nvPr>
            <p:ph type="sldNum" sz="quarter" idx="10"/>
          </p:nvPr>
        </p:nvSpPr>
        <p:spPr>
          <a:xfrm>
            <a:off x="152400" y="5867400"/>
            <a:ext cx="609600" cy="476250"/>
          </a:xfrm>
        </p:spPr>
        <p:txBody>
          <a:bodyPr/>
          <a:lstStyle>
            <a:lvl1pPr>
              <a:defRPr/>
            </a:lvl1pPr>
          </a:lstStyle>
          <a:p>
            <a:pPr>
              <a:defRPr/>
            </a:pPr>
            <a:fld id="{80FB8CDC-37CD-45BA-9FD3-818302BE5254}"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1272300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9925F30D-7342-4A5D-9E31-DCAA6284EEB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3263290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2"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2"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pPr>
              <a:defRPr/>
            </a:pPr>
            <a:fld id="{69289755-66BB-4685-9A88-426442AE3E1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35972364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pPr>
              <a:defRPr/>
            </a:pPr>
            <a:fld id="{2E2E7F3D-676B-4BA1-8428-0124B770AD81}"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675529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pPr>
              <a:defRPr/>
            </a:pPr>
            <a:fld id="{E5881AD7-F0E0-47F0-9D44-D62ADDBED53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875962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3B8AE3-E20F-4972-9621-F2A9EC19E4F1}"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3920121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pPr>
              <a:defRPr/>
            </a:pPr>
            <a:fld id="{9925F30D-7342-4A5D-9E31-DCAA6284EEB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39453203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EEC8C29-BDE3-4868-99BE-771370427ECF}"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6663208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7BD122A-7BCE-4083-9BE3-CD13E3FA2874}"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1640562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022877A7-B958-4C4D-83C1-93A8E39D925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4251352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3251" y="1143000"/>
            <a:ext cx="1962151" cy="55626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1066801" y="1143000"/>
            <a:ext cx="5734051"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Slide Number Placeholder 3"/>
          <p:cNvSpPr>
            <a:spLocks noGrp="1"/>
          </p:cNvSpPr>
          <p:nvPr>
            <p:ph type="sldNum" sz="quarter" idx="10"/>
          </p:nvPr>
        </p:nvSpPr>
        <p:spPr/>
        <p:txBody>
          <a:bodyPr/>
          <a:lstStyle>
            <a:lvl1pPr>
              <a:defRPr/>
            </a:lvl1pPr>
          </a:lstStyle>
          <a:p>
            <a:pPr>
              <a:defRPr/>
            </a:pPr>
            <a:fld id="{9038A59E-F08B-48BF-9F61-0B2F3A947A4D}"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198020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066802"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5067302" y="2590800"/>
            <a:ext cx="3848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Slide Number Placeholder 4"/>
          <p:cNvSpPr>
            <a:spLocks noGrp="1"/>
          </p:cNvSpPr>
          <p:nvPr>
            <p:ph type="sldNum" sz="quarter" idx="10"/>
          </p:nvPr>
        </p:nvSpPr>
        <p:spPr/>
        <p:txBody>
          <a:bodyPr/>
          <a:lstStyle>
            <a:lvl1pPr>
              <a:defRPr/>
            </a:lvl1pPr>
          </a:lstStyle>
          <a:p>
            <a:pPr>
              <a:defRPr/>
            </a:pPr>
            <a:fld id="{69289755-66BB-4685-9A88-426442AE3E1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471524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Slide Number Placeholder 6"/>
          <p:cNvSpPr>
            <a:spLocks noGrp="1"/>
          </p:cNvSpPr>
          <p:nvPr>
            <p:ph type="sldNum" sz="quarter" idx="10"/>
          </p:nvPr>
        </p:nvSpPr>
        <p:spPr/>
        <p:txBody>
          <a:bodyPr/>
          <a:lstStyle>
            <a:lvl1pPr>
              <a:defRPr/>
            </a:lvl1pPr>
          </a:lstStyle>
          <a:p>
            <a:pPr>
              <a:defRPr/>
            </a:pPr>
            <a:fld id="{2E2E7F3D-676B-4BA1-8428-0124B770AD81}"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686209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Slide Number Placeholder 2"/>
          <p:cNvSpPr>
            <a:spLocks noGrp="1"/>
          </p:cNvSpPr>
          <p:nvPr>
            <p:ph type="sldNum" sz="quarter" idx="10"/>
          </p:nvPr>
        </p:nvSpPr>
        <p:spPr/>
        <p:txBody>
          <a:bodyPr/>
          <a:lstStyle>
            <a:lvl1pPr>
              <a:defRPr/>
            </a:lvl1pPr>
          </a:lstStyle>
          <a:p>
            <a:pPr>
              <a:defRPr/>
            </a:pPr>
            <a:fld id="{E5881AD7-F0E0-47F0-9D44-D62ADDBED533}"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1460748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7C3B8AE3-E20F-4972-9621-F2A9EC19E4F1}"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301700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0EEC8C29-BDE3-4868-99BE-771370427ECF}"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3442343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97BD122A-7BCE-4083-9BE3-CD13E3FA2874}" type="slidenum">
              <a:rPr lang="en-US">
                <a:solidFill>
                  <a:srgbClr val="FFFFFF"/>
                </a:solidFill>
              </a:rPr>
              <a:pPr>
                <a:defRPr/>
              </a:pPr>
              <a:t>‹#›</a:t>
            </a:fld>
            <a:endParaRPr lang="en-US">
              <a:solidFill>
                <a:srgbClr val="003366"/>
              </a:solidFill>
            </a:endParaRPr>
          </a:p>
        </p:txBody>
      </p:sp>
    </p:spTree>
    <p:extLst>
      <p:ext uri="{BB962C8B-B14F-4D97-AF65-F5344CB8AC3E}">
        <p14:creationId xmlns:p14="http://schemas.microsoft.com/office/powerpoint/2010/main" val="2946003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2"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pPr fontAlgn="base">
              <a:spcBef>
                <a:spcPct val="0"/>
              </a:spcBef>
              <a:spcAft>
                <a:spcPct val="0"/>
              </a:spcAft>
              <a:defRPr/>
            </a:pPr>
            <a:fld id="{A6DF4415-3045-419F-B050-EC2F4DE45A4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fontAlgn="base">
              <a:spcBef>
                <a:spcPct val="0"/>
              </a:spcBef>
              <a:spcAft>
                <a:spcPct val="0"/>
              </a:spcAft>
              <a:defRPr/>
            </a:pPr>
            <a:endParaRPr lang="en-CA" sz="2400">
              <a:solidFill>
                <a:srgbClr val="003366"/>
              </a:solidFill>
              <a:latin typeface="Arial" charset="0"/>
              <a:ea typeface="ＭＳ Ｐゴシック" pitchFamily="-60" charset="-128"/>
            </a:endParaRPr>
          </a:p>
        </p:txBody>
      </p:sp>
    </p:spTree>
    <p:extLst>
      <p:ext uri="{BB962C8B-B14F-4D97-AF65-F5344CB8AC3E}">
        <p14:creationId xmlns:p14="http://schemas.microsoft.com/office/powerpoint/2010/main" val="42583731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2"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pPr fontAlgn="base">
              <a:spcBef>
                <a:spcPct val="0"/>
              </a:spcBef>
              <a:spcAft>
                <a:spcPct val="0"/>
              </a:spcAft>
              <a:defRPr/>
            </a:pPr>
            <a:fld id="{A6DF4415-3045-419F-B050-EC2F4DE45A4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fontAlgn="base">
              <a:spcBef>
                <a:spcPct val="0"/>
              </a:spcBef>
              <a:spcAft>
                <a:spcPct val="0"/>
              </a:spcAft>
              <a:defRPr/>
            </a:pPr>
            <a:endParaRPr lang="en-CA" sz="2400">
              <a:solidFill>
                <a:srgbClr val="003366"/>
              </a:solidFill>
              <a:latin typeface="Arial" charset="0"/>
              <a:ea typeface="ＭＳ Ｐゴシック" pitchFamily="-60" charset="-128"/>
            </a:endParaRPr>
          </a:p>
        </p:txBody>
      </p:sp>
    </p:spTree>
    <p:extLst>
      <p:ext uri="{BB962C8B-B14F-4D97-AF65-F5344CB8AC3E}">
        <p14:creationId xmlns:p14="http://schemas.microsoft.com/office/powerpoint/2010/main" val="24495068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descr="content-page"/>
          <p:cNvPicPr>
            <a:picLocks noChangeAspect="1" noChangeArrowheads="1"/>
          </p:cNvPicPr>
          <p:nvPr/>
        </p:nvPicPr>
        <p:blipFill>
          <a:blip r:embed="rId13" cstate="print"/>
          <a:srcRect/>
          <a:stretch>
            <a:fillRect/>
          </a:stretch>
        </p:blipFill>
        <p:spPr bwMode="auto">
          <a:xfrm>
            <a:off x="2" y="-3175"/>
            <a:ext cx="9145588" cy="6865938"/>
          </a:xfrm>
          <a:prstGeom prst="rect">
            <a:avLst/>
          </a:prstGeom>
          <a:noFill/>
          <a:ln w="9525">
            <a:noFill/>
            <a:miter lim="800000"/>
            <a:headEnd/>
            <a:tailEnd/>
          </a:ln>
        </p:spPr>
      </p:pic>
      <p:sp>
        <p:nvSpPr>
          <p:cNvPr id="1027" name="AutoShape 10"/>
          <p:cNvSpPr>
            <a:spLocks noGrp="1" noChangeArrowheads="1"/>
          </p:cNvSpPr>
          <p:nvPr>
            <p:ph type="title"/>
          </p:nvPr>
        </p:nvSpPr>
        <p:spPr bwMode="auto">
          <a:xfrm>
            <a:off x="1066800" y="1143000"/>
            <a:ext cx="78486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Rectangle 11"/>
          <p:cNvSpPr>
            <a:spLocks noGrp="1" noChangeArrowheads="1"/>
          </p:cNvSpPr>
          <p:nvPr>
            <p:ph type="body" idx="1"/>
          </p:nvPr>
        </p:nvSpPr>
        <p:spPr bwMode="auto">
          <a:xfrm>
            <a:off x="1066800" y="2590800"/>
            <a:ext cx="7848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8981" name="Rectangle 21"/>
          <p:cNvSpPr>
            <a:spLocks noGrp="1" noChangeArrowheads="1"/>
          </p:cNvSpPr>
          <p:nvPr>
            <p:ph type="sldNum" sz="quarter" idx="4"/>
          </p:nvPr>
        </p:nvSpPr>
        <p:spPr bwMode="auto">
          <a:xfrm>
            <a:off x="152400" y="6245225"/>
            <a:ext cx="609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bg1"/>
                </a:solidFill>
                <a:latin typeface="Arial" charset="0"/>
                <a:ea typeface="+mn-ea"/>
                <a:cs typeface="+mn-cs"/>
              </a:defRPr>
            </a:lvl1pPr>
          </a:lstStyle>
          <a:p>
            <a:pPr fontAlgn="base">
              <a:spcBef>
                <a:spcPct val="0"/>
              </a:spcBef>
              <a:spcAft>
                <a:spcPct val="0"/>
              </a:spcAft>
              <a:defRPr/>
            </a:pPr>
            <a:fld id="{A6DF4415-3045-419F-B050-EC2F4DE45A4A}" type="slidenum">
              <a:rPr lang="en-US">
                <a:solidFill>
                  <a:srgbClr val="FFFFFF"/>
                </a:solidFill>
              </a:rPr>
              <a:pPr fontAlgn="base">
                <a:spcBef>
                  <a:spcPct val="0"/>
                </a:spcBef>
                <a:spcAft>
                  <a:spcPct val="0"/>
                </a:spcAft>
                <a:defRPr/>
              </a:pPr>
              <a:t>‹#›</a:t>
            </a:fld>
            <a:endParaRPr lang="en-US">
              <a:solidFill>
                <a:srgbClr val="FFFFFF"/>
              </a:solidFill>
            </a:endParaRPr>
          </a:p>
        </p:txBody>
      </p:sp>
      <p:sp>
        <p:nvSpPr>
          <p:cNvPr id="168984" name="Line 24"/>
          <p:cNvSpPr>
            <a:spLocks noChangeShapeType="1"/>
          </p:cNvSpPr>
          <p:nvPr/>
        </p:nvSpPr>
        <p:spPr bwMode="auto">
          <a:xfrm>
            <a:off x="914400" y="2438400"/>
            <a:ext cx="8229600" cy="0"/>
          </a:xfrm>
          <a:prstGeom prst="line">
            <a:avLst/>
          </a:prstGeom>
          <a:noFill/>
          <a:ln w="22225" cap="sq">
            <a:solidFill>
              <a:srgbClr val="20558A"/>
            </a:solidFill>
            <a:round/>
            <a:headEnd type="none" w="sm" len="sm"/>
            <a:tailEnd type="none" w="sm" len="sm"/>
          </a:ln>
          <a:effectLst/>
        </p:spPr>
        <p:txBody>
          <a:bodyPr wrap="none" anchor="ctr"/>
          <a:lstStyle/>
          <a:p>
            <a:pPr algn="ctr" fontAlgn="base">
              <a:spcBef>
                <a:spcPct val="0"/>
              </a:spcBef>
              <a:spcAft>
                <a:spcPct val="0"/>
              </a:spcAft>
              <a:defRPr/>
            </a:pPr>
            <a:endParaRPr lang="en-CA" sz="2400">
              <a:solidFill>
                <a:srgbClr val="003366"/>
              </a:solidFill>
              <a:latin typeface="Arial" charset="0"/>
              <a:ea typeface="ＭＳ Ｐゴシック" pitchFamily="-60" charset="-128"/>
            </a:endParaRPr>
          </a:p>
        </p:txBody>
      </p:sp>
    </p:spTree>
    <p:extLst>
      <p:ext uri="{BB962C8B-B14F-4D97-AF65-F5344CB8AC3E}">
        <p14:creationId xmlns:p14="http://schemas.microsoft.com/office/powerpoint/2010/main" val="163965636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p:titleStyle>
    <p:body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mprb-cepmb.gc.ca/english/pmpmedicines.asp?x=1"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pmprb-cepmb.gc.ca/english/pmpmedicines.asp?x=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Joel.weber@pmprb-cepmb.gc.c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catherine.lombardo@pmprb-cepmb.gc.ca"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pmprb-cepmb.gc.c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3"/>
          <p:cNvSpPr>
            <a:spLocks noGrp="1" noChangeArrowheads="1"/>
          </p:cNvSpPr>
          <p:nvPr>
            <p:ph type="subTitle" idx="1"/>
          </p:nvPr>
        </p:nvSpPr>
        <p:spPr>
          <a:xfrm>
            <a:off x="1475656" y="3356992"/>
            <a:ext cx="7363544" cy="2438400"/>
          </a:xfrm>
        </p:spPr>
        <p:txBody>
          <a:bodyPr lIns="0" tIns="0" rIns="0" bIns="0"/>
          <a:lstStyle/>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endParaRPr lang="en-CA" sz="2400" b="1" dirty="0" smtClean="0"/>
          </a:p>
          <a:p>
            <a:pPr eaLnBrk="1" hangingPunct="1">
              <a:buFont typeface="Wingdings" pitchFamily="-60" charset="2"/>
              <a:buNone/>
            </a:pPr>
            <a:r>
              <a:rPr lang="en-CA" sz="3200" b="1" dirty="0" smtClean="0"/>
              <a:t>Scientific Review and Introductory Price Tests</a:t>
            </a:r>
          </a:p>
          <a:p>
            <a:pPr eaLnBrk="1" hangingPunct="1">
              <a:buFont typeface="Wingdings" pitchFamily="-60" charset="2"/>
              <a:buNone/>
            </a:pPr>
            <a:endParaRPr lang="en-CA" sz="2400" b="1" dirty="0" smtClean="0"/>
          </a:p>
          <a:p>
            <a:pPr eaLnBrk="1" hangingPunct="1">
              <a:buFont typeface="Wingdings" pitchFamily="-60" charset="2"/>
              <a:buNone/>
            </a:pPr>
            <a:r>
              <a:rPr lang="en-US" sz="2400" b="1" dirty="0" smtClean="0"/>
              <a:t>PMPRB 101     2012</a:t>
            </a:r>
            <a:endParaRPr lang="en-CA" sz="2400" b="1" dirty="0" smtClean="0"/>
          </a:p>
          <a:p>
            <a:pPr eaLnBrk="1" hangingPunct="1">
              <a:buFont typeface="Wingdings" pitchFamily="-60" charset="2"/>
              <a:buNone/>
            </a:pPr>
            <a:endParaRPr lang="en-CA" sz="2400" dirty="0" smtClean="0"/>
          </a:p>
          <a:p>
            <a:pPr eaLnBrk="1" hangingPunct="1">
              <a:buFont typeface="Wingdings" pitchFamily="-60" charset="2"/>
              <a:buNone/>
            </a:pPr>
            <a:r>
              <a:rPr lang="en-CA" sz="2000" dirty="0" smtClean="0"/>
              <a:t>					Ottawa, December 2012</a:t>
            </a:r>
          </a:p>
          <a:p>
            <a:pPr eaLnBrk="1" hangingPunct="1">
              <a:buFont typeface="Wingdings" pitchFamily="-60" charset="2"/>
              <a:buNone/>
            </a:pPr>
            <a:r>
              <a:rPr lang="en-CA" sz="2000" dirty="0" smtClean="0"/>
              <a:t>					</a:t>
            </a:r>
          </a:p>
        </p:txBody>
      </p:sp>
      <p:sp>
        <p:nvSpPr>
          <p:cNvPr id="15362" name="AutoShape 2"/>
          <p:cNvSpPr>
            <a:spLocks noGrp="1" noChangeArrowheads="1"/>
          </p:cNvSpPr>
          <p:nvPr>
            <p:ph type="ctrTitle" sz="quarter"/>
          </p:nvPr>
        </p:nvSpPr>
        <p:spPr>
          <a:xfrm>
            <a:off x="1475658" y="2225677"/>
            <a:ext cx="7247657" cy="699269"/>
          </a:xfrm>
        </p:spPr>
        <p:txBody>
          <a:bodyPr anchor="ctr"/>
          <a:lstStyle/>
          <a:p>
            <a:pPr eaLnBrk="1" hangingPunct="1"/>
            <a:r>
              <a:rPr lang="en-US" sz="3600" i="1" dirty="0" smtClean="0">
                <a:solidFill>
                  <a:schemeClr val="tx1"/>
                </a:solidFill>
              </a:rPr>
              <a:t>Patented Medicine Prices Review Board </a:t>
            </a:r>
          </a:p>
        </p:txBody>
      </p:sp>
    </p:spTree>
    <p:extLst>
      <p:ext uri="{BB962C8B-B14F-4D97-AF65-F5344CB8AC3E}">
        <p14:creationId xmlns:p14="http://schemas.microsoft.com/office/powerpoint/2010/main" val="7465404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Scientific Review Process</a:t>
            </a:r>
            <a:br>
              <a:rPr lang="en-US" sz="3200" dirty="0" smtClean="0"/>
            </a:br>
            <a:r>
              <a:rPr lang="en-US" sz="3200" dirty="0" smtClean="0"/>
              <a:t>Priorities</a:t>
            </a:r>
          </a:p>
        </p:txBody>
      </p:sp>
      <p:sp>
        <p:nvSpPr>
          <p:cNvPr id="29699" name="Rectangle 3"/>
          <p:cNvSpPr>
            <a:spLocks noGrp="1" noChangeArrowheads="1"/>
          </p:cNvSpPr>
          <p:nvPr>
            <p:ph idx="1"/>
          </p:nvPr>
        </p:nvSpPr>
        <p:spPr>
          <a:xfrm>
            <a:off x="1140929" y="1447800"/>
            <a:ext cx="7848600" cy="792088"/>
          </a:xfrm>
        </p:spPr>
        <p:txBody>
          <a:bodyPr/>
          <a:lstStyle/>
          <a:p>
            <a:r>
              <a:rPr lang="en-CA" dirty="0"/>
              <a:t>In the event that a large number of submissions are received for any one HDAP meeting, priority will be determined as follows: </a:t>
            </a:r>
          </a:p>
          <a:p>
            <a:r>
              <a:rPr lang="en-CA" dirty="0"/>
              <a:t>Drug products that are patented and sold;</a:t>
            </a:r>
          </a:p>
          <a:p>
            <a:r>
              <a:rPr lang="en-CA" dirty="0"/>
              <a:t>Drug products that are patented and about to be sold;</a:t>
            </a:r>
          </a:p>
          <a:p>
            <a:r>
              <a:rPr lang="en-CA" dirty="0"/>
              <a:t>Drug products that are patented but not sold;</a:t>
            </a:r>
          </a:p>
          <a:p>
            <a:r>
              <a:rPr lang="en-CA" dirty="0"/>
              <a:t>Drug products that are not patented but sold;</a:t>
            </a:r>
          </a:p>
          <a:p>
            <a:r>
              <a:rPr lang="en-CA" dirty="0"/>
              <a:t>Drug products that are not patented and are not sold. </a:t>
            </a:r>
          </a:p>
          <a:p>
            <a:pPr marL="0" indent="0" eaLnBrk="1" hangingPunct="1">
              <a:buNone/>
            </a:pPr>
            <a:endParaRPr lang="en-US" dirty="0" smtClean="0">
              <a:sym typeface="Wingdings" pitchFamily="2" charset="2"/>
            </a:endParaRPr>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10</a:t>
            </a:fld>
            <a:endParaRPr lang="en-US" smtClean="0">
              <a:solidFill>
                <a:srgbClr val="003366"/>
              </a:solidFill>
            </a:endParaRPr>
          </a:p>
        </p:txBody>
      </p:sp>
      <p:sp>
        <p:nvSpPr>
          <p:cNvPr id="29700" name="Line 4"/>
          <p:cNvSpPr>
            <a:spLocks noChangeShapeType="1"/>
          </p:cNvSpPr>
          <p:nvPr/>
        </p:nvSpPr>
        <p:spPr bwMode="auto">
          <a:xfrm flipV="1">
            <a:off x="1015033" y="1131168"/>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21201080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AutoShape 2"/>
          <p:cNvSpPr>
            <a:spLocks noGrp="1" noChangeArrowheads="1"/>
          </p:cNvSpPr>
          <p:nvPr>
            <p:ph type="title"/>
          </p:nvPr>
        </p:nvSpPr>
        <p:spPr>
          <a:xfrm>
            <a:off x="1076325" y="457200"/>
            <a:ext cx="8077200" cy="1066800"/>
          </a:xfrm>
        </p:spPr>
        <p:txBody>
          <a:bodyPr/>
          <a:lstStyle/>
          <a:p>
            <a:pPr algn="ctr"/>
            <a:r>
              <a:rPr lang="en-CA" sz="3200" dirty="0" smtClean="0"/>
              <a:t>Scientific Review Process</a:t>
            </a:r>
            <a:br>
              <a:rPr lang="en-CA" sz="3200" dirty="0" smtClean="0"/>
            </a:br>
            <a:r>
              <a:rPr lang="en-CA" sz="3200" dirty="0" smtClean="0"/>
              <a:t>OTC and Veterinary Drug Products</a:t>
            </a:r>
            <a:r>
              <a:rPr lang="en-US" sz="3200" dirty="0" smtClean="0"/>
              <a:t> </a:t>
            </a:r>
          </a:p>
        </p:txBody>
      </p:sp>
      <p:sp>
        <p:nvSpPr>
          <p:cNvPr id="37892" name="Rectangle 3"/>
          <p:cNvSpPr>
            <a:spLocks noGrp="1" noChangeArrowheads="1"/>
          </p:cNvSpPr>
          <p:nvPr>
            <p:ph idx="1"/>
          </p:nvPr>
        </p:nvSpPr>
        <p:spPr>
          <a:xfrm>
            <a:off x="1181100" y="1676400"/>
            <a:ext cx="7848600" cy="4114800"/>
          </a:xfrm>
        </p:spPr>
        <p:txBody>
          <a:bodyPr/>
          <a:lstStyle/>
          <a:p>
            <a:r>
              <a:rPr lang="en-CA" b="0" dirty="0" smtClean="0"/>
              <a:t>Upon receipt of a complaint, the PMPRB will undertake the scientific review of the patented OTC or veterinary drug product in the same manner as is undertaken for all other patented drug products</a:t>
            </a:r>
            <a:r>
              <a:rPr lang="en-US" dirty="0" smtClean="0"/>
              <a:t> </a:t>
            </a:r>
          </a:p>
        </p:txBody>
      </p:sp>
      <p:sp>
        <p:nvSpPr>
          <p:cNvPr id="37890" name="Slide Number Placeholder 3"/>
          <p:cNvSpPr>
            <a:spLocks noGrp="1"/>
          </p:cNvSpPr>
          <p:nvPr>
            <p:ph type="sldNum" sz="quarter" idx="10"/>
          </p:nvPr>
        </p:nvSpPr>
        <p:spPr>
          <a:noFill/>
        </p:spPr>
        <p:txBody>
          <a:bodyPr/>
          <a:lstStyle/>
          <a:p>
            <a:fld id="{6A3552DA-051F-4035-A9B9-828151BDBFD2}" type="slidenum">
              <a:rPr lang="en-US" smtClean="0"/>
              <a:pPr/>
              <a:t>11</a:t>
            </a:fld>
            <a:endParaRPr lang="en-US" smtClean="0">
              <a:solidFill>
                <a:schemeClr val="tx1"/>
              </a:solidFill>
            </a:endParaRPr>
          </a:p>
        </p:txBody>
      </p:sp>
      <p:sp>
        <p:nvSpPr>
          <p:cNvPr id="37893" name="Line 4"/>
          <p:cNvSpPr>
            <a:spLocks noChangeShapeType="1"/>
          </p:cNvSpPr>
          <p:nvPr/>
        </p:nvSpPr>
        <p:spPr bwMode="auto">
          <a:xfrm>
            <a:off x="990600" y="1524000"/>
            <a:ext cx="8229600" cy="0"/>
          </a:xfrm>
          <a:prstGeom prst="line">
            <a:avLst/>
          </a:prstGeom>
          <a:noFill/>
          <a:ln w="22225" cap="sq">
            <a:solidFill>
              <a:srgbClr val="20558A"/>
            </a:solidFill>
            <a:round/>
            <a:headEnd type="none" w="sm" len="sm"/>
            <a:tailEnd type="none" w="sm" len="sm"/>
          </a:ln>
        </p:spPr>
        <p:txBody>
          <a:bodyPr wrap="none" anchor="ctr"/>
          <a:lstStyle/>
          <a:p>
            <a:endParaRPr lang="en-CA"/>
          </a:p>
        </p:txBody>
      </p:sp>
    </p:spTree>
    <p:extLst>
      <p:ext uri="{BB962C8B-B14F-4D97-AF65-F5344CB8AC3E}">
        <p14:creationId xmlns:p14="http://schemas.microsoft.com/office/powerpoint/2010/main" val="3226896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43608" y="476672"/>
            <a:ext cx="7848600" cy="576064"/>
          </a:xfrm>
        </p:spPr>
        <p:txBody>
          <a:bodyPr/>
          <a:lstStyle/>
          <a:p>
            <a:pPr algn="ctr" eaLnBrk="1" hangingPunct="1"/>
            <a:r>
              <a:rPr lang="en-US" sz="3200" dirty="0" smtClean="0"/>
              <a:t>Levels of Therapeutic Improvement</a:t>
            </a:r>
          </a:p>
        </p:txBody>
      </p:sp>
      <p:sp>
        <p:nvSpPr>
          <p:cNvPr id="29699" name="Rectangle 3"/>
          <p:cNvSpPr>
            <a:spLocks noGrp="1" noChangeArrowheads="1"/>
          </p:cNvSpPr>
          <p:nvPr>
            <p:ph idx="1"/>
          </p:nvPr>
        </p:nvSpPr>
        <p:spPr>
          <a:xfrm>
            <a:off x="1115616" y="1124745"/>
            <a:ext cx="7848600" cy="792088"/>
          </a:xfrm>
        </p:spPr>
        <p:txBody>
          <a:bodyPr/>
          <a:lstStyle/>
          <a:p>
            <a:pPr marL="0" indent="0">
              <a:buNone/>
            </a:pPr>
            <a:r>
              <a:rPr lang="en-CA" sz="2000" dirty="0"/>
              <a:t>HDAP utilizes the following set of definitions to recommend the level of therapeutic improvement of a drug product</a:t>
            </a:r>
            <a:r>
              <a:rPr lang="en-CA" sz="2000" dirty="0" smtClean="0"/>
              <a:t>:</a:t>
            </a:r>
          </a:p>
          <a:p>
            <a:pPr marL="0" indent="0">
              <a:buNone/>
            </a:pPr>
            <a:endParaRPr lang="en-CA" sz="2000" dirty="0"/>
          </a:p>
          <a:p>
            <a:r>
              <a:rPr lang="en-CA" sz="2000" dirty="0"/>
              <a:t>Breakthrough: A breakthrough drug product is the first one to be sold in Canada that treats effectively a particular illness or addresses effectively a particular indication</a:t>
            </a:r>
            <a:r>
              <a:rPr lang="en-CA" sz="2000" dirty="0" smtClean="0"/>
              <a:t>.</a:t>
            </a:r>
          </a:p>
          <a:p>
            <a:endParaRPr lang="en-CA" sz="2000" dirty="0"/>
          </a:p>
          <a:p>
            <a:r>
              <a:rPr lang="en-CA" sz="2000" dirty="0"/>
              <a:t>Substantial Improvement: A drug product offering substantial improvement is one that, relative to other drug products sold in Canada, provides substantial improvement in therapeutic effects.</a:t>
            </a:r>
          </a:p>
          <a:p>
            <a:pPr marL="0" indent="0" eaLnBrk="1" hangingPunct="1">
              <a:buNone/>
            </a:pPr>
            <a:endParaRPr lang="en-US" sz="200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12</a:t>
            </a:fld>
            <a:endParaRPr lang="en-US"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6" name="Rectangle 3"/>
          <p:cNvSpPr txBox="1">
            <a:spLocks noChangeArrowheads="1"/>
          </p:cNvSpPr>
          <p:nvPr/>
        </p:nvSpPr>
        <p:spPr bwMode="auto">
          <a:xfrm>
            <a:off x="1169504" y="3636640"/>
            <a:ext cx="7848600" cy="9361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0" indent="0" eaLnBrk="1" hangingPunct="1">
              <a:spcAft>
                <a:spcPts val="1200"/>
              </a:spcAft>
              <a:buNone/>
            </a:pPr>
            <a:endParaRPr lang="en-US" dirty="0" smtClean="0"/>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r>
              <a:rPr lang="en-US" sz="2000" dirty="0" smtClean="0"/>
              <a:t> </a:t>
            </a:r>
          </a:p>
        </p:txBody>
      </p:sp>
    </p:spTree>
    <p:extLst>
      <p:ext uri="{BB962C8B-B14F-4D97-AF65-F5344CB8AC3E}">
        <p14:creationId xmlns:p14="http://schemas.microsoft.com/office/powerpoint/2010/main" val="2345178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43608" y="476672"/>
            <a:ext cx="7848600" cy="576064"/>
          </a:xfrm>
        </p:spPr>
        <p:txBody>
          <a:bodyPr/>
          <a:lstStyle/>
          <a:p>
            <a:pPr algn="ctr" eaLnBrk="1" hangingPunct="1"/>
            <a:r>
              <a:rPr lang="en-US" sz="3200" dirty="0" smtClean="0"/>
              <a:t>Levels of Therapeutic Improvement</a:t>
            </a:r>
          </a:p>
        </p:txBody>
      </p:sp>
      <p:sp>
        <p:nvSpPr>
          <p:cNvPr id="29699" name="Rectangle 3"/>
          <p:cNvSpPr>
            <a:spLocks noGrp="1" noChangeArrowheads="1"/>
          </p:cNvSpPr>
          <p:nvPr>
            <p:ph idx="1"/>
          </p:nvPr>
        </p:nvSpPr>
        <p:spPr>
          <a:xfrm>
            <a:off x="1115616" y="1124745"/>
            <a:ext cx="7848600" cy="792088"/>
          </a:xfrm>
        </p:spPr>
        <p:txBody>
          <a:bodyPr/>
          <a:lstStyle/>
          <a:p>
            <a:endParaRPr lang="en-CA" sz="2000" dirty="0" smtClean="0"/>
          </a:p>
          <a:p>
            <a:r>
              <a:rPr lang="en-CA" sz="2000" dirty="0" smtClean="0"/>
              <a:t>Moderate Improvement: A drug product offering moderate improvement is one that, relative to other drug products sold in Canada, provides moderate improvement in therapeutic effects.</a:t>
            </a:r>
          </a:p>
          <a:p>
            <a:endParaRPr lang="en-CA" sz="2000" dirty="0" smtClean="0"/>
          </a:p>
          <a:p>
            <a:r>
              <a:rPr lang="en-CA" sz="2000" dirty="0" smtClean="0"/>
              <a:t>Slight or No Improvement: A drug product offering slight or no improvement is one that, relative to other drug products sold in Canada, provides slight or no improvement in therapeutic effects.</a:t>
            </a:r>
          </a:p>
          <a:p>
            <a:pPr marL="0" indent="0" eaLnBrk="1" hangingPunct="1">
              <a:buNone/>
            </a:pPr>
            <a:endParaRPr lang="en-US" sz="200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13</a:t>
            </a:fld>
            <a:endParaRPr lang="en-US"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Font typeface="Wingdings" pitchFamily="-60" charset="2"/>
              <a:buNone/>
            </a:pPr>
            <a:r>
              <a:rPr lang="en-US" sz="2000" dirty="0" smtClean="0"/>
              <a:t> </a:t>
            </a:r>
          </a:p>
        </p:txBody>
      </p:sp>
    </p:spTree>
    <p:extLst>
      <p:ext uri="{BB962C8B-B14F-4D97-AF65-F5344CB8AC3E}">
        <p14:creationId xmlns:p14="http://schemas.microsoft.com/office/powerpoint/2010/main" val="16773192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43608" y="152400"/>
            <a:ext cx="7848600" cy="576064"/>
          </a:xfrm>
        </p:spPr>
        <p:txBody>
          <a:bodyPr/>
          <a:lstStyle/>
          <a:p>
            <a:pPr algn="ctr" eaLnBrk="1" hangingPunct="1"/>
            <a:r>
              <a:rPr lang="en-US" sz="3200" dirty="0" smtClean="0"/>
              <a:t>Factors Considered When Establishing</a:t>
            </a:r>
            <a:br>
              <a:rPr lang="en-US" sz="3200" dirty="0" smtClean="0"/>
            </a:br>
            <a:r>
              <a:rPr lang="en-US" sz="3200" dirty="0" smtClean="0"/>
              <a:t>Level of Therapeutic Improvement</a:t>
            </a:r>
          </a:p>
        </p:txBody>
      </p:sp>
      <p:sp>
        <p:nvSpPr>
          <p:cNvPr id="29699" name="Rectangle 3"/>
          <p:cNvSpPr>
            <a:spLocks noGrp="1" noChangeArrowheads="1"/>
          </p:cNvSpPr>
          <p:nvPr>
            <p:ph idx="1"/>
          </p:nvPr>
        </p:nvSpPr>
        <p:spPr>
          <a:xfrm>
            <a:off x="1115616" y="1124745"/>
            <a:ext cx="7848600" cy="792088"/>
          </a:xfrm>
        </p:spPr>
        <p:txBody>
          <a:bodyPr/>
          <a:lstStyle/>
          <a:p>
            <a:r>
              <a:rPr lang="en-CA" sz="1800" dirty="0"/>
              <a:t>The following factors are to be used in recommending the level of therapeutic improvement of a drug product:</a:t>
            </a:r>
          </a:p>
          <a:p>
            <a:pPr marL="0" indent="0">
              <a:buNone/>
            </a:pPr>
            <a:r>
              <a:rPr lang="en-CA" sz="1800" u="sng" dirty="0"/>
              <a:t>Primary Factors</a:t>
            </a:r>
          </a:p>
          <a:p>
            <a:r>
              <a:rPr lang="en-CA" sz="1800" dirty="0"/>
              <a:t>Increased efficacy</a:t>
            </a:r>
          </a:p>
          <a:p>
            <a:r>
              <a:rPr lang="en-CA" sz="1800" dirty="0"/>
              <a:t>Reduction in incidence or grade of important adverse reactions </a:t>
            </a:r>
          </a:p>
          <a:p>
            <a:pPr marL="0" indent="0">
              <a:buNone/>
            </a:pPr>
            <a:r>
              <a:rPr lang="en-CA" sz="1800" u="sng" dirty="0"/>
              <a:t>Secondary Factors</a:t>
            </a:r>
            <a:r>
              <a:rPr lang="en-CA" sz="1800" dirty="0"/>
              <a:t> </a:t>
            </a:r>
          </a:p>
          <a:p>
            <a:r>
              <a:rPr lang="en-CA" sz="1800" dirty="0"/>
              <a:t>Route of administration</a:t>
            </a:r>
          </a:p>
          <a:p>
            <a:r>
              <a:rPr lang="en-CA" sz="1800" dirty="0"/>
              <a:t>Patient convenience</a:t>
            </a:r>
          </a:p>
          <a:p>
            <a:r>
              <a:rPr lang="en-CA" sz="1800" dirty="0"/>
              <a:t>Compliance improvements leading to improved therapeutic efficacy</a:t>
            </a:r>
          </a:p>
          <a:p>
            <a:r>
              <a:rPr lang="en-CA" sz="1800" dirty="0"/>
              <a:t>Caregiver convenience</a:t>
            </a:r>
          </a:p>
          <a:p>
            <a:r>
              <a:rPr lang="en-CA" sz="1800" dirty="0"/>
              <a:t>Time required to achieve the optimal therapeutic effect</a:t>
            </a:r>
          </a:p>
          <a:p>
            <a:r>
              <a:rPr lang="en-CA" sz="1800" dirty="0"/>
              <a:t>Duration of usual treatment course</a:t>
            </a:r>
          </a:p>
          <a:p>
            <a:r>
              <a:rPr lang="en-CA" sz="1800" dirty="0"/>
              <a:t>Success rate</a:t>
            </a:r>
          </a:p>
          <a:p>
            <a:r>
              <a:rPr lang="en-CA" sz="1800" dirty="0"/>
              <a:t>Percentage of affected population treated effectively</a:t>
            </a:r>
          </a:p>
          <a:p>
            <a:r>
              <a:rPr lang="en-CA" sz="1800" dirty="0"/>
              <a:t>Disability avoidance/savings </a:t>
            </a:r>
          </a:p>
          <a:p>
            <a:pPr marL="0" indent="0" eaLnBrk="1" hangingPunct="1">
              <a:buNone/>
            </a:pPr>
            <a:endParaRPr lang="en-US" sz="180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14</a:t>
            </a:fld>
            <a:endParaRPr lang="en-US"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3577963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p>
            <a:fld id="{156AB585-17DC-48BF-844A-61A62B0F44CF}" type="slidenum">
              <a:rPr lang="en-US" smtClean="0"/>
              <a:pPr/>
              <a:t>15</a:t>
            </a:fld>
            <a:endParaRPr lang="en-US" smtClean="0">
              <a:solidFill>
                <a:schemeClr val="tx1"/>
              </a:solidFill>
            </a:endParaRPr>
          </a:p>
        </p:txBody>
      </p:sp>
      <p:sp>
        <p:nvSpPr>
          <p:cNvPr id="34819" name="AutoShape 2"/>
          <p:cNvSpPr>
            <a:spLocks noChangeArrowheads="1"/>
          </p:cNvSpPr>
          <p:nvPr/>
        </p:nvSpPr>
        <p:spPr bwMode="auto">
          <a:xfrm>
            <a:off x="3352800" y="1981200"/>
            <a:ext cx="1905000" cy="533400"/>
          </a:xfrm>
          <a:prstGeom prst="roundRect">
            <a:avLst>
              <a:gd name="adj" fmla="val 16667"/>
            </a:avLst>
          </a:prstGeom>
          <a:solidFill>
            <a:srgbClr val="FFFFFF"/>
          </a:solidFill>
          <a:ln w="9525">
            <a:solidFill>
              <a:schemeClr val="tx1"/>
            </a:solidFill>
            <a:round/>
            <a:headEnd/>
            <a:tailEnd/>
          </a:ln>
        </p:spPr>
        <p:txBody>
          <a:bodyPr wrap="none" anchor="ctr"/>
          <a:lstStyle/>
          <a:p>
            <a:r>
              <a:rPr lang="en-US" sz="1800"/>
              <a:t>Breakthrough</a:t>
            </a:r>
          </a:p>
        </p:txBody>
      </p:sp>
      <p:sp>
        <p:nvSpPr>
          <p:cNvPr id="34820" name="AutoShape 3"/>
          <p:cNvSpPr>
            <a:spLocks noChangeArrowheads="1"/>
          </p:cNvSpPr>
          <p:nvPr/>
        </p:nvSpPr>
        <p:spPr bwMode="auto">
          <a:xfrm>
            <a:off x="6471821" y="1981200"/>
            <a:ext cx="1905000" cy="533400"/>
          </a:xfrm>
          <a:prstGeom prst="roundRect">
            <a:avLst>
              <a:gd name="adj" fmla="val 16667"/>
            </a:avLst>
          </a:prstGeom>
          <a:noFill/>
          <a:ln w="9525">
            <a:solidFill>
              <a:schemeClr val="tx1"/>
            </a:solidFill>
            <a:round/>
            <a:headEnd/>
            <a:tailEnd/>
          </a:ln>
        </p:spPr>
        <p:txBody>
          <a:bodyPr wrap="none" anchor="ctr"/>
          <a:lstStyle/>
          <a:p>
            <a:r>
              <a:rPr lang="en-US" sz="1800" dirty="0"/>
              <a:t>None</a:t>
            </a:r>
          </a:p>
        </p:txBody>
      </p:sp>
      <p:sp>
        <p:nvSpPr>
          <p:cNvPr id="34821" name="AutoShape 4"/>
          <p:cNvSpPr>
            <a:spLocks noChangeArrowheads="1"/>
          </p:cNvSpPr>
          <p:nvPr/>
        </p:nvSpPr>
        <p:spPr bwMode="auto">
          <a:xfrm>
            <a:off x="3365284" y="5274446"/>
            <a:ext cx="1905000" cy="609600"/>
          </a:xfrm>
          <a:prstGeom prst="roundRect">
            <a:avLst>
              <a:gd name="adj" fmla="val 16667"/>
            </a:avLst>
          </a:prstGeom>
          <a:noFill/>
          <a:ln w="9525">
            <a:solidFill>
              <a:schemeClr val="tx1"/>
            </a:solidFill>
            <a:round/>
            <a:headEnd/>
            <a:tailEnd/>
          </a:ln>
        </p:spPr>
        <p:txBody>
          <a:bodyPr wrap="none" anchor="ctr"/>
          <a:lstStyle/>
          <a:p>
            <a:r>
              <a:rPr lang="en-US" sz="1800"/>
              <a:t>Slight/No </a:t>
            </a:r>
          </a:p>
          <a:p>
            <a:r>
              <a:rPr lang="en-US" sz="1800"/>
              <a:t>Improvement</a:t>
            </a:r>
          </a:p>
        </p:txBody>
      </p:sp>
      <p:sp>
        <p:nvSpPr>
          <p:cNvPr id="34822" name="AutoShape 5"/>
          <p:cNvSpPr>
            <a:spLocks noChangeArrowheads="1"/>
          </p:cNvSpPr>
          <p:nvPr/>
        </p:nvSpPr>
        <p:spPr bwMode="auto">
          <a:xfrm>
            <a:off x="3317660" y="3124200"/>
            <a:ext cx="1905000" cy="609600"/>
          </a:xfrm>
          <a:prstGeom prst="roundRect">
            <a:avLst>
              <a:gd name="adj" fmla="val 16667"/>
            </a:avLst>
          </a:prstGeom>
          <a:noFill/>
          <a:ln w="9525">
            <a:solidFill>
              <a:schemeClr val="tx1"/>
            </a:solidFill>
            <a:round/>
            <a:headEnd/>
            <a:tailEnd/>
          </a:ln>
        </p:spPr>
        <p:txBody>
          <a:bodyPr wrap="none" anchor="ctr"/>
          <a:lstStyle/>
          <a:p>
            <a:r>
              <a:rPr lang="en-US" sz="1800"/>
              <a:t>Substantial </a:t>
            </a:r>
          </a:p>
          <a:p>
            <a:r>
              <a:rPr lang="en-US" sz="1800"/>
              <a:t>Improvement</a:t>
            </a:r>
          </a:p>
        </p:txBody>
      </p:sp>
      <p:sp>
        <p:nvSpPr>
          <p:cNvPr id="34823" name="AutoShape 6"/>
          <p:cNvSpPr>
            <a:spLocks noChangeArrowheads="1"/>
          </p:cNvSpPr>
          <p:nvPr/>
        </p:nvSpPr>
        <p:spPr bwMode="auto">
          <a:xfrm>
            <a:off x="6492907" y="3048000"/>
            <a:ext cx="1905000" cy="762000"/>
          </a:xfrm>
          <a:prstGeom prst="roundRect">
            <a:avLst>
              <a:gd name="adj" fmla="val 16667"/>
            </a:avLst>
          </a:prstGeom>
          <a:noFill/>
          <a:ln w="9525">
            <a:solidFill>
              <a:schemeClr val="tx1"/>
            </a:solidFill>
            <a:round/>
            <a:headEnd/>
            <a:tailEnd/>
          </a:ln>
        </p:spPr>
        <p:txBody>
          <a:bodyPr wrap="none" anchor="ctr"/>
          <a:lstStyle/>
          <a:p>
            <a:r>
              <a:rPr lang="en-US" sz="1400" dirty="0"/>
              <a:t>Drug products over</a:t>
            </a:r>
          </a:p>
          <a:p>
            <a:r>
              <a:rPr lang="en-US" sz="1400" dirty="0"/>
              <a:t>which is it </a:t>
            </a:r>
          </a:p>
          <a:p>
            <a:r>
              <a:rPr lang="en-US" sz="1400" dirty="0"/>
              <a:t>substantial improvement</a:t>
            </a:r>
          </a:p>
        </p:txBody>
      </p:sp>
      <p:sp>
        <p:nvSpPr>
          <p:cNvPr id="34824" name="AutoShape 7"/>
          <p:cNvSpPr>
            <a:spLocks noChangeArrowheads="1"/>
          </p:cNvSpPr>
          <p:nvPr/>
        </p:nvSpPr>
        <p:spPr bwMode="auto">
          <a:xfrm>
            <a:off x="6492907" y="5067670"/>
            <a:ext cx="1981200" cy="990600"/>
          </a:xfrm>
          <a:prstGeom prst="roundRect">
            <a:avLst>
              <a:gd name="adj" fmla="val 16667"/>
            </a:avLst>
          </a:prstGeom>
          <a:noFill/>
          <a:ln w="9525">
            <a:solidFill>
              <a:schemeClr val="tx1"/>
            </a:solidFill>
            <a:round/>
            <a:headEnd/>
            <a:tailEnd/>
          </a:ln>
        </p:spPr>
        <p:txBody>
          <a:bodyPr wrap="none" anchor="ctr"/>
          <a:lstStyle/>
          <a:p>
            <a:pPr algn="l"/>
            <a:r>
              <a:rPr lang="en-US" sz="1200"/>
              <a:t>Comparable drug products</a:t>
            </a:r>
          </a:p>
          <a:p>
            <a:pPr algn="l"/>
            <a:r>
              <a:rPr lang="en-US" sz="1000"/>
              <a:t> </a:t>
            </a:r>
          </a:p>
          <a:p>
            <a:pPr algn="l"/>
            <a:r>
              <a:rPr lang="en-US" sz="1000"/>
              <a:t>-if no comparable drug products:</a:t>
            </a:r>
          </a:p>
          <a:p>
            <a:pPr algn="l"/>
            <a:r>
              <a:rPr lang="en-US" sz="1000"/>
              <a:t>     “superior” drug products</a:t>
            </a:r>
          </a:p>
        </p:txBody>
      </p:sp>
      <p:sp>
        <p:nvSpPr>
          <p:cNvPr id="34825" name="AutoShape 8"/>
          <p:cNvSpPr>
            <a:spLocks noChangeArrowheads="1"/>
          </p:cNvSpPr>
          <p:nvPr/>
        </p:nvSpPr>
        <p:spPr bwMode="auto">
          <a:xfrm>
            <a:off x="6492907" y="4000500"/>
            <a:ext cx="1905000" cy="990600"/>
          </a:xfrm>
          <a:prstGeom prst="roundRect">
            <a:avLst>
              <a:gd name="adj" fmla="val 16667"/>
            </a:avLst>
          </a:prstGeom>
          <a:noFill/>
          <a:ln w="9525">
            <a:solidFill>
              <a:schemeClr val="tx1"/>
            </a:solidFill>
            <a:round/>
            <a:headEnd/>
            <a:tailEnd/>
          </a:ln>
        </p:spPr>
        <p:txBody>
          <a:bodyPr wrap="none" anchor="ctr"/>
          <a:lstStyle/>
          <a:p>
            <a:r>
              <a:rPr lang="en-US" sz="1400"/>
              <a:t>Drug products over</a:t>
            </a:r>
          </a:p>
          <a:p>
            <a:r>
              <a:rPr lang="en-US" sz="1400"/>
              <a:t>which is it </a:t>
            </a:r>
          </a:p>
          <a:p>
            <a:r>
              <a:rPr lang="en-US" sz="1400"/>
              <a:t>moderate improvement</a:t>
            </a:r>
          </a:p>
        </p:txBody>
      </p:sp>
      <p:sp>
        <p:nvSpPr>
          <p:cNvPr id="34826" name="AutoShape 9"/>
          <p:cNvSpPr>
            <a:spLocks noChangeArrowheads="1"/>
          </p:cNvSpPr>
          <p:nvPr/>
        </p:nvSpPr>
        <p:spPr bwMode="auto">
          <a:xfrm>
            <a:off x="3309521" y="4207275"/>
            <a:ext cx="1905000" cy="577049"/>
          </a:xfrm>
          <a:prstGeom prst="roundRect">
            <a:avLst>
              <a:gd name="adj" fmla="val 16667"/>
            </a:avLst>
          </a:prstGeom>
          <a:noFill/>
          <a:ln w="9525">
            <a:solidFill>
              <a:schemeClr val="tx1"/>
            </a:solidFill>
            <a:round/>
            <a:headEnd/>
            <a:tailEnd/>
          </a:ln>
        </p:spPr>
        <p:txBody>
          <a:bodyPr wrap="none" anchor="ctr"/>
          <a:lstStyle/>
          <a:p>
            <a:r>
              <a:rPr lang="en-US" sz="1800"/>
              <a:t>Moderate </a:t>
            </a:r>
          </a:p>
          <a:p>
            <a:r>
              <a:rPr lang="en-US" sz="1800"/>
              <a:t>Improvement</a:t>
            </a:r>
          </a:p>
        </p:txBody>
      </p:sp>
      <p:sp>
        <p:nvSpPr>
          <p:cNvPr id="34827" name="Line 10"/>
          <p:cNvSpPr>
            <a:spLocks noChangeShapeType="1"/>
          </p:cNvSpPr>
          <p:nvPr/>
        </p:nvSpPr>
        <p:spPr bwMode="auto">
          <a:xfrm>
            <a:off x="6553200" y="6477000"/>
            <a:ext cx="228600" cy="0"/>
          </a:xfrm>
          <a:prstGeom prst="line">
            <a:avLst/>
          </a:prstGeom>
          <a:noFill/>
          <a:ln w="9525">
            <a:solidFill>
              <a:schemeClr val="tx1"/>
            </a:solidFill>
            <a:round/>
            <a:headEnd/>
            <a:tailEnd type="triangle" w="med" len="med"/>
          </a:ln>
        </p:spPr>
        <p:txBody>
          <a:bodyPr/>
          <a:lstStyle/>
          <a:p>
            <a:endParaRPr lang="en-CA"/>
          </a:p>
        </p:txBody>
      </p:sp>
      <p:sp>
        <p:nvSpPr>
          <p:cNvPr id="34828" name="Text Box 11"/>
          <p:cNvSpPr txBox="1">
            <a:spLocks noChangeArrowheads="1"/>
          </p:cNvSpPr>
          <p:nvPr/>
        </p:nvSpPr>
        <p:spPr bwMode="auto">
          <a:xfrm>
            <a:off x="3271421" y="1280320"/>
            <a:ext cx="1981200" cy="600164"/>
          </a:xfrm>
          <a:prstGeom prst="rect">
            <a:avLst/>
          </a:prstGeom>
          <a:noFill/>
          <a:ln w="9525">
            <a:noFill/>
            <a:miter lim="800000"/>
            <a:headEnd/>
            <a:tailEnd/>
          </a:ln>
        </p:spPr>
        <p:txBody>
          <a:bodyPr>
            <a:spAutoFit/>
          </a:bodyPr>
          <a:lstStyle/>
          <a:p>
            <a:pPr>
              <a:spcBef>
                <a:spcPct val="50000"/>
              </a:spcBef>
            </a:pPr>
            <a:r>
              <a:rPr lang="en-US" sz="1400" b="1" u="sng" dirty="0"/>
              <a:t>Level of Therapeutic Improvement</a:t>
            </a:r>
            <a:r>
              <a:rPr lang="en-US" sz="1800" b="1" u="sng" dirty="0"/>
              <a:t> </a:t>
            </a:r>
          </a:p>
        </p:txBody>
      </p:sp>
      <p:sp>
        <p:nvSpPr>
          <p:cNvPr id="34829" name="Text Box 12"/>
          <p:cNvSpPr txBox="1">
            <a:spLocks noChangeArrowheads="1"/>
          </p:cNvSpPr>
          <p:nvPr/>
        </p:nvSpPr>
        <p:spPr bwMode="auto">
          <a:xfrm>
            <a:off x="3886200" y="304801"/>
            <a:ext cx="1524000" cy="369332"/>
          </a:xfrm>
          <a:prstGeom prst="rect">
            <a:avLst/>
          </a:prstGeom>
          <a:noFill/>
          <a:ln w="9525">
            <a:noFill/>
            <a:miter lim="800000"/>
            <a:headEnd/>
            <a:tailEnd/>
          </a:ln>
        </p:spPr>
        <p:txBody>
          <a:bodyPr>
            <a:spAutoFit/>
          </a:bodyPr>
          <a:lstStyle/>
          <a:p>
            <a:pPr algn="l">
              <a:spcBef>
                <a:spcPct val="50000"/>
              </a:spcBef>
            </a:pPr>
            <a:endParaRPr lang="en-US" sz="1800"/>
          </a:p>
        </p:txBody>
      </p:sp>
      <p:sp>
        <p:nvSpPr>
          <p:cNvPr id="34830" name="Text Box 13"/>
          <p:cNvSpPr txBox="1">
            <a:spLocks noChangeArrowheads="1"/>
          </p:cNvSpPr>
          <p:nvPr/>
        </p:nvSpPr>
        <p:spPr bwMode="auto">
          <a:xfrm>
            <a:off x="6591300" y="1386682"/>
            <a:ext cx="1676400" cy="369332"/>
          </a:xfrm>
          <a:prstGeom prst="rect">
            <a:avLst/>
          </a:prstGeom>
          <a:noFill/>
          <a:ln w="9525">
            <a:noFill/>
            <a:miter lim="800000"/>
            <a:headEnd/>
            <a:tailEnd/>
          </a:ln>
        </p:spPr>
        <p:txBody>
          <a:bodyPr>
            <a:spAutoFit/>
          </a:bodyPr>
          <a:lstStyle/>
          <a:p>
            <a:pPr>
              <a:spcBef>
                <a:spcPct val="50000"/>
              </a:spcBef>
            </a:pPr>
            <a:r>
              <a:rPr lang="en-US" sz="1800" b="1" u="sng" dirty="0"/>
              <a:t>Comparators</a:t>
            </a:r>
          </a:p>
        </p:txBody>
      </p:sp>
      <p:sp>
        <p:nvSpPr>
          <p:cNvPr id="34831" name="Text Box 14"/>
          <p:cNvSpPr txBox="1">
            <a:spLocks noChangeArrowheads="1"/>
          </p:cNvSpPr>
          <p:nvPr/>
        </p:nvSpPr>
        <p:spPr bwMode="auto">
          <a:xfrm>
            <a:off x="1066800" y="3429002"/>
            <a:ext cx="1295400" cy="1006475"/>
          </a:xfrm>
          <a:prstGeom prst="rect">
            <a:avLst/>
          </a:prstGeom>
          <a:noFill/>
          <a:ln w="9525">
            <a:noFill/>
            <a:miter lim="800000"/>
            <a:headEnd/>
            <a:tailEnd/>
          </a:ln>
        </p:spPr>
        <p:txBody>
          <a:bodyPr>
            <a:spAutoFit/>
          </a:bodyPr>
          <a:lstStyle/>
          <a:p>
            <a:pPr algn="l">
              <a:spcBef>
                <a:spcPct val="50000"/>
              </a:spcBef>
            </a:pPr>
            <a:r>
              <a:rPr lang="en-US" sz="2000" b="1" dirty="0">
                <a:solidFill>
                  <a:srgbClr val="FF3300"/>
                </a:solidFill>
              </a:rPr>
              <a:t>Will be reviewed by HDAP</a:t>
            </a:r>
          </a:p>
        </p:txBody>
      </p:sp>
      <p:sp>
        <p:nvSpPr>
          <p:cNvPr id="34832" name="Line 15"/>
          <p:cNvSpPr>
            <a:spLocks noChangeShapeType="1"/>
          </p:cNvSpPr>
          <p:nvPr/>
        </p:nvSpPr>
        <p:spPr bwMode="auto">
          <a:xfrm flipH="1">
            <a:off x="2133600" y="2259806"/>
            <a:ext cx="1231684" cy="1169194"/>
          </a:xfrm>
          <a:prstGeom prst="line">
            <a:avLst/>
          </a:prstGeom>
          <a:noFill/>
          <a:ln w="9525">
            <a:solidFill>
              <a:schemeClr val="tx1"/>
            </a:solidFill>
            <a:round/>
            <a:headEnd/>
            <a:tailEnd type="triangle" w="med" len="med"/>
          </a:ln>
        </p:spPr>
        <p:txBody>
          <a:bodyPr/>
          <a:lstStyle/>
          <a:p>
            <a:endParaRPr lang="en-CA"/>
          </a:p>
        </p:txBody>
      </p:sp>
      <p:sp>
        <p:nvSpPr>
          <p:cNvPr id="34833" name="Line 16"/>
          <p:cNvSpPr>
            <a:spLocks noChangeShapeType="1"/>
          </p:cNvSpPr>
          <p:nvPr/>
        </p:nvSpPr>
        <p:spPr bwMode="auto">
          <a:xfrm flipH="1">
            <a:off x="2362198" y="3429002"/>
            <a:ext cx="955461" cy="304798"/>
          </a:xfrm>
          <a:prstGeom prst="line">
            <a:avLst/>
          </a:prstGeom>
          <a:noFill/>
          <a:ln w="9525">
            <a:solidFill>
              <a:schemeClr val="tx1"/>
            </a:solidFill>
            <a:round/>
            <a:headEnd/>
            <a:tailEnd type="triangle" w="med" len="med"/>
          </a:ln>
        </p:spPr>
        <p:txBody>
          <a:bodyPr/>
          <a:lstStyle/>
          <a:p>
            <a:endParaRPr lang="en-CA"/>
          </a:p>
        </p:txBody>
      </p:sp>
      <p:sp>
        <p:nvSpPr>
          <p:cNvPr id="34834" name="Line 17"/>
          <p:cNvSpPr>
            <a:spLocks noChangeShapeType="1"/>
          </p:cNvSpPr>
          <p:nvPr/>
        </p:nvSpPr>
        <p:spPr bwMode="auto">
          <a:xfrm flipH="1" flipV="1">
            <a:off x="2362201" y="4147351"/>
            <a:ext cx="947320" cy="384327"/>
          </a:xfrm>
          <a:prstGeom prst="line">
            <a:avLst/>
          </a:prstGeom>
          <a:noFill/>
          <a:ln w="9525">
            <a:solidFill>
              <a:schemeClr val="tx1"/>
            </a:solidFill>
            <a:round/>
            <a:headEnd/>
            <a:tailEnd type="triangle" w="med" len="med"/>
          </a:ln>
        </p:spPr>
        <p:txBody>
          <a:bodyPr/>
          <a:lstStyle/>
          <a:p>
            <a:endParaRPr lang="en-CA"/>
          </a:p>
        </p:txBody>
      </p:sp>
      <p:sp>
        <p:nvSpPr>
          <p:cNvPr id="34835" name="Line 18"/>
          <p:cNvSpPr>
            <a:spLocks noChangeShapeType="1"/>
          </p:cNvSpPr>
          <p:nvPr/>
        </p:nvSpPr>
        <p:spPr bwMode="auto">
          <a:xfrm flipH="1" flipV="1">
            <a:off x="2133600" y="4531678"/>
            <a:ext cx="1231684" cy="1047567"/>
          </a:xfrm>
          <a:prstGeom prst="line">
            <a:avLst/>
          </a:prstGeom>
          <a:noFill/>
          <a:ln w="9525">
            <a:solidFill>
              <a:schemeClr val="tx1"/>
            </a:solidFill>
            <a:round/>
            <a:headEnd/>
            <a:tailEnd type="triangle" w="med" len="med"/>
          </a:ln>
        </p:spPr>
        <p:txBody>
          <a:bodyPr/>
          <a:lstStyle/>
          <a:p>
            <a:endParaRPr lang="en-CA"/>
          </a:p>
        </p:txBody>
      </p:sp>
      <p:sp>
        <p:nvSpPr>
          <p:cNvPr id="34836" name="Line 19"/>
          <p:cNvSpPr>
            <a:spLocks noChangeShapeType="1"/>
          </p:cNvSpPr>
          <p:nvPr/>
        </p:nvSpPr>
        <p:spPr bwMode="auto">
          <a:xfrm>
            <a:off x="955829" y="1190626"/>
            <a:ext cx="8229600" cy="0"/>
          </a:xfrm>
          <a:prstGeom prst="line">
            <a:avLst/>
          </a:prstGeom>
          <a:noFill/>
          <a:ln w="22225" cap="sq">
            <a:solidFill>
              <a:srgbClr val="20558A"/>
            </a:solidFill>
            <a:round/>
            <a:headEnd type="none" w="sm" len="sm"/>
            <a:tailEnd type="none" w="sm" len="sm"/>
          </a:ln>
        </p:spPr>
        <p:txBody>
          <a:bodyPr wrap="none" anchor="ctr"/>
          <a:lstStyle/>
          <a:p>
            <a:endParaRPr lang="en-CA"/>
          </a:p>
        </p:txBody>
      </p:sp>
      <p:sp>
        <p:nvSpPr>
          <p:cNvPr id="34837" name="Rectangle 20"/>
          <p:cNvSpPr>
            <a:spLocks noChangeArrowheads="1"/>
          </p:cNvSpPr>
          <p:nvPr/>
        </p:nvSpPr>
        <p:spPr bwMode="auto">
          <a:xfrm>
            <a:off x="2797949" y="488158"/>
            <a:ext cx="4280339" cy="584775"/>
          </a:xfrm>
          <a:prstGeom prst="rect">
            <a:avLst/>
          </a:prstGeom>
          <a:noFill/>
          <a:ln w="12700" cap="sq">
            <a:noFill/>
            <a:miter lim="800000"/>
            <a:headEnd type="none" w="sm" len="sm"/>
            <a:tailEnd type="none" w="sm" len="sm"/>
          </a:ln>
        </p:spPr>
        <p:txBody>
          <a:bodyPr wrap="none">
            <a:spAutoFit/>
          </a:bodyPr>
          <a:lstStyle/>
          <a:p>
            <a:r>
              <a:rPr lang="en-CA" sz="3200" b="1" dirty="0">
                <a:solidFill>
                  <a:srgbClr val="20558A"/>
                </a:solidFill>
              </a:rPr>
              <a:t>Selection of Comparators</a:t>
            </a:r>
            <a:endParaRPr lang="en-US" sz="3200" b="1" dirty="0">
              <a:solidFill>
                <a:srgbClr val="20558A"/>
              </a:solidFill>
            </a:endParaRPr>
          </a:p>
        </p:txBody>
      </p:sp>
      <p:sp>
        <p:nvSpPr>
          <p:cNvPr id="34838" name="Line 21"/>
          <p:cNvSpPr>
            <a:spLocks noChangeShapeType="1"/>
          </p:cNvSpPr>
          <p:nvPr/>
        </p:nvSpPr>
        <p:spPr bwMode="auto">
          <a:xfrm>
            <a:off x="5257800" y="2259806"/>
            <a:ext cx="1219200" cy="0"/>
          </a:xfrm>
          <a:prstGeom prst="line">
            <a:avLst/>
          </a:prstGeom>
          <a:noFill/>
          <a:ln w="12700" cap="sq">
            <a:solidFill>
              <a:schemeClr val="tx1"/>
            </a:solidFill>
            <a:round/>
            <a:headEnd type="none" w="sm" len="sm"/>
            <a:tailEnd type="none" w="sm" len="sm"/>
          </a:ln>
        </p:spPr>
        <p:txBody>
          <a:bodyPr/>
          <a:lstStyle/>
          <a:p>
            <a:endParaRPr lang="en-CA"/>
          </a:p>
        </p:txBody>
      </p:sp>
      <p:sp>
        <p:nvSpPr>
          <p:cNvPr id="34839" name="Line 22"/>
          <p:cNvSpPr>
            <a:spLocks noChangeShapeType="1"/>
          </p:cNvSpPr>
          <p:nvPr/>
        </p:nvSpPr>
        <p:spPr bwMode="auto">
          <a:xfrm>
            <a:off x="5229688" y="3429002"/>
            <a:ext cx="1263219" cy="0"/>
          </a:xfrm>
          <a:prstGeom prst="line">
            <a:avLst/>
          </a:prstGeom>
          <a:noFill/>
          <a:ln w="12700" cap="sq">
            <a:solidFill>
              <a:schemeClr val="tx1"/>
            </a:solidFill>
            <a:round/>
            <a:headEnd type="none" w="sm" len="sm"/>
            <a:tailEnd type="none" w="sm" len="sm"/>
          </a:ln>
        </p:spPr>
        <p:txBody>
          <a:bodyPr/>
          <a:lstStyle/>
          <a:p>
            <a:endParaRPr lang="en-CA"/>
          </a:p>
        </p:txBody>
      </p:sp>
      <p:sp>
        <p:nvSpPr>
          <p:cNvPr id="34840" name="Line 23"/>
          <p:cNvSpPr>
            <a:spLocks noChangeShapeType="1"/>
          </p:cNvSpPr>
          <p:nvPr/>
        </p:nvSpPr>
        <p:spPr bwMode="auto">
          <a:xfrm flipV="1">
            <a:off x="5214523" y="4495800"/>
            <a:ext cx="1296140" cy="0"/>
          </a:xfrm>
          <a:prstGeom prst="line">
            <a:avLst/>
          </a:prstGeom>
          <a:noFill/>
          <a:ln w="12700" cap="sq">
            <a:solidFill>
              <a:schemeClr val="tx1"/>
            </a:solidFill>
            <a:round/>
            <a:headEnd type="none" w="sm" len="sm"/>
            <a:tailEnd type="none" w="sm" len="sm"/>
          </a:ln>
        </p:spPr>
        <p:txBody>
          <a:bodyPr/>
          <a:lstStyle/>
          <a:p>
            <a:endParaRPr lang="en-CA"/>
          </a:p>
        </p:txBody>
      </p:sp>
      <p:sp>
        <p:nvSpPr>
          <p:cNvPr id="34841" name="Line 24"/>
          <p:cNvSpPr>
            <a:spLocks noChangeShapeType="1"/>
          </p:cNvSpPr>
          <p:nvPr/>
        </p:nvSpPr>
        <p:spPr bwMode="auto">
          <a:xfrm>
            <a:off x="5252623" y="5579246"/>
            <a:ext cx="1240284" cy="0"/>
          </a:xfrm>
          <a:prstGeom prst="line">
            <a:avLst/>
          </a:prstGeom>
          <a:noFill/>
          <a:ln w="12700" cap="sq">
            <a:solidFill>
              <a:schemeClr val="tx1"/>
            </a:solidFill>
            <a:round/>
            <a:headEnd type="none" w="sm" len="sm"/>
            <a:tailEnd type="none" w="sm" len="sm"/>
          </a:ln>
        </p:spPr>
        <p:txBody>
          <a:bodyPr/>
          <a:lstStyle/>
          <a:p>
            <a:endParaRPr lang="en-CA"/>
          </a:p>
        </p:txBody>
      </p:sp>
    </p:spTree>
    <p:extLst>
      <p:ext uri="{BB962C8B-B14F-4D97-AF65-F5344CB8AC3E}">
        <p14:creationId xmlns:p14="http://schemas.microsoft.com/office/powerpoint/2010/main" val="742942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49169F77-20AE-4B72-923F-7E7F87DCB2A5}" type="slidenum">
              <a:rPr lang="en-US" smtClean="0"/>
              <a:pPr/>
              <a:t>16</a:t>
            </a:fld>
            <a:endParaRPr lang="en-US" smtClean="0">
              <a:solidFill>
                <a:schemeClr val="tx1"/>
              </a:solidFill>
            </a:endParaRPr>
          </a:p>
        </p:txBody>
      </p:sp>
      <p:sp>
        <p:nvSpPr>
          <p:cNvPr id="35843" name="AutoShape 2"/>
          <p:cNvSpPr>
            <a:spLocks noChangeArrowheads="1"/>
          </p:cNvSpPr>
          <p:nvPr/>
        </p:nvSpPr>
        <p:spPr bwMode="auto">
          <a:xfrm>
            <a:off x="2826799" y="2304549"/>
            <a:ext cx="1905000" cy="990600"/>
          </a:xfrm>
          <a:prstGeom prst="roundRect">
            <a:avLst>
              <a:gd name="adj" fmla="val 16667"/>
            </a:avLst>
          </a:prstGeom>
          <a:noFill/>
          <a:ln w="9525">
            <a:solidFill>
              <a:schemeClr val="tx1"/>
            </a:solidFill>
            <a:round/>
            <a:headEnd/>
            <a:tailEnd/>
          </a:ln>
        </p:spPr>
        <p:txBody>
          <a:bodyPr wrap="none" anchor="ctr"/>
          <a:lstStyle/>
          <a:p>
            <a:pPr algn="l"/>
            <a:endParaRPr lang="en-US" sz="1000"/>
          </a:p>
          <a:p>
            <a:pPr algn="l"/>
            <a:r>
              <a:rPr lang="en-US" sz="1000"/>
              <a:t>-Same active ingredient</a:t>
            </a:r>
          </a:p>
          <a:p>
            <a:pPr algn="l"/>
            <a:r>
              <a:rPr lang="en-US" sz="1000"/>
              <a:t>-Same indication/use</a:t>
            </a:r>
          </a:p>
          <a:p>
            <a:pPr algn="l"/>
            <a:r>
              <a:rPr lang="en-US" sz="1000"/>
              <a:t>-Same or comparable </a:t>
            </a:r>
          </a:p>
          <a:p>
            <a:pPr algn="l"/>
            <a:r>
              <a:rPr lang="en-US" sz="1000"/>
              <a:t> dosage form</a:t>
            </a:r>
          </a:p>
          <a:p>
            <a:pPr algn="l"/>
            <a:r>
              <a:rPr lang="en-US" sz="1000"/>
              <a:t>-Same or different dosage </a:t>
            </a:r>
          </a:p>
          <a:p>
            <a:pPr algn="l"/>
            <a:r>
              <a:rPr lang="en-US" sz="1000"/>
              <a:t> regimen</a:t>
            </a:r>
          </a:p>
          <a:p>
            <a:pPr algn="l"/>
            <a:endParaRPr lang="en-US" sz="1000"/>
          </a:p>
        </p:txBody>
      </p:sp>
      <p:sp>
        <p:nvSpPr>
          <p:cNvPr id="35844" name="AutoShape 3"/>
          <p:cNvSpPr>
            <a:spLocks noChangeArrowheads="1"/>
          </p:cNvSpPr>
          <p:nvPr/>
        </p:nvSpPr>
        <p:spPr bwMode="auto">
          <a:xfrm>
            <a:off x="6020092" y="2286000"/>
            <a:ext cx="1905000" cy="990600"/>
          </a:xfrm>
          <a:prstGeom prst="roundRect">
            <a:avLst>
              <a:gd name="adj" fmla="val 16667"/>
            </a:avLst>
          </a:prstGeom>
          <a:noFill/>
          <a:ln w="9525">
            <a:solidFill>
              <a:schemeClr val="tx1"/>
            </a:solidFill>
            <a:round/>
            <a:headEnd/>
            <a:tailEnd/>
          </a:ln>
        </p:spPr>
        <p:txBody>
          <a:bodyPr wrap="none" anchor="ctr"/>
          <a:lstStyle/>
          <a:p>
            <a:pPr algn="l"/>
            <a:endParaRPr lang="en-US" sz="1400" dirty="0"/>
          </a:p>
          <a:p>
            <a:pPr algn="l"/>
            <a:r>
              <a:rPr lang="en-US" sz="1200" dirty="0"/>
              <a:t>-Same active ingredient</a:t>
            </a:r>
          </a:p>
          <a:p>
            <a:pPr algn="l"/>
            <a:r>
              <a:rPr lang="en-US" sz="1200" dirty="0"/>
              <a:t>-Same indication/use</a:t>
            </a:r>
          </a:p>
          <a:p>
            <a:pPr algn="l"/>
            <a:r>
              <a:rPr lang="en-US" sz="1200" dirty="0"/>
              <a:t>-Same or comparable</a:t>
            </a:r>
          </a:p>
          <a:p>
            <a:pPr algn="l"/>
            <a:r>
              <a:rPr lang="en-US" sz="1200" dirty="0"/>
              <a:t> dosage form</a:t>
            </a:r>
          </a:p>
          <a:p>
            <a:pPr algn="l"/>
            <a:endParaRPr lang="en-US" sz="1200" dirty="0"/>
          </a:p>
        </p:txBody>
      </p:sp>
      <p:sp>
        <p:nvSpPr>
          <p:cNvPr id="35845" name="AutoShape 4"/>
          <p:cNvSpPr>
            <a:spLocks noChangeArrowheads="1"/>
          </p:cNvSpPr>
          <p:nvPr/>
        </p:nvSpPr>
        <p:spPr bwMode="auto">
          <a:xfrm>
            <a:off x="2819400" y="3657600"/>
            <a:ext cx="1905000" cy="990600"/>
          </a:xfrm>
          <a:prstGeom prst="roundRect">
            <a:avLst>
              <a:gd name="adj" fmla="val 16667"/>
            </a:avLst>
          </a:prstGeom>
          <a:noFill/>
          <a:ln w="9525">
            <a:solidFill>
              <a:schemeClr val="tx1"/>
            </a:solidFill>
            <a:round/>
            <a:headEnd/>
            <a:tailEnd/>
          </a:ln>
        </p:spPr>
        <p:txBody>
          <a:bodyPr wrap="none" anchor="ctr"/>
          <a:lstStyle/>
          <a:p>
            <a:r>
              <a:rPr lang="en-US" sz="1800"/>
              <a:t>Combination </a:t>
            </a:r>
          </a:p>
          <a:p>
            <a:r>
              <a:rPr lang="en-US" sz="1800"/>
              <a:t>Drug Products</a:t>
            </a:r>
          </a:p>
        </p:txBody>
      </p:sp>
      <p:sp>
        <p:nvSpPr>
          <p:cNvPr id="35846" name="AutoShape 5"/>
          <p:cNvSpPr>
            <a:spLocks noChangeArrowheads="1"/>
          </p:cNvSpPr>
          <p:nvPr/>
        </p:nvSpPr>
        <p:spPr bwMode="auto">
          <a:xfrm>
            <a:off x="6103399" y="3657600"/>
            <a:ext cx="1905000" cy="990600"/>
          </a:xfrm>
          <a:prstGeom prst="roundRect">
            <a:avLst>
              <a:gd name="adj" fmla="val 16667"/>
            </a:avLst>
          </a:prstGeom>
          <a:noFill/>
          <a:ln w="9525">
            <a:solidFill>
              <a:schemeClr val="tx1"/>
            </a:solidFill>
            <a:round/>
            <a:headEnd/>
            <a:tailEnd/>
          </a:ln>
        </p:spPr>
        <p:txBody>
          <a:bodyPr wrap="none" anchor="ctr"/>
          <a:lstStyle/>
          <a:p>
            <a:endParaRPr lang="en-US" sz="1800" dirty="0"/>
          </a:p>
          <a:p>
            <a:r>
              <a:rPr lang="en-US" sz="1600" dirty="0"/>
              <a:t>Each of the </a:t>
            </a:r>
          </a:p>
          <a:p>
            <a:r>
              <a:rPr lang="en-US" sz="1600" dirty="0"/>
              <a:t>component</a:t>
            </a:r>
          </a:p>
          <a:p>
            <a:r>
              <a:rPr lang="en-US" sz="1600" dirty="0"/>
              <a:t>parts</a:t>
            </a:r>
          </a:p>
          <a:p>
            <a:endParaRPr lang="en-US" sz="1800" dirty="0"/>
          </a:p>
        </p:txBody>
      </p:sp>
      <p:sp>
        <p:nvSpPr>
          <p:cNvPr id="35847" name="AutoShape 6"/>
          <p:cNvSpPr>
            <a:spLocks noChangeArrowheads="1"/>
          </p:cNvSpPr>
          <p:nvPr/>
        </p:nvSpPr>
        <p:spPr bwMode="auto">
          <a:xfrm>
            <a:off x="6096000" y="4854976"/>
            <a:ext cx="1905000" cy="990600"/>
          </a:xfrm>
          <a:prstGeom prst="roundRect">
            <a:avLst>
              <a:gd name="adj" fmla="val 16667"/>
            </a:avLst>
          </a:prstGeom>
          <a:noFill/>
          <a:ln w="9525">
            <a:solidFill>
              <a:schemeClr val="tx1"/>
            </a:solidFill>
            <a:round/>
            <a:headEnd/>
            <a:tailEnd/>
          </a:ln>
        </p:spPr>
        <p:txBody>
          <a:bodyPr wrap="none" anchor="ctr"/>
          <a:lstStyle/>
          <a:p>
            <a:r>
              <a:rPr lang="en-US" sz="1600"/>
              <a:t>Brand name</a:t>
            </a:r>
          </a:p>
          <a:p>
            <a:r>
              <a:rPr lang="en-US" sz="1600"/>
              <a:t>drug product</a:t>
            </a:r>
          </a:p>
        </p:txBody>
      </p:sp>
      <p:sp>
        <p:nvSpPr>
          <p:cNvPr id="35848" name="AutoShape 7"/>
          <p:cNvSpPr>
            <a:spLocks noChangeArrowheads="1"/>
          </p:cNvSpPr>
          <p:nvPr/>
        </p:nvSpPr>
        <p:spPr bwMode="auto">
          <a:xfrm>
            <a:off x="2819400" y="4861326"/>
            <a:ext cx="1905000" cy="990600"/>
          </a:xfrm>
          <a:prstGeom prst="roundRect">
            <a:avLst>
              <a:gd name="adj" fmla="val 16667"/>
            </a:avLst>
          </a:prstGeom>
          <a:noFill/>
          <a:ln w="9525">
            <a:solidFill>
              <a:schemeClr val="tx1"/>
            </a:solidFill>
            <a:round/>
            <a:headEnd/>
            <a:tailEnd/>
          </a:ln>
        </p:spPr>
        <p:txBody>
          <a:bodyPr wrap="none" anchor="ctr"/>
          <a:lstStyle/>
          <a:p>
            <a:pPr algn="l"/>
            <a:endParaRPr lang="en-US" sz="1400"/>
          </a:p>
          <a:p>
            <a:pPr algn="l"/>
            <a:r>
              <a:rPr lang="en-US" sz="1400"/>
              <a:t>Generic Bioequivalent</a:t>
            </a:r>
          </a:p>
          <a:p>
            <a:pPr algn="l"/>
            <a:r>
              <a:rPr lang="en-US" sz="1400"/>
              <a:t>Generic Licensee</a:t>
            </a:r>
          </a:p>
          <a:p>
            <a:pPr algn="l"/>
            <a:endParaRPr lang="en-US" sz="1800"/>
          </a:p>
        </p:txBody>
      </p:sp>
      <p:sp>
        <p:nvSpPr>
          <p:cNvPr id="35849" name="Text Box 8"/>
          <p:cNvSpPr txBox="1">
            <a:spLocks noChangeArrowheads="1"/>
          </p:cNvSpPr>
          <p:nvPr/>
        </p:nvSpPr>
        <p:spPr bwMode="auto">
          <a:xfrm>
            <a:off x="2781300" y="1370806"/>
            <a:ext cx="1981200" cy="923330"/>
          </a:xfrm>
          <a:prstGeom prst="rect">
            <a:avLst/>
          </a:prstGeom>
          <a:noFill/>
          <a:ln w="9525">
            <a:noFill/>
            <a:miter lim="800000"/>
            <a:headEnd/>
            <a:tailEnd/>
          </a:ln>
        </p:spPr>
        <p:txBody>
          <a:bodyPr>
            <a:spAutoFit/>
          </a:bodyPr>
          <a:lstStyle/>
          <a:p>
            <a:pPr>
              <a:spcBef>
                <a:spcPct val="50000"/>
              </a:spcBef>
            </a:pPr>
            <a:r>
              <a:rPr lang="en-US" sz="1800" b="1" u="sng"/>
              <a:t>Level of Therapeutic Improvement</a:t>
            </a:r>
          </a:p>
        </p:txBody>
      </p:sp>
      <p:sp>
        <p:nvSpPr>
          <p:cNvPr id="35850" name="Text Box 9"/>
          <p:cNvSpPr txBox="1">
            <a:spLocks noChangeArrowheads="1"/>
          </p:cNvSpPr>
          <p:nvPr/>
        </p:nvSpPr>
        <p:spPr bwMode="auto">
          <a:xfrm>
            <a:off x="3886200" y="304801"/>
            <a:ext cx="1524000" cy="369332"/>
          </a:xfrm>
          <a:prstGeom prst="rect">
            <a:avLst/>
          </a:prstGeom>
          <a:noFill/>
          <a:ln w="9525">
            <a:noFill/>
            <a:miter lim="800000"/>
            <a:headEnd/>
            <a:tailEnd/>
          </a:ln>
        </p:spPr>
        <p:txBody>
          <a:bodyPr>
            <a:spAutoFit/>
          </a:bodyPr>
          <a:lstStyle/>
          <a:p>
            <a:pPr algn="l">
              <a:spcBef>
                <a:spcPct val="50000"/>
              </a:spcBef>
            </a:pPr>
            <a:endParaRPr lang="en-US" sz="1800"/>
          </a:p>
        </p:txBody>
      </p:sp>
      <p:sp>
        <p:nvSpPr>
          <p:cNvPr id="35851" name="Text Box 10"/>
          <p:cNvSpPr txBox="1">
            <a:spLocks noChangeArrowheads="1"/>
          </p:cNvSpPr>
          <p:nvPr/>
        </p:nvSpPr>
        <p:spPr bwMode="auto">
          <a:xfrm>
            <a:off x="6134392" y="1645444"/>
            <a:ext cx="1676400" cy="369332"/>
          </a:xfrm>
          <a:prstGeom prst="rect">
            <a:avLst/>
          </a:prstGeom>
          <a:noFill/>
          <a:ln w="9525">
            <a:noFill/>
            <a:miter lim="800000"/>
            <a:headEnd/>
            <a:tailEnd/>
          </a:ln>
        </p:spPr>
        <p:txBody>
          <a:bodyPr>
            <a:spAutoFit/>
          </a:bodyPr>
          <a:lstStyle/>
          <a:p>
            <a:pPr>
              <a:spcBef>
                <a:spcPct val="50000"/>
              </a:spcBef>
            </a:pPr>
            <a:r>
              <a:rPr lang="en-US" sz="1800" b="1" u="sng" dirty="0"/>
              <a:t>Comparator</a:t>
            </a:r>
          </a:p>
        </p:txBody>
      </p:sp>
      <p:sp>
        <p:nvSpPr>
          <p:cNvPr id="35852" name="Text Box 11"/>
          <p:cNvSpPr txBox="1">
            <a:spLocks noChangeArrowheads="1"/>
          </p:cNvSpPr>
          <p:nvPr/>
        </p:nvSpPr>
        <p:spPr bwMode="auto">
          <a:xfrm>
            <a:off x="962819" y="3167480"/>
            <a:ext cx="1447800" cy="2308324"/>
          </a:xfrm>
          <a:prstGeom prst="rect">
            <a:avLst/>
          </a:prstGeom>
          <a:noFill/>
          <a:ln w="9525">
            <a:noFill/>
            <a:miter lim="800000"/>
            <a:headEnd/>
            <a:tailEnd/>
          </a:ln>
        </p:spPr>
        <p:txBody>
          <a:bodyPr>
            <a:spAutoFit/>
          </a:bodyPr>
          <a:lstStyle/>
          <a:p>
            <a:pPr algn="l">
              <a:spcBef>
                <a:spcPct val="50000"/>
              </a:spcBef>
            </a:pPr>
            <a:r>
              <a:rPr lang="en-US" sz="1600" b="1" dirty="0">
                <a:solidFill>
                  <a:srgbClr val="FF3300"/>
                </a:solidFill>
              </a:rPr>
              <a:t>Will not be reviewed by HDAP unless company makes submission claiming therapeutic improvement</a:t>
            </a:r>
          </a:p>
        </p:txBody>
      </p:sp>
      <p:sp>
        <p:nvSpPr>
          <p:cNvPr id="35853" name="Line 12"/>
          <p:cNvSpPr>
            <a:spLocks noChangeShapeType="1"/>
          </p:cNvSpPr>
          <p:nvPr/>
        </p:nvSpPr>
        <p:spPr bwMode="auto">
          <a:xfrm flipH="1">
            <a:off x="2057400" y="2781300"/>
            <a:ext cx="762000" cy="876300"/>
          </a:xfrm>
          <a:prstGeom prst="line">
            <a:avLst/>
          </a:prstGeom>
          <a:noFill/>
          <a:ln w="12700" cap="sq">
            <a:solidFill>
              <a:schemeClr val="tx1"/>
            </a:solidFill>
            <a:round/>
            <a:headEnd type="none" w="sm" len="sm"/>
            <a:tailEnd type="triangle" w="sm" len="sm"/>
          </a:ln>
        </p:spPr>
        <p:txBody>
          <a:bodyPr/>
          <a:lstStyle/>
          <a:p>
            <a:endParaRPr lang="en-CA"/>
          </a:p>
        </p:txBody>
      </p:sp>
      <p:sp>
        <p:nvSpPr>
          <p:cNvPr id="35854" name="Line 13"/>
          <p:cNvSpPr>
            <a:spLocks noChangeShapeType="1"/>
          </p:cNvSpPr>
          <p:nvPr/>
        </p:nvSpPr>
        <p:spPr bwMode="auto">
          <a:xfrm flipH="1">
            <a:off x="2286000" y="4174354"/>
            <a:ext cx="533400" cy="0"/>
          </a:xfrm>
          <a:prstGeom prst="line">
            <a:avLst/>
          </a:prstGeom>
          <a:noFill/>
          <a:ln w="12700" cap="sq">
            <a:solidFill>
              <a:schemeClr val="tx1"/>
            </a:solidFill>
            <a:round/>
            <a:headEnd type="none" w="sm" len="sm"/>
            <a:tailEnd type="triangle" w="sm" len="sm"/>
          </a:ln>
        </p:spPr>
        <p:txBody>
          <a:bodyPr/>
          <a:lstStyle/>
          <a:p>
            <a:endParaRPr lang="en-CA"/>
          </a:p>
        </p:txBody>
      </p:sp>
      <p:sp>
        <p:nvSpPr>
          <p:cNvPr id="35855" name="Line 14"/>
          <p:cNvSpPr>
            <a:spLocks noChangeShapeType="1"/>
          </p:cNvSpPr>
          <p:nvPr/>
        </p:nvSpPr>
        <p:spPr bwMode="auto">
          <a:xfrm flipH="1" flipV="1">
            <a:off x="2057400" y="4648202"/>
            <a:ext cx="762000" cy="811629"/>
          </a:xfrm>
          <a:prstGeom prst="line">
            <a:avLst/>
          </a:prstGeom>
          <a:noFill/>
          <a:ln w="12700" cap="sq">
            <a:solidFill>
              <a:schemeClr val="tx1"/>
            </a:solidFill>
            <a:round/>
            <a:headEnd type="none" w="sm" len="sm"/>
            <a:tailEnd type="triangle" w="sm" len="sm"/>
          </a:ln>
        </p:spPr>
        <p:txBody>
          <a:bodyPr/>
          <a:lstStyle/>
          <a:p>
            <a:endParaRPr lang="en-CA"/>
          </a:p>
        </p:txBody>
      </p:sp>
      <p:sp>
        <p:nvSpPr>
          <p:cNvPr id="35858" name="Line 17"/>
          <p:cNvSpPr>
            <a:spLocks noChangeShapeType="1"/>
          </p:cNvSpPr>
          <p:nvPr/>
        </p:nvSpPr>
        <p:spPr bwMode="auto">
          <a:xfrm>
            <a:off x="4731799" y="2799849"/>
            <a:ext cx="1295400" cy="0"/>
          </a:xfrm>
          <a:prstGeom prst="line">
            <a:avLst/>
          </a:prstGeom>
          <a:noFill/>
          <a:ln w="12700" cap="sq">
            <a:solidFill>
              <a:schemeClr val="tx1"/>
            </a:solidFill>
            <a:round/>
            <a:headEnd type="none" w="sm" len="sm"/>
            <a:tailEnd type="none" w="sm" len="sm"/>
          </a:ln>
        </p:spPr>
        <p:txBody>
          <a:bodyPr/>
          <a:lstStyle/>
          <a:p>
            <a:endParaRPr lang="en-CA"/>
          </a:p>
        </p:txBody>
      </p:sp>
      <p:sp>
        <p:nvSpPr>
          <p:cNvPr id="35859" name="Line 18"/>
          <p:cNvSpPr>
            <a:spLocks noChangeShapeType="1"/>
          </p:cNvSpPr>
          <p:nvPr/>
        </p:nvSpPr>
        <p:spPr bwMode="auto">
          <a:xfrm>
            <a:off x="4724400" y="4183879"/>
            <a:ext cx="1371600" cy="0"/>
          </a:xfrm>
          <a:prstGeom prst="line">
            <a:avLst/>
          </a:prstGeom>
          <a:noFill/>
          <a:ln w="12700" cap="sq">
            <a:solidFill>
              <a:schemeClr val="tx1"/>
            </a:solidFill>
            <a:round/>
            <a:headEnd type="none" w="sm" len="sm"/>
            <a:tailEnd type="none" w="sm" len="sm"/>
          </a:ln>
        </p:spPr>
        <p:txBody>
          <a:bodyPr/>
          <a:lstStyle/>
          <a:p>
            <a:endParaRPr lang="en-CA"/>
          </a:p>
        </p:txBody>
      </p:sp>
      <p:sp>
        <p:nvSpPr>
          <p:cNvPr id="35860" name="Line 19"/>
          <p:cNvSpPr>
            <a:spLocks noChangeShapeType="1"/>
          </p:cNvSpPr>
          <p:nvPr/>
        </p:nvSpPr>
        <p:spPr bwMode="auto">
          <a:xfrm>
            <a:off x="4731799" y="5350276"/>
            <a:ext cx="1371600" cy="0"/>
          </a:xfrm>
          <a:prstGeom prst="line">
            <a:avLst/>
          </a:prstGeom>
          <a:noFill/>
          <a:ln w="12700" cap="sq">
            <a:solidFill>
              <a:schemeClr val="tx1"/>
            </a:solidFill>
            <a:round/>
            <a:headEnd type="none" w="sm" len="sm"/>
            <a:tailEnd type="none" w="sm" len="sm"/>
          </a:ln>
        </p:spPr>
        <p:txBody>
          <a:bodyPr/>
          <a:lstStyle/>
          <a:p>
            <a:endParaRPr lang="en-CA"/>
          </a:p>
        </p:txBody>
      </p:sp>
      <p:sp>
        <p:nvSpPr>
          <p:cNvPr id="21" name="Rectangle 20"/>
          <p:cNvSpPr>
            <a:spLocks noChangeArrowheads="1"/>
          </p:cNvSpPr>
          <p:nvPr/>
        </p:nvSpPr>
        <p:spPr bwMode="auto">
          <a:xfrm>
            <a:off x="2797949" y="488158"/>
            <a:ext cx="4280339" cy="584775"/>
          </a:xfrm>
          <a:prstGeom prst="rect">
            <a:avLst/>
          </a:prstGeom>
          <a:noFill/>
          <a:ln w="12700" cap="sq">
            <a:noFill/>
            <a:miter lim="800000"/>
            <a:headEnd type="none" w="sm" len="sm"/>
            <a:tailEnd type="none" w="sm" len="sm"/>
          </a:ln>
        </p:spPr>
        <p:txBody>
          <a:bodyPr wrap="none">
            <a:spAutoFit/>
          </a:bodyPr>
          <a:lstStyle/>
          <a:p>
            <a:r>
              <a:rPr lang="en-CA" sz="3200" b="1" dirty="0">
                <a:solidFill>
                  <a:srgbClr val="20558A"/>
                </a:solidFill>
              </a:rPr>
              <a:t>Selection of Comparators</a:t>
            </a:r>
            <a:endParaRPr lang="en-US" sz="3200" b="1" dirty="0">
              <a:solidFill>
                <a:srgbClr val="20558A"/>
              </a:solidFill>
            </a:endParaRPr>
          </a:p>
        </p:txBody>
      </p:sp>
      <p:sp>
        <p:nvSpPr>
          <p:cNvPr id="22" name="Line 19"/>
          <p:cNvSpPr>
            <a:spLocks noChangeShapeType="1"/>
          </p:cNvSpPr>
          <p:nvPr/>
        </p:nvSpPr>
        <p:spPr bwMode="auto">
          <a:xfrm>
            <a:off x="955829" y="1190626"/>
            <a:ext cx="8229600" cy="0"/>
          </a:xfrm>
          <a:prstGeom prst="line">
            <a:avLst/>
          </a:prstGeom>
          <a:noFill/>
          <a:ln w="22225" cap="sq">
            <a:solidFill>
              <a:srgbClr val="20558A"/>
            </a:solidFill>
            <a:round/>
            <a:headEnd type="none" w="sm" len="sm"/>
            <a:tailEnd type="none" w="sm" len="sm"/>
          </a:ln>
        </p:spPr>
        <p:txBody>
          <a:bodyPr wrap="none" anchor="ctr"/>
          <a:lstStyle/>
          <a:p>
            <a:endParaRPr lang="en-CA"/>
          </a:p>
        </p:txBody>
      </p:sp>
    </p:spTree>
    <p:extLst>
      <p:ext uri="{BB962C8B-B14F-4D97-AF65-F5344CB8AC3E}">
        <p14:creationId xmlns:p14="http://schemas.microsoft.com/office/powerpoint/2010/main" val="3407028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Introductory Price Tests</a:t>
            </a:r>
          </a:p>
        </p:txBody>
      </p:sp>
      <p:sp>
        <p:nvSpPr>
          <p:cNvPr id="29699" name="Rectangle 3"/>
          <p:cNvSpPr>
            <a:spLocks noGrp="1" noChangeArrowheads="1"/>
          </p:cNvSpPr>
          <p:nvPr>
            <p:ph idx="1"/>
          </p:nvPr>
        </p:nvSpPr>
        <p:spPr>
          <a:xfrm>
            <a:off x="1115616" y="1124745"/>
            <a:ext cx="7848600" cy="399256"/>
          </a:xfrm>
        </p:spPr>
        <p:txBody>
          <a:bodyPr/>
          <a:lstStyle/>
          <a:p>
            <a:pPr marL="0" indent="0" eaLnBrk="1" hangingPunct="1">
              <a:buNone/>
            </a:pPr>
            <a:r>
              <a:rPr lang="en-US" sz="2000" dirty="0" smtClean="0"/>
              <a:t>Set by Level of Therapeutic Improvement:</a:t>
            </a:r>
          </a:p>
          <a:p>
            <a:pPr marL="0" indent="0" eaLnBrk="1" hangingPunct="1">
              <a:buNone/>
            </a:pPr>
            <a:endParaRPr lang="en-US" sz="2000" u="sng" dirty="0" smtClean="0"/>
          </a:p>
          <a:p>
            <a:pPr marL="0" indent="0" eaLnBrk="1" hangingPunct="1">
              <a:buNone/>
            </a:pPr>
            <a:r>
              <a:rPr lang="en-US" sz="2000" u="sng" dirty="0" smtClean="0"/>
              <a:t>Breakthrough:</a:t>
            </a:r>
            <a:r>
              <a:rPr lang="en-US" sz="2000" dirty="0" smtClean="0"/>
              <a:t> Median International Price Comparison test (MIPC)</a:t>
            </a:r>
            <a:br>
              <a:rPr lang="en-US" sz="2000" dirty="0" smtClean="0"/>
            </a:br>
            <a:endParaRPr lang="en-US" sz="2000" u="sng" dirty="0" smtClean="0"/>
          </a:p>
          <a:p>
            <a:pPr marL="0" indent="0" eaLnBrk="1" hangingPunct="1">
              <a:buNone/>
            </a:pPr>
            <a:r>
              <a:rPr lang="en-US" sz="2000" u="sng" dirty="0" smtClean="0"/>
              <a:t>Substantial Improvement:</a:t>
            </a:r>
            <a:r>
              <a:rPr lang="en-US" sz="2000" dirty="0" smtClean="0"/>
              <a:t> Higher of the top of the Therapeutic Class Comparison (TCC) test and the MIPC test</a:t>
            </a:r>
            <a:endParaRPr lang="en-US" sz="2000" u="sng" dirty="0" smtClean="0"/>
          </a:p>
          <a:p>
            <a:pPr marL="0" indent="0" eaLnBrk="1" hangingPunct="1">
              <a:buNone/>
            </a:pPr>
            <a:endParaRPr lang="en-US" sz="2000" u="sng" dirty="0" smtClean="0"/>
          </a:p>
          <a:p>
            <a:pPr marL="0" indent="0" eaLnBrk="1" hangingPunct="1">
              <a:buNone/>
            </a:pPr>
            <a:r>
              <a:rPr lang="en-US" sz="2000" u="sng" dirty="0" smtClean="0"/>
              <a:t>Moderate Improvement: </a:t>
            </a:r>
            <a:r>
              <a:rPr lang="en-US" sz="2000" dirty="0" smtClean="0"/>
              <a:t>Higher of the mid-point between top of the TCC test and the MIPC test, and the top of the TCC test</a:t>
            </a:r>
            <a:endParaRPr lang="en-US" sz="2000" u="sng" dirty="0" smtClean="0"/>
          </a:p>
          <a:p>
            <a:pPr marL="0" indent="0" eaLnBrk="1" hangingPunct="1">
              <a:buNone/>
            </a:pPr>
            <a:endParaRPr lang="en-US" sz="2000" u="sng" dirty="0" smtClean="0"/>
          </a:p>
          <a:p>
            <a:pPr marL="0" indent="0" eaLnBrk="1" hangingPunct="1">
              <a:buNone/>
            </a:pPr>
            <a:r>
              <a:rPr lang="en-US" sz="2000" u="sng" dirty="0" smtClean="0"/>
              <a:t>Slight/No Improvement: </a:t>
            </a:r>
            <a:r>
              <a:rPr lang="en-US" sz="2000" dirty="0" smtClean="0"/>
              <a:t>Top of TCC test; Reasonable Relationship (RR) test</a:t>
            </a:r>
          </a:p>
          <a:p>
            <a:pPr marL="0" indent="0" eaLnBrk="1" hangingPunct="1">
              <a:buNone/>
            </a:pPr>
            <a:endParaRPr lang="en-US" sz="1200" b="0" dirty="0" smtClean="0"/>
          </a:p>
          <a:p>
            <a:pPr marL="0" indent="0" eaLnBrk="1" hangingPunct="1">
              <a:buNone/>
            </a:pPr>
            <a:r>
              <a:rPr lang="en-US" sz="1200" b="0" dirty="0" smtClean="0"/>
              <a:t>Note: If there are no comparators, no dosage regimens, the prices of the comparator are excessive, then MIPC is applied.</a:t>
            </a:r>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17</a:t>
            </a:fld>
            <a:endParaRPr lang="en-US"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23414637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txBox="1">
            <a:spLocks noGrp="1"/>
          </p:cNvSpPr>
          <p:nvPr/>
        </p:nvSpPr>
        <p:spPr bwMode="auto">
          <a:xfrm>
            <a:off x="152400" y="6245225"/>
            <a:ext cx="609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r" eaLnBrk="1" fontAlgn="base" hangingPunct="1">
              <a:spcBef>
                <a:spcPct val="0"/>
              </a:spcBef>
              <a:spcAft>
                <a:spcPct val="0"/>
              </a:spcAft>
            </a:pPr>
            <a:fld id="{CFA6F47C-F98F-47E0-9FA3-1196DC1B53CF}" type="slidenum">
              <a:rPr lang="en-US" sz="1400" smtClean="0">
                <a:solidFill>
                  <a:srgbClr val="FFFFFF"/>
                </a:solidFill>
                <a:ea typeface="ＭＳ Ｐゴシック" pitchFamily="-60" charset="-128"/>
              </a:rPr>
              <a:pPr algn="r" eaLnBrk="1" fontAlgn="base" hangingPunct="1">
                <a:spcBef>
                  <a:spcPct val="0"/>
                </a:spcBef>
                <a:spcAft>
                  <a:spcPct val="0"/>
                </a:spcAft>
              </a:pPr>
              <a:t>18</a:t>
            </a:fld>
            <a:endParaRPr lang="en-US" sz="1400" smtClean="0">
              <a:solidFill>
                <a:srgbClr val="003366"/>
              </a:solidFill>
              <a:ea typeface="ＭＳ Ｐゴシック" pitchFamily="-60" charset="-128"/>
            </a:endParaRPr>
          </a:p>
        </p:txBody>
      </p:sp>
      <p:sp>
        <p:nvSpPr>
          <p:cNvPr id="53251" name="AutoShape 2"/>
          <p:cNvSpPr>
            <a:spLocks noChangeArrowheads="1"/>
          </p:cNvSpPr>
          <p:nvPr/>
        </p:nvSpPr>
        <p:spPr bwMode="auto">
          <a:xfrm>
            <a:off x="1219200" y="1716901"/>
            <a:ext cx="1905000" cy="583704"/>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r>
              <a:rPr lang="en-US" smtClean="0">
                <a:solidFill>
                  <a:srgbClr val="003366"/>
                </a:solidFill>
                <a:latin typeface="Arial" charset="0"/>
                <a:ea typeface="ＭＳ Ｐゴシック" pitchFamily="-60" charset="-128"/>
              </a:rPr>
              <a:t>Breakthrough</a:t>
            </a:r>
          </a:p>
        </p:txBody>
      </p:sp>
      <p:sp>
        <p:nvSpPr>
          <p:cNvPr id="53252" name="AutoShape 3"/>
          <p:cNvSpPr>
            <a:spLocks noChangeArrowheads="1"/>
          </p:cNvSpPr>
          <p:nvPr/>
        </p:nvSpPr>
        <p:spPr bwMode="auto">
          <a:xfrm>
            <a:off x="4114800" y="1716901"/>
            <a:ext cx="1905000" cy="583704"/>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r>
              <a:rPr lang="en-US" smtClean="0">
                <a:solidFill>
                  <a:srgbClr val="003366"/>
                </a:solidFill>
                <a:latin typeface="Arial" charset="0"/>
                <a:ea typeface="ＭＳ Ｐゴシック" pitchFamily="-60" charset="-128"/>
              </a:rPr>
              <a:t>None</a:t>
            </a:r>
          </a:p>
        </p:txBody>
      </p:sp>
      <p:sp>
        <p:nvSpPr>
          <p:cNvPr id="53253" name="AutoShape 4"/>
          <p:cNvSpPr>
            <a:spLocks noChangeArrowheads="1"/>
          </p:cNvSpPr>
          <p:nvPr/>
        </p:nvSpPr>
        <p:spPr bwMode="auto">
          <a:xfrm>
            <a:off x="7021512" y="1716901"/>
            <a:ext cx="1905000" cy="583704"/>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r>
              <a:rPr lang="en-US" smtClean="0">
                <a:solidFill>
                  <a:srgbClr val="003366"/>
                </a:solidFill>
                <a:latin typeface="Arial" charset="0"/>
                <a:ea typeface="ＭＳ Ｐゴシック" pitchFamily="-60" charset="-128"/>
              </a:rPr>
              <a:t>MIPC</a:t>
            </a:r>
          </a:p>
        </p:txBody>
      </p:sp>
      <p:sp>
        <p:nvSpPr>
          <p:cNvPr id="53254" name="AutoShape 5"/>
          <p:cNvSpPr>
            <a:spLocks noChangeArrowheads="1"/>
          </p:cNvSpPr>
          <p:nvPr/>
        </p:nvSpPr>
        <p:spPr bwMode="auto">
          <a:xfrm>
            <a:off x="1268922" y="4839394"/>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r>
              <a:rPr lang="en-US" smtClean="0">
                <a:solidFill>
                  <a:srgbClr val="003366"/>
                </a:solidFill>
                <a:latin typeface="Arial" charset="0"/>
                <a:ea typeface="ＭＳ Ｐゴシック" pitchFamily="-60" charset="-128"/>
              </a:rPr>
              <a:t>Slight/No </a:t>
            </a:r>
          </a:p>
          <a:p>
            <a:pPr algn="ctr" fontAlgn="base">
              <a:spcBef>
                <a:spcPct val="0"/>
              </a:spcBef>
              <a:spcAft>
                <a:spcPct val="0"/>
              </a:spcAft>
            </a:pPr>
            <a:r>
              <a:rPr lang="en-US" smtClean="0">
                <a:solidFill>
                  <a:srgbClr val="003366"/>
                </a:solidFill>
                <a:latin typeface="Arial" charset="0"/>
                <a:ea typeface="ＭＳ Ｐゴシック" pitchFamily="-60" charset="-128"/>
              </a:rPr>
              <a:t>Improvement</a:t>
            </a:r>
          </a:p>
        </p:txBody>
      </p:sp>
      <p:sp>
        <p:nvSpPr>
          <p:cNvPr id="53255" name="AutoShape 6"/>
          <p:cNvSpPr>
            <a:spLocks noChangeArrowheads="1"/>
          </p:cNvSpPr>
          <p:nvPr/>
        </p:nvSpPr>
        <p:spPr bwMode="auto">
          <a:xfrm>
            <a:off x="1242445" y="2536942"/>
            <a:ext cx="1905000" cy="699769"/>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r>
              <a:rPr lang="en-US" smtClean="0">
                <a:solidFill>
                  <a:srgbClr val="003366"/>
                </a:solidFill>
                <a:latin typeface="Arial" charset="0"/>
                <a:ea typeface="ＭＳ Ｐゴシック" pitchFamily="-60" charset="-128"/>
              </a:rPr>
              <a:t>Substantial</a:t>
            </a:r>
          </a:p>
          <a:p>
            <a:pPr algn="ctr" fontAlgn="base">
              <a:spcBef>
                <a:spcPct val="0"/>
              </a:spcBef>
              <a:spcAft>
                <a:spcPct val="0"/>
              </a:spcAft>
            </a:pPr>
            <a:r>
              <a:rPr lang="en-US" smtClean="0">
                <a:solidFill>
                  <a:srgbClr val="003366"/>
                </a:solidFill>
                <a:latin typeface="Arial" charset="0"/>
                <a:ea typeface="ＭＳ Ｐゴシック" pitchFamily="-60" charset="-128"/>
              </a:rPr>
              <a:t>Improvement</a:t>
            </a:r>
          </a:p>
        </p:txBody>
      </p:sp>
      <p:sp>
        <p:nvSpPr>
          <p:cNvPr id="53256" name="AutoShape 7"/>
          <p:cNvSpPr>
            <a:spLocks noChangeArrowheads="1"/>
          </p:cNvSpPr>
          <p:nvPr/>
        </p:nvSpPr>
        <p:spPr bwMode="auto">
          <a:xfrm>
            <a:off x="4114800" y="2564162"/>
            <a:ext cx="1905000" cy="771777"/>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r>
              <a:rPr lang="en-US" sz="1350" dirty="0" smtClean="0">
                <a:solidFill>
                  <a:srgbClr val="003366"/>
                </a:solidFill>
                <a:latin typeface="Arial" charset="0"/>
                <a:ea typeface="ＭＳ Ｐゴシック" pitchFamily="-60" charset="-128"/>
              </a:rPr>
              <a:t>Drug products over</a:t>
            </a:r>
          </a:p>
          <a:p>
            <a:pPr algn="ctr" fontAlgn="base">
              <a:spcBef>
                <a:spcPct val="0"/>
              </a:spcBef>
              <a:spcAft>
                <a:spcPct val="0"/>
              </a:spcAft>
            </a:pPr>
            <a:r>
              <a:rPr lang="en-US" sz="1350" dirty="0" smtClean="0">
                <a:solidFill>
                  <a:srgbClr val="003366"/>
                </a:solidFill>
                <a:latin typeface="Arial" charset="0"/>
                <a:ea typeface="ＭＳ Ｐゴシック" pitchFamily="-60" charset="-128"/>
              </a:rPr>
              <a:t>which it is</a:t>
            </a:r>
          </a:p>
          <a:p>
            <a:pPr algn="ctr" fontAlgn="base">
              <a:spcBef>
                <a:spcPct val="0"/>
              </a:spcBef>
              <a:spcAft>
                <a:spcPct val="0"/>
              </a:spcAft>
            </a:pPr>
            <a:r>
              <a:rPr lang="en-US" sz="1350" dirty="0" smtClean="0">
                <a:solidFill>
                  <a:srgbClr val="003366"/>
                </a:solidFill>
                <a:latin typeface="Arial" charset="0"/>
                <a:ea typeface="ＭＳ Ｐゴシック" pitchFamily="-60" charset="-128"/>
              </a:rPr>
              <a:t>substantial improvement</a:t>
            </a:r>
          </a:p>
        </p:txBody>
      </p:sp>
      <p:sp>
        <p:nvSpPr>
          <p:cNvPr id="53257" name="AutoShape 8"/>
          <p:cNvSpPr>
            <a:spLocks noChangeArrowheads="1"/>
          </p:cNvSpPr>
          <p:nvPr/>
        </p:nvSpPr>
        <p:spPr bwMode="auto">
          <a:xfrm>
            <a:off x="7021512" y="2423109"/>
            <a:ext cx="1905000" cy="852169"/>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r>
              <a:rPr lang="en-US" smtClean="0">
                <a:solidFill>
                  <a:srgbClr val="003366"/>
                </a:solidFill>
                <a:latin typeface="Arial" charset="0"/>
                <a:ea typeface="ＭＳ Ｐゴシック" pitchFamily="-60" charset="-128"/>
              </a:rPr>
              <a:t>Higher of: </a:t>
            </a:r>
          </a:p>
          <a:p>
            <a:pPr algn="ctr" fontAlgn="base">
              <a:spcBef>
                <a:spcPct val="0"/>
              </a:spcBef>
              <a:spcAft>
                <a:spcPct val="0"/>
              </a:spcAft>
            </a:pPr>
            <a:r>
              <a:rPr lang="en-US" sz="1400" smtClean="0">
                <a:solidFill>
                  <a:srgbClr val="003366"/>
                </a:solidFill>
                <a:latin typeface="Arial" charset="0"/>
                <a:ea typeface="ＭＳ Ｐゴシック" pitchFamily="-60" charset="-128"/>
              </a:rPr>
              <a:t>Top TCC test and MIPC</a:t>
            </a:r>
          </a:p>
        </p:txBody>
      </p:sp>
      <p:sp>
        <p:nvSpPr>
          <p:cNvPr id="53258" name="AutoShape 9"/>
          <p:cNvSpPr>
            <a:spLocks noChangeArrowheads="1"/>
          </p:cNvSpPr>
          <p:nvPr/>
        </p:nvSpPr>
        <p:spPr bwMode="auto">
          <a:xfrm>
            <a:off x="7021512" y="4725144"/>
            <a:ext cx="2057400" cy="1295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fontAlgn="base">
              <a:spcBef>
                <a:spcPct val="0"/>
              </a:spcBef>
              <a:spcAft>
                <a:spcPct val="0"/>
              </a:spcAft>
            </a:pPr>
            <a:endParaRPr lang="en-US" sz="1000" dirty="0" smtClean="0">
              <a:solidFill>
                <a:srgbClr val="003366"/>
              </a:solidFill>
              <a:latin typeface="Arial" charset="0"/>
              <a:ea typeface="ＭＳ Ｐゴシック" pitchFamily="-60" charset="-128"/>
            </a:endParaRPr>
          </a:p>
          <a:p>
            <a:pPr fontAlgn="base">
              <a:spcBef>
                <a:spcPct val="0"/>
              </a:spcBef>
              <a:spcAft>
                <a:spcPct val="0"/>
              </a:spcAft>
            </a:pPr>
            <a:endParaRPr lang="en-US" sz="1000" dirty="0" smtClean="0">
              <a:solidFill>
                <a:srgbClr val="003366"/>
              </a:solidFill>
              <a:latin typeface="Arial" charset="0"/>
              <a:ea typeface="ＭＳ Ｐゴシック" pitchFamily="-60" charset="-128"/>
            </a:endParaRPr>
          </a:p>
          <a:p>
            <a:pPr fontAlgn="base">
              <a:spcBef>
                <a:spcPct val="0"/>
              </a:spcBef>
              <a:spcAft>
                <a:spcPct val="0"/>
              </a:spcAft>
            </a:pPr>
            <a:endParaRPr lang="en-US" sz="1000" dirty="0" smtClean="0">
              <a:solidFill>
                <a:srgbClr val="003366"/>
              </a:solidFill>
              <a:latin typeface="Arial" charset="0"/>
              <a:ea typeface="ＭＳ Ｐゴシック" pitchFamily="-60" charset="-128"/>
            </a:endParaRPr>
          </a:p>
          <a:p>
            <a:pPr fontAlgn="base">
              <a:spcBef>
                <a:spcPct val="0"/>
              </a:spcBef>
              <a:spcAft>
                <a:spcPct val="0"/>
              </a:spcAft>
            </a:pPr>
            <a:r>
              <a:rPr lang="en-US" sz="1000" dirty="0" smtClean="0">
                <a:solidFill>
                  <a:srgbClr val="003366"/>
                </a:solidFill>
                <a:latin typeface="Arial" charset="0"/>
                <a:ea typeface="ＭＳ Ｐゴシック" pitchFamily="-60" charset="-128"/>
              </a:rPr>
              <a:t> </a:t>
            </a:r>
          </a:p>
          <a:p>
            <a:pPr fontAlgn="base">
              <a:spcBef>
                <a:spcPct val="0"/>
              </a:spcBef>
              <a:spcAft>
                <a:spcPct val="0"/>
              </a:spcAft>
            </a:pPr>
            <a:endParaRPr lang="en-US" sz="1000" dirty="0" smtClean="0">
              <a:solidFill>
                <a:srgbClr val="003366"/>
              </a:solidFill>
              <a:latin typeface="Arial" charset="0"/>
              <a:ea typeface="ＭＳ Ｐゴシック" pitchFamily="-60" charset="-128"/>
            </a:endParaRPr>
          </a:p>
          <a:p>
            <a:pPr fontAlgn="base">
              <a:spcBef>
                <a:spcPct val="0"/>
              </a:spcBef>
              <a:spcAft>
                <a:spcPct val="0"/>
              </a:spcAft>
            </a:pPr>
            <a:r>
              <a:rPr lang="en-US" sz="1000" dirty="0" smtClean="0">
                <a:solidFill>
                  <a:srgbClr val="003366"/>
                </a:solidFill>
                <a:latin typeface="Arial" charset="0"/>
                <a:ea typeface="ＭＳ Ｐゴシック" pitchFamily="-60" charset="-128"/>
              </a:rPr>
              <a:t>Top TCC test</a:t>
            </a:r>
          </a:p>
          <a:p>
            <a:pPr fontAlgn="base">
              <a:spcBef>
                <a:spcPct val="0"/>
              </a:spcBef>
              <a:spcAft>
                <a:spcPct val="0"/>
              </a:spcAft>
            </a:pPr>
            <a:endParaRPr lang="en-US" sz="1000" dirty="0" smtClean="0">
              <a:solidFill>
                <a:srgbClr val="003366"/>
              </a:solidFill>
              <a:latin typeface="Arial" charset="0"/>
              <a:ea typeface="ＭＳ Ｐゴシック" pitchFamily="-60" charset="-128"/>
            </a:endParaRPr>
          </a:p>
          <a:p>
            <a:pPr fontAlgn="base">
              <a:spcBef>
                <a:spcPct val="0"/>
              </a:spcBef>
              <a:spcAft>
                <a:spcPct val="0"/>
              </a:spcAft>
            </a:pPr>
            <a:r>
              <a:rPr lang="en-US" sz="1000" dirty="0" smtClean="0">
                <a:solidFill>
                  <a:srgbClr val="003366"/>
                </a:solidFill>
                <a:latin typeface="Arial" charset="0"/>
                <a:ea typeface="ＭＳ Ｐゴシック" pitchFamily="-60" charset="-128"/>
              </a:rPr>
              <a:t>- Lower of:</a:t>
            </a:r>
          </a:p>
          <a:p>
            <a:pPr fontAlgn="base">
              <a:spcBef>
                <a:spcPct val="0"/>
              </a:spcBef>
              <a:spcAft>
                <a:spcPct val="0"/>
              </a:spcAft>
            </a:pPr>
            <a:r>
              <a:rPr lang="en-US" sz="1000" dirty="0" smtClean="0">
                <a:solidFill>
                  <a:srgbClr val="003366"/>
                </a:solidFill>
                <a:latin typeface="Arial" charset="0"/>
                <a:ea typeface="ＭＳ Ｐゴシック" pitchFamily="-60" charset="-128"/>
              </a:rPr>
              <a:t>  Bottom TCC test and MIPC</a:t>
            </a:r>
          </a:p>
          <a:p>
            <a:pPr fontAlgn="base">
              <a:spcBef>
                <a:spcPct val="0"/>
              </a:spcBef>
              <a:spcAft>
                <a:spcPct val="0"/>
              </a:spcAft>
            </a:pPr>
            <a:endParaRPr lang="en-US" sz="1000" dirty="0" smtClean="0">
              <a:solidFill>
                <a:srgbClr val="003366"/>
              </a:solidFill>
              <a:latin typeface="Arial" charset="0"/>
              <a:ea typeface="ＭＳ Ｐゴシック" pitchFamily="-60" charset="-128"/>
            </a:endParaRPr>
          </a:p>
          <a:p>
            <a:pPr fontAlgn="base">
              <a:spcBef>
                <a:spcPct val="0"/>
              </a:spcBef>
              <a:spcAft>
                <a:spcPct val="0"/>
              </a:spcAft>
            </a:pPr>
            <a:r>
              <a:rPr lang="en-US" sz="1000" dirty="0" smtClean="0">
                <a:solidFill>
                  <a:srgbClr val="003366"/>
                </a:solidFill>
                <a:latin typeface="Arial" charset="0"/>
                <a:ea typeface="ＭＳ Ｐゴシック" pitchFamily="-60" charset="-128"/>
              </a:rPr>
              <a:t>- If cannot derive dosage regimen</a:t>
            </a:r>
          </a:p>
          <a:p>
            <a:pPr fontAlgn="base">
              <a:spcBef>
                <a:spcPct val="0"/>
              </a:spcBef>
              <a:spcAft>
                <a:spcPct val="0"/>
              </a:spcAft>
            </a:pPr>
            <a:r>
              <a:rPr lang="en-US" sz="1000" dirty="0" smtClean="0">
                <a:solidFill>
                  <a:srgbClr val="003366"/>
                </a:solidFill>
                <a:latin typeface="Arial" charset="0"/>
                <a:ea typeface="ＭＳ Ｐゴシック" pitchFamily="-60" charset="-128"/>
              </a:rPr>
              <a:t>or price of comparator(s) is </a:t>
            </a:r>
          </a:p>
          <a:p>
            <a:pPr fontAlgn="base">
              <a:spcBef>
                <a:spcPct val="0"/>
              </a:spcBef>
              <a:spcAft>
                <a:spcPct val="0"/>
              </a:spcAft>
            </a:pPr>
            <a:r>
              <a:rPr lang="en-US" sz="1000" dirty="0" smtClean="0">
                <a:solidFill>
                  <a:srgbClr val="003366"/>
                </a:solidFill>
                <a:latin typeface="Arial" charset="0"/>
                <a:ea typeface="ＭＳ Ｐゴシック" pitchFamily="-60" charset="-128"/>
              </a:rPr>
              <a:t>excessive             MIPC</a:t>
            </a:r>
          </a:p>
          <a:p>
            <a:pPr fontAlgn="base">
              <a:spcBef>
                <a:spcPct val="0"/>
              </a:spcBef>
              <a:spcAft>
                <a:spcPct val="0"/>
              </a:spcAft>
            </a:pPr>
            <a:endParaRPr lang="en-US" sz="1200" dirty="0" smtClean="0">
              <a:solidFill>
                <a:srgbClr val="003366"/>
              </a:solidFill>
              <a:latin typeface="Arial" charset="0"/>
              <a:ea typeface="ＭＳ Ｐゴシック" pitchFamily="-60" charset="-128"/>
            </a:endParaRPr>
          </a:p>
          <a:p>
            <a:pPr fontAlgn="base">
              <a:spcBef>
                <a:spcPct val="0"/>
              </a:spcBef>
              <a:spcAft>
                <a:spcPct val="0"/>
              </a:spcAft>
            </a:pPr>
            <a:endParaRPr lang="en-US" sz="1000" dirty="0" smtClean="0">
              <a:solidFill>
                <a:srgbClr val="003366"/>
              </a:solidFill>
              <a:latin typeface="Arial" charset="0"/>
              <a:ea typeface="ＭＳ Ｐゴシック" pitchFamily="-60" charset="-128"/>
            </a:endParaRPr>
          </a:p>
          <a:p>
            <a:pPr fontAlgn="base">
              <a:spcBef>
                <a:spcPct val="0"/>
              </a:spcBef>
              <a:spcAft>
                <a:spcPct val="0"/>
              </a:spcAft>
            </a:pPr>
            <a:endParaRPr lang="en-US" sz="1200" dirty="0" smtClean="0">
              <a:solidFill>
                <a:srgbClr val="003366"/>
              </a:solidFill>
              <a:latin typeface="Arial" charset="0"/>
              <a:ea typeface="ＭＳ Ｐゴシック" pitchFamily="-60" charset="-128"/>
            </a:endParaRPr>
          </a:p>
          <a:p>
            <a:pPr fontAlgn="base">
              <a:spcBef>
                <a:spcPct val="0"/>
              </a:spcBef>
              <a:spcAft>
                <a:spcPct val="0"/>
              </a:spcAft>
            </a:pPr>
            <a:endParaRPr lang="en-US" sz="1000" dirty="0" smtClean="0">
              <a:solidFill>
                <a:srgbClr val="003366"/>
              </a:solidFill>
              <a:latin typeface="Arial" charset="0"/>
              <a:ea typeface="ＭＳ Ｐゴシック" pitchFamily="-60" charset="-128"/>
            </a:endParaRPr>
          </a:p>
        </p:txBody>
      </p:sp>
      <p:sp>
        <p:nvSpPr>
          <p:cNvPr id="53259" name="AutoShape 10"/>
          <p:cNvSpPr>
            <a:spLocks noChangeArrowheads="1"/>
          </p:cNvSpPr>
          <p:nvPr/>
        </p:nvSpPr>
        <p:spPr bwMode="auto">
          <a:xfrm>
            <a:off x="7021512" y="3356992"/>
            <a:ext cx="2046288" cy="1295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fontAlgn="base">
              <a:spcBef>
                <a:spcPct val="0"/>
              </a:spcBef>
              <a:spcAft>
                <a:spcPct val="0"/>
              </a:spcAft>
            </a:pPr>
            <a:endParaRPr lang="en-US" sz="1000" dirty="0" smtClean="0">
              <a:solidFill>
                <a:srgbClr val="003366"/>
              </a:solidFill>
              <a:latin typeface="Arial" charset="0"/>
              <a:ea typeface="ＭＳ Ｐゴシック" pitchFamily="-60" charset="-128"/>
            </a:endParaRPr>
          </a:p>
          <a:p>
            <a:pPr fontAlgn="base">
              <a:spcBef>
                <a:spcPct val="0"/>
              </a:spcBef>
              <a:spcAft>
                <a:spcPct val="0"/>
              </a:spcAft>
            </a:pPr>
            <a:r>
              <a:rPr lang="en-US" sz="1000" dirty="0" smtClean="0">
                <a:solidFill>
                  <a:srgbClr val="003366"/>
                </a:solidFill>
                <a:latin typeface="Arial" charset="0"/>
                <a:ea typeface="ＭＳ Ｐゴシック" pitchFamily="-60" charset="-128"/>
              </a:rPr>
              <a:t>- Higher of:</a:t>
            </a:r>
          </a:p>
          <a:p>
            <a:pPr fontAlgn="base">
              <a:spcBef>
                <a:spcPct val="0"/>
              </a:spcBef>
              <a:spcAft>
                <a:spcPct val="0"/>
              </a:spcAft>
            </a:pPr>
            <a:r>
              <a:rPr lang="en-US" sz="1000" dirty="0" smtClean="0">
                <a:solidFill>
                  <a:srgbClr val="003366"/>
                </a:solidFill>
                <a:latin typeface="Arial" charset="0"/>
                <a:ea typeface="ＭＳ Ｐゴシック" pitchFamily="-60" charset="-128"/>
              </a:rPr>
              <a:t> Mid point and Top TCC test</a:t>
            </a:r>
          </a:p>
          <a:p>
            <a:pPr fontAlgn="base">
              <a:spcBef>
                <a:spcPct val="0"/>
              </a:spcBef>
              <a:spcAft>
                <a:spcPct val="0"/>
              </a:spcAft>
            </a:pPr>
            <a:endParaRPr lang="en-US" sz="1000" dirty="0" smtClean="0">
              <a:solidFill>
                <a:srgbClr val="003366"/>
              </a:solidFill>
              <a:latin typeface="Arial" charset="0"/>
              <a:ea typeface="ＭＳ Ｐゴシック" pitchFamily="-60" charset="-128"/>
            </a:endParaRPr>
          </a:p>
          <a:p>
            <a:pPr fontAlgn="base">
              <a:spcBef>
                <a:spcPct val="0"/>
              </a:spcBef>
              <a:spcAft>
                <a:spcPct val="0"/>
              </a:spcAft>
            </a:pPr>
            <a:r>
              <a:rPr lang="en-US" sz="900" dirty="0" smtClean="0">
                <a:solidFill>
                  <a:srgbClr val="003366"/>
                </a:solidFill>
                <a:latin typeface="Arial" charset="0"/>
                <a:ea typeface="ＭＳ Ｐゴシック" pitchFamily="-60" charset="-128"/>
              </a:rPr>
              <a:t>Top TCC test + MIPC</a:t>
            </a:r>
            <a:r>
              <a:rPr lang="fr-CA" sz="900" dirty="0" smtClean="0">
                <a:solidFill>
                  <a:srgbClr val="003366"/>
                </a:solidFill>
                <a:latin typeface="Arial" charset="0"/>
                <a:ea typeface="ＭＳ Ｐゴシック" pitchFamily="-60" charset="-128"/>
              </a:rPr>
              <a:t>/2</a:t>
            </a:r>
            <a:endParaRPr lang="en-US" sz="900" dirty="0" smtClean="0">
              <a:solidFill>
                <a:srgbClr val="003366"/>
              </a:solidFill>
              <a:latin typeface="Arial" charset="0"/>
              <a:ea typeface="ＭＳ Ｐゴシック" pitchFamily="-60" charset="-128"/>
            </a:endParaRPr>
          </a:p>
          <a:p>
            <a:pPr fontAlgn="base">
              <a:spcBef>
                <a:spcPct val="0"/>
              </a:spcBef>
              <a:spcAft>
                <a:spcPct val="0"/>
              </a:spcAft>
            </a:pPr>
            <a:endParaRPr lang="en-US" sz="1000" dirty="0" smtClean="0">
              <a:solidFill>
                <a:srgbClr val="003366"/>
              </a:solidFill>
              <a:latin typeface="Arial" charset="0"/>
              <a:ea typeface="ＭＳ Ｐゴシック" pitchFamily="-60" charset="-128"/>
            </a:endParaRPr>
          </a:p>
          <a:p>
            <a:pPr fontAlgn="base">
              <a:spcBef>
                <a:spcPct val="0"/>
              </a:spcBef>
              <a:spcAft>
                <a:spcPct val="0"/>
              </a:spcAft>
            </a:pPr>
            <a:r>
              <a:rPr lang="en-US" sz="1000" dirty="0" smtClean="0">
                <a:solidFill>
                  <a:srgbClr val="003366"/>
                </a:solidFill>
                <a:latin typeface="Arial" charset="0"/>
                <a:ea typeface="ＭＳ Ｐゴシック" pitchFamily="-60" charset="-128"/>
              </a:rPr>
              <a:t>- If cannot derive dosage regimen</a:t>
            </a:r>
          </a:p>
          <a:p>
            <a:pPr fontAlgn="base">
              <a:spcBef>
                <a:spcPct val="0"/>
              </a:spcBef>
              <a:spcAft>
                <a:spcPct val="0"/>
              </a:spcAft>
            </a:pPr>
            <a:r>
              <a:rPr lang="en-US" sz="1000" dirty="0" smtClean="0">
                <a:solidFill>
                  <a:srgbClr val="003366"/>
                </a:solidFill>
                <a:latin typeface="Arial" charset="0"/>
                <a:ea typeface="ＭＳ Ｐゴシック" pitchFamily="-60" charset="-128"/>
              </a:rPr>
              <a:t>or price of comparator(s) is </a:t>
            </a:r>
          </a:p>
          <a:p>
            <a:pPr fontAlgn="base">
              <a:spcBef>
                <a:spcPct val="0"/>
              </a:spcBef>
              <a:spcAft>
                <a:spcPct val="0"/>
              </a:spcAft>
            </a:pPr>
            <a:r>
              <a:rPr lang="en-US" sz="1000" dirty="0" smtClean="0">
                <a:solidFill>
                  <a:srgbClr val="003366"/>
                </a:solidFill>
                <a:latin typeface="Arial" charset="0"/>
                <a:ea typeface="ＭＳ Ｐゴシック" pitchFamily="-60" charset="-128"/>
              </a:rPr>
              <a:t>excessive             MIPC</a:t>
            </a:r>
          </a:p>
          <a:p>
            <a:pPr fontAlgn="base">
              <a:spcBef>
                <a:spcPct val="0"/>
              </a:spcBef>
              <a:spcAft>
                <a:spcPct val="0"/>
              </a:spcAft>
            </a:pPr>
            <a:endParaRPr lang="en-US" sz="1000" dirty="0" smtClean="0">
              <a:solidFill>
                <a:srgbClr val="003366"/>
              </a:solidFill>
              <a:latin typeface="Arial" charset="0"/>
              <a:ea typeface="ＭＳ Ｐゴシック" pitchFamily="-60" charset="-128"/>
            </a:endParaRPr>
          </a:p>
        </p:txBody>
      </p:sp>
      <p:sp>
        <p:nvSpPr>
          <p:cNvPr id="53260" name="AutoShape 11"/>
          <p:cNvSpPr>
            <a:spLocks noChangeArrowheads="1"/>
          </p:cNvSpPr>
          <p:nvPr/>
        </p:nvSpPr>
        <p:spPr bwMode="auto">
          <a:xfrm>
            <a:off x="4065871" y="3619872"/>
            <a:ext cx="19050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r>
              <a:rPr lang="en-US" sz="1400" smtClean="0">
                <a:solidFill>
                  <a:srgbClr val="003366"/>
                </a:solidFill>
                <a:latin typeface="Arial" charset="0"/>
                <a:ea typeface="ＭＳ Ｐゴシック" pitchFamily="-60" charset="-128"/>
              </a:rPr>
              <a:t>Drug products over</a:t>
            </a:r>
          </a:p>
          <a:p>
            <a:pPr algn="ctr" fontAlgn="base">
              <a:spcBef>
                <a:spcPct val="0"/>
              </a:spcBef>
              <a:spcAft>
                <a:spcPct val="0"/>
              </a:spcAft>
            </a:pPr>
            <a:r>
              <a:rPr lang="en-US" sz="1400" smtClean="0">
                <a:solidFill>
                  <a:srgbClr val="003366"/>
                </a:solidFill>
                <a:latin typeface="Arial" charset="0"/>
                <a:ea typeface="ＭＳ Ｐゴシック" pitchFamily="-60" charset="-128"/>
              </a:rPr>
              <a:t>which it is</a:t>
            </a:r>
          </a:p>
          <a:p>
            <a:pPr algn="ctr" fontAlgn="base">
              <a:spcBef>
                <a:spcPct val="0"/>
              </a:spcBef>
              <a:spcAft>
                <a:spcPct val="0"/>
              </a:spcAft>
            </a:pPr>
            <a:r>
              <a:rPr lang="en-US" sz="1400" smtClean="0">
                <a:solidFill>
                  <a:srgbClr val="003366"/>
                </a:solidFill>
                <a:latin typeface="Arial" charset="0"/>
                <a:ea typeface="ＭＳ Ｐゴシック" pitchFamily="-60" charset="-128"/>
              </a:rPr>
              <a:t>moderate improvement</a:t>
            </a:r>
          </a:p>
        </p:txBody>
      </p:sp>
      <p:sp>
        <p:nvSpPr>
          <p:cNvPr id="53261" name="AutoShape 12"/>
          <p:cNvSpPr>
            <a:spLocks noChangeArrowheads="1"/>
          </p:cNvSpPr>
          <p:nvPr/>
        </p:nvSpPr>
        <p:spPr bwMode="auto">
          <a:xfrm>
            <a:off x="1203041" y="3602502"/>
            <a:ext cx="1905000" cy="914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r>
              <a:rPr lang="en-US" smtClean="0">
                <a:solidFill>
                  <a:srgbClr val="003366"/>
                </a:solidFill>
                <a:latin typeface="Arial" charset="0"/>
                <a:ea typeface="ＭＳ Ｐゴシック" pitchFamily="-60" charset="-128"/>
              </a:rPr>
              <a:t>Moderate </a:t>
            </a:r>
          </a:p>
          <a:p>
            <a:pPr algn="ctr" fontAlgn="base">
              <a:spcBef>
                <a:spcPct val="0"/>
              </a:spcBef>
              <a:spcAft>
                <a:spcPct val="0"/>
              </a:spcAft>
            </a:pPr>
            <a:r>
              <a:rPr lang="en-US" smtClean="0">
                <a:solidFill>
                  <a:srgbClr val="003366"/>
                </a:solidFill>
                <a:latin typeface="Arial" charset="0"/>
                <a:ea typeface="ＭＳ Ｐゴシック" pitchFamily="-60" charset="-128"/>
              </a:rPr>
              <a:t>Improvement</a:t>
            </a:r>
          </a:p>
        </p:txBody>
      </p:sp>
      <p:sp>
        <p:nvSpPr>
          <p:cNvPr id="53262" name="Text Box 14"/>
          <p:cNvSpPr txBox="1">
            <a:spLocks noChangeArrowheads="1"/>
          </p:cNvSpPr>
          <p:nvPr/>
        </p:nvSpPr>
        <p:spPr bwMode="auto">
          <a:xfrm>
            <a:off x="1242445" y="1091507"/>
            <a:ext cx="198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en-US" sz="1400" b="1" u="sng" dirty="0" smtClean="0">
                <a:solidFill>
                  <a:srgbClr val="003366"/>
                </a:solidFill>
                <a:ea typeface="ＭＳ Ｐゴシック" pitchFamily="-60" charset="-128"/>
              </a:rPr>
              <a:t>Level of Therapeutic Improvement</a:t>
            </a:r>
          </a:p>
        </p:txBody>
      </p:sp>
      <p:sp>
        <p:nvSpPr>
          <p:cNvPr id="53263" name="Text Box 15"/>
          <p:cNvSpPr txBox="1">
            <a:spLocks noChangeArrowheads="1"/>
          </p:cNvSpPr>
          <p:nvPr/>
        </p:nvSpPr>
        <p:spPr bwMode="auto">
          <a:xfrm>
            <a:off x="3886200" y="304801"/>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fontAlgn="base" hangingPunct="1">
              <a:spcBef>
                <a:spcPct val="50000"/>
              </a:spcBef>
              <a:spcAft>
                <a:spcPct val="0"/>
              </a:spcAft>
            </a:pPr>
            <a:endParaRPr lang="en-US" sz="1800" smtClean="0">
              <a:solidFill>
                <a:srgbClr val="003366"/>
              </a:solidFill>
              <a:ea typeface="ＭＳ Ｐゴシック" pitchFamily="-60" charset="-128"/>
            </a:endParaRPr>
          </a:p>
        </p:txBody>
      </p:sp>
      <p:sp>
        <p:nvSpPr>
          <p:cNvPr id="53264" name="Text Box 16"/>
          <p:cNvSpPr txBox="1">
            <a:spLocks noChangeArrowheads="1"/>
          </p:cNvSpPr>
          <p:nvPr/>
        </p:nvSpPr>
        <p:spPr bwMode="auto">
          <a:xfrm>
            <a:off x="4214245" y="1166913"/>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en-US" sz="1800" b="1" u="sng" dirty="0" smtClean="0">
                <a:solidFill>
                  <a:srgbClr val="003366"/>
                </a:solidFill>
                <a:ea typeface="ＭＳ Ｐゴシック" pitchFamily="-60" charset="-128"/>
              </a:rPr>
              <a:t>Comparators</a:t>
            </a:r>
          </a:p>
        </p:txBody>
      </p:sp>
      <p:sp>
        <p:nvSpPr>
          <p:cNvPr id="53265" name="Text Box 17"/>
          <p:cNvSpPr txBox="1">
            <a:spLocks noChangeArrowheads="1"/>
          </p:cNvSpPr>
          <p:nvPr/>
        </p:nvSpPr>
        <p:spPr bwMode="auto">
          <a:xfrm>
            <a:off x="7124700" y="1018135"/>
            <a:ext cx="16764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fontAlgn="base" hangingPunct="1">
              <a:spcBef>
                <a:spcPct val="50000"/>
              </a:spcBef>
              <a:spcAft>
                <a:spcPct val="0"/>
              </a:spcAft>
            </a:pPr>
            <a:r>
              <a:rPr lang="en-US" sz="1700" b="1" u="sng" dirty="0" smtClean="0">
                <a:solidFill>
                  <a:srgbClr val="003366"/>
                </a:solidFill>
                <a:ea typeface="ＭＳ Ｐゴシック" pitchFamily="-60" charset="-128"/>
              </a:rPr>
              <a:t>Intro Price Tests</a:t>
            </a:r>
          </a:p>
        </p:txBody>
      </p:sp>
      <p:sp>
        <p:nvSpPr>
          <p:cNvPr id="53267" name="Line 19"/>
          <p:cNvSpPr>
            <a:spLocks noChangeShapeType="1"/>
          </p:cNvSpPr>
          <p:nvPr/>
        </p:nvSpPr>
        <p:spPr bwMode="auto">
          <a:xfrm flipV="1">
            <a:off x="7466296" y="4003417"/>
            <a:ext cx="2286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smtClean="0">
              <a:solidFill>
                <a:srgbClr val="003366"/>
              </a:solidFill>
              <a:latin typeface="Arial" charset="0"/>
              <a:ea typeface="ＭＳ Ｐゴシック" pitchFamily="-60" charset="-128"/>
            </a:endParaRPr>
          </a:p>
        </p:txBody>
      </p:sp>
      <p:sp>
        <p:nvSpPr>
          <p:cNvPr id="53268" name="Line 20"/>
          <p:cNvSpPr>
            <a:spLocks noChangeShapeType="1"/>
          </p:cNvSpPr>
          <p:nvPr/>
        </p:nvSpPr>
        <p:spPr bwMode="auto">
          <a:xfrm flipH="1" flipV="1">
            <a:off x="7684067" y="4005064"/>
            <a:ext cx="53340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smtClean="0">
              <a:solidFill>
                <a:srgbClr val="003366"/>
              </a:solidFill>
              <a:latin typeface="Arial" charset="0"/>
              <a:ea typeface="ＭＳ Ｐゴシック" pitchFamily="-60" charset="-128"/>
            </a:endParaRPr>
          </a:p>
        </p:txBody>
      </p:sp>
      <p:sp>
        <p:nvSpPr>
          <p:cNvPr id="53269" name="Line 21"/>
          <p:cNvSpPr>
            <a:spLocks noChangeShapeType="1"/>
          </p:cNvSpPr>
          <p:nvPr/>
        </p:nvSpPr>
        <p:spPr bwMode="auto">
          <a:xfrm>
            <a:off x="7798367" y="5943600"/>
            <a:ext cx="30480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smtClean="0">
              <a:solidFill>
                <a:srgbClr val="003366"/>
              </a:solidFill>
              <a:latin typeface="Arial" charset="0"/>
              <a:ea typeface="ＭＳ Ｐゴシック" pitchFamily="-60" charset="-128"/>
            </a:endParaRPr>
          </a:p>
        </p:txBody>
      </p:sp>
      <p:sp>
        <p:nvSpPr>
          <p:cNvPr id="53272" name="AutoShape 24"/>
          <p:cNvSpPr>
            <a:spLocks noChangeArrowheads="1"/>
          </p:cNvSpPr>
          <p:nvPr/>
        </p:nvSpPr>
        <p:spPr bwMode="auto">
          <a:xfrm>
            <a:off x="4075396" y="4725144"/>
            <a:ext cx="1905000" cy="12954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fontAlgn="base">
              <a:spcBef>
                <a:spcPct val="0"/>
              </a:spcBef>
              <a:spcAft>
                <a:spcPct val="0"/>
              </a:spcAft>
            </a:pPr>
            <a:endParaRPr lang="en-US" sz="1000" smtClean="0">
              <a:solidFill>
                <a:srgbClr val="003366"/>
              </a:solidFill>
              <a:latin typeface="Arial" charset="0"/>
              <a:ea typeface="ＭＳ Ｐゴシック" pitchFamily="-60" charset="-128"/>
            </a:endParaRPr>
          </a:p>
        </p:txBody>
      </p:sp>
      <p:sp>
        <p:nvSpPr>
          <p:cNvPr id="53273" name="Line 26"/>
          <p:cNvSpPr>
            <a:spLocks noChangeShapeType="1"/>
          </p:cNvSpPr>
          <p:nvPr/>
        </p:nvSpPr>
        <p:spPr bwMode="auto">
          <a:xfrm flipV="1">
            <a:off x="3124200" y="2008752"/>
            <a:ext cx="990600" cy="1"/>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smtClean="0">
              <a:solidFill>
                <a:srgbClr val="003366"/>
              </a:solidFill>
              <a:latin typeface="Arial" charset="0"/>
              <a:ea typeface="ＭＳ Ｐゴシック" pitchFamily="-60" charset="-128"/>
            </a:endParaRPr>
          </a:p>
        </p:txBody>
      </p:sp>
      <p:sp>
        <p:nvSpPr>
          <p:cNvPr id="53275" name="Line 28"/>
          <p:cNvSpPr>
            <a:spLocks noChangeShapeType="1"/>
          </p:cNvSpPr>
          <p:nvPr/>
        </p:nvSpPr>
        <p:spPr bwMode="auto">
          <a:xfrm>
            <a:off x="5970870" y="5353769"/>
            <a:ext cx="1050641"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smtClean="0">
              <a:solidFill>
                <a:srgbClr val="003366"/>
              </a:solidFill>
              <a:latin typeface="Arial" charset="0"/>
              <a:ea typeface="ＭＳ Ｐゴシック" pitchFamily="-60" charset="-128"/>
            </a:endParaRPr>
          </a:p>
        </p:txBody>
      </p:sp>
      <p:sp>
        <p:nvSpPr>
          <p:cNvPr id="53276" name="Line 29"/>
          <p:cNvSpPr>
            <a:spLocks noChangeShapeType="1"/>
          </p:cNvSpPr>
          <p:nvPr/>
        </p:nvSpPr>
        <p:spPr bwMode="auto">
          <a:xfrm>
            <a:off x="3147445" y="2917087"/>
            <a:ext cx="951196"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smtClean="0">
              <a:solidFill>
                <a:srgbClr val="003366"/>
              </a:solidFill>
              <a:latin typeface="Arial" charset="0"/>
              <a:ea typeface="ＭＳ Ｐゴシック" pitchFamily="-60" charset="-128"/>
            </a:endParaRPr>
          </a:p>
        </p:txBody>
      </p:sp>
      <p:sp>
        <p:nvSpPr>
          <p:cNvPr id="53277" name="Line 30"/>
          <p:cNvSpPr>
            <a:spLocks noChangeShapeType="1"/>
          </p:cNvSpPr>
          <p:nvPr/>
        </p:nvSpPr>
        <p:spPr bwMode="auto">
          <a:xfrm>
            <a:off x="3108042" y="4037325"/>
            <a:ext cx="95783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smtClean="0">
              <a:solidFill>
                <a:srgbClr val="003366"/>
              </a:solidFill>
              <a:latin typeface="Arial" charset="0"/>
              <a:ea typeface="ＭＳ Ｐゴシック" pitchFamily="-60" charset="-128"/>
            </a:endParaRPr>
          </a:p>
        </p:txBody>
      </p:sp>
      <p:sp>
        <p:nvSpPr>
          <p:cNvPr id="53278" name="Line 31"/>
          <p:cNvSpPr>
            <a:spLocks noChangeShapeType="1"/>
          </p:cNvSpPr>
          <p:nvPr/>
        </p:nvSpPr>
        <p:spPr bwMode="auto">
          <a:xfrm>
            <a:off x="3173922" y="5334694"/>
            <a:ext cx="891155"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smtClean="0">
              <a:solidFill>
                <a:srgbClr val="003366"/>
              </a:solidFill>
              <a:latin typeface="Arial" charset="0"/>
              <a:ea typeface="ＭＳ Ｐゴシック" pitchFamily="-60" charset="-128"/>
            </a:endParaRPr>
          </a:p>
        </p:txBody>
      </p:sp>
      <p:sp>
        <p:nvSpPr>
          <p:cNvPr id="53279" name="Line 32"/>
          <p:cNvSpPr>
            <a:spLocks noChangeShapeType="1"/>
          </p:cNvSpPr>
          <p:nvPr/>
        </p:nvSpPr>
        <p:spPr bwMode="auto">
          <a:xfrm>
            <a:off x="6019800" y="2008754"/>
            <a:ext cx="1001712"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smtClean="0">
              <a:solidFill>
                <a:srgbClr val="003366"/>
              </a:solidFill>
              <a:latin typeface="Arial" charset="0"/>
              <a:ea typeface="ＭＳ Ｐゴシック" pitchFamily="-60" charset="-128"/>
            </a:endParaRPr>
          </a:p>
        </p:txBody>
      </p:sp>
      <p:sp>
        <p:nvSpPr>
          <p:cNvPr id="53280" name="Line 33"/>
          <p:cNvSpPr>
            <a:spLocks noChangeShapeType="1"/>
          </p:cNvSpPr>
          <p:nvPr/>
        </p:nvSpPr>
        <p:spPr bwMode="auto">
          <a:xfrm>
            <a:off x="6019800" y="2893473"/>
            <a:ext cx="9906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smtClean="0">
              <a:solidFill>
                <a:srgbClr val="003366"/>
              </a:solidFill>
              <a:latin typeface="Arial" charset="0"/>
              <a:ea typeface="ＭＳ Ｐゴシック" pitchFamily="-60" charset="-128"/>
            </a:endParaRPr>
          </a:p>
        </p:txBody>
      </p:sp>
      <p:sp>
        <p:nvSpPr>
          <p:cNvPr id="53281" name="Line 34"/>
          <p:cNvSpPr>
            <a:spLocks noChangeShapeType="1"/>
          </p:cNvSpPr>
          <p:nvPr/>
        </p:nvSpPr>
        <p:spPr bwMode="auto">
          <a:xfrm>
            <a:off x="5970871" y="4077072"/>
            <a:ext cx="1050641"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smtClean="0">
              <a:solidFill>
                <a:srgbClr val="003366"/>
              </a:solidFill>
              <a:latin typeface="Arial" charset="0"/>
              <a:ea typeface="ＭＳ Ｐゴシック" pitchFamily="-60" charset="-128"/>
            </a:endParaRPr>
          </a:p>
        </p:txBody>
      </p:sp>
      <p:sp>
        <p:nvSpPr>
          <p:cNvPr id="53282" name="Rectangle 36"/>
          <p:cNvSpPr>
            <a:spLocks noChangeArrowheads="1"/>
          </p:cNvSpPr>
          <p:nvPr/>
        </p:nvSpPr>
        <p:spPr bwMode="auto">
          <a:xfrm>
            <a:off x="4098641" y="4944070"/>
            <a:ext cx="1828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1400" dirty="0" smtClean="0">
                <a:solidFill>
                  <a:srgbClr val="003366"/>
                </a:solidFill>
                <a:latin typeface="Arial" charset="0"/>
                <a:ea typeface="ＭＳ Ｐゴシック" pitchFamily="-60" charset="-128"/>
              </a:rPr>
              <a:t>Comparable drug products</a:t>
            </a:r>
            <a:r>
              <a:rPr lang="en-US" sz="1200" dirty="0" smtClean="0">
                <a:solidFill>
                  <a:srgbClr val="003366"/>
                </a:solidFill>
                <a:latin typeface="Arial" charset="0"/>
                <a:ea typeface="ＭＳ Ｐゴシック" pitchFamily="-60" charset="-128"/>
              </a:rPr>
              <a:t> </a:t>
            </a:r>
          </a:p>
          <a:p>
            <a:pPr fontAlgn="base">
              <a:spcBef>
                <a:spcPct val="0"/>
              </a:spcBef>
              <a:spcAft>
                <a:spcPct val="0"/>
              </a:spcAft>
            </a:pPr>
            <a:r>
              <a:rPr lang="en-US" sz="1200" dirty="0" smtClean="0">
                <a:solidFill>
                  <a:srgbClr val="003366"/>
                </a:solidFill>
                <a:latin typeface="Arial" charset="0"/>
                <a:ea typeface="ＭＳ Ｐゴシック" pitchFamily="-60" charset="-128"/>
              </a:rPr>
              <a:t>-if no comparable drug products: “superior” drug products</a:t>
            </a:r>
          </a:p>
        </p:txBody>
      </p:sp>
      <p:sp>
        <p:nvSpPr>
          <p:cNvPr id="35"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Introductory Price Tests</a:t>
            </a:r>
          </a:p>
        </p:txBody>
      </p:sp>
      <p:sp>
        <p:nvSpPr>
          <p:cNvPr id="36"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34" name="Line 21"/>
          <p:cNvSpPr>
            <a:spLocks noChangeShapeType="1"/>
          </p:cNvSpPr>
          <p:nvPr/>
        </p:nvSpPr>
        <p:spPr bwMode="auto">
          <a:xfrm>
            <a:off x="7798367" y="4526799"/>
            <a:ext cx="304800" cy="0"/>
          </a:xfrm>
          <a:prstGeom prst="line">
            <a:avLst/>
          </a:prstGeom>
          <a:noFill/>
          <a:ln w="12700" cap="sq">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CA" sz="2400" smtClean="0">
              <a:solidFill>
                <a:srgbClr val="003366"/>
              </a:solidFill>
              <a:latin typeface="Arial" charset="0"/>
              <a:ea typeface="ＭＳ Ｐゴシック" pitchFamily="-60" charset="-128"/>
            </a:endParaRPr>
          </a:p>
        </p:txBody>
      </p:sp>
    </p:spTree>
    <p:extLst>
      <p:ext uri="{BB962C8B-B14F-4D97-AF65-F5344CB8AC3E}">
        <p14:creationId xmlns:p14="http://schemas.microsoft.com/office/powerpoint/2010/main" val="18495116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78E820E-DB76-4691-BFA2-C70A6867A0CE}" type="slidenum">
              <a:rPr lang="en-US" sz="1400" smtClean="0">
                <a:solidFill>
                  <a:srgbClr val="FFFFFF"/>
                </a:solidFill>
              </a:rPr>
              <a:pPr eaLnBrk="1" hangingPunct="1"/>
              <a:t>19</a:t>
            </a:fld>
            <a:endParaRPr lang="en-US" sz="1400" smtClean="0">
              <a:solidFill>
                <a:srgbClr val="003366"/>
              </a:solidFill>
            </a:endParaRPr>
          </a:p>
        </p:txBody>
      </p:sp>
      <p:sp>
        <p:nvSpPr>
          <p:cNvPr id="55299" name="AutoShape 2"/>
          <p:cNvSpPr>
            <a:spLocks noChangeArrowheads="1"/>
          </p:cNvSpPr>
          <p:nvPr/>
        </p:nvSpPr>
        <p:spPr bwMode="auto">
          <a:xfrm>
            <a:off x="1114603" y="2438400"/>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endParaRPr lang="en-US" sz="1000" smtClean="0">
              <a:solidFill>
                <a:srgbClr val="003366"/>
              </a:solidFill>
              <a:latin typeface="Arial" charset="0"/>
              <a:ea typeface="+mn-ea"/>
              <a:cs typeface="+mn-cs"/>
            </a:endParaRPr>
          </a:p>
          <a:p>
            <a:endParaRPr lang="en-US" sz="1000" smtClean="0">
              <a:solidFill>
                <a:srgbClr val="003366"/>
              </a:solidFill>
              <a:latin typeface="Arial" charset="0"/>
              <a:ea typeface="+mn-ea"/>
              <a:cs typeface="+mn-cs"/>
            </a:endParaRPr>
          </a:p>
          <a:p>
            <a:r>
              <a:rPr lang="en-US" sz="1000" smtClean="0">
                <a:solidFill>
                  <a:srgbClr val="003366"/>
                </a:solidFill>
                <a:latin typeface="Arial" charset="0"/>
                <a:ea typeface="+mn-ea"/>
                <a:cs typeface="+mn-cs"/>
              </a:rPr>
              <a:t>-Same active ingredient</a:t>
            </a:r>
          </a:p>
          <a:p>
            <a:r>
              <a:rPr lang="en-US" sz="1000" smtClean="0">
                <a:solidFill>
                  <a:srgbClr val="003366"/>
                </a:solidFill>
                <a:latin typeface="Arial" charset="0"/>
                <a:ea typeface="+mn-ea"/>
                <a:cs typeface="+mn-cs"/>
              </a:rPr>
              <a:t>-Same indication/use </a:t>
            </a:r>
          </a:p>
          <a:p>
            <a:pPr>
              <a:buFontTx/>
              <a:buChar char="-"/>
            </a:pPr>
            <a:r>
              <a:rPr lang="en-US" sz="1000" smtClean="0">
                <a:solidFill>
                  <a:srgbClr val="003366"/>
                </a:solidFill>
                <a:latin typeface="Arial" charset="0"/>
                <a:ea typeface="+mn-ea"/>
                <a:cs typeface="+mn-cs"/>
              </a:rPr>
              <a:t>Same or comparable dosage </a:t>
            </a:r>
          </a:p>
          <a:p>
            <a:r>
              <a:rPr lang="en-US" sz="1000" smtClean="0">
                <a:solidFill>
                  <a:srgbClr val="003366"/>
                </a:solidFill>
                <a:latin typeface="Arial" charset="0"/>
                <a:ea typeface="+mn-ea"/>
                <a:cs typeface="+mn-cs"/>
              </a:rPr>
              <a:t> form</a:t>
            </a:r>
          </a:p>
          <a:p>
            <a:r>
              <a:rPr lang="en-US" sz="1000" smtClean="0">
                <a:solidFill>
                  <a:srgbClr val="003366"/>
                </a:solidFill>
                <a:latin typeface="Arial" charset="0"/>
                <a:ea typeface="+mn-ea"/>
                <a:cs typeface="+mn-cs"/>
              </a:rPr>
              <a:t>-Same or different dosage </a:t>
            </a:r>
          </a:p>
          <a:p>
            <a:r>
              <a:rPr lang="en-US" sz="1000" smtClean="0">
                <a:solidFill>
                  <a:srgbClr val="003366"/>
                </a:solidFill>
                <a:latin typeface="Arial" charset="0"/>
                <a:ea typeface="+mn-ea"/>
                <a:cs typeface="+mn-cs"/>
              </a:rPr>
              <a:t> regimen</a:t>
            </a:r>
          </a:p>
          <a:p>
            <a:endParaRPr lang="en-US" sz="1000" smtClean="0">
              <a:solidFill>
                <a:srgbClr val="003366"/>
              </a:solidFill>
              <a:latin typeface="Arial" charset="0"/>
              <a:ea typeface="+mn-ea"/>
              <a:cs typeface="+mn-cs"/>
            </a:endParaRPr>
          </a:p>
          <a:p>
            <a:endParaRPr lang="en-US" sz="1000" smtClean="0">
              <a:solidFill>
                <a:srgbClr val="003366"/>
              </a:solidFill>
              <a:latin typeface="Arial" charset="0"/>
              <a:ea typeface="+mn-ea"/>
              <a:cs typeface="+mn-cs"/>
            </a:endParaRPr>
          </a:p>
        </p:txBody>
      </p:sp>
      <p:sp>
        <p:nvSpPr>
          <p:cNvPr id="55300" name="AutoShape 3"/>
          <p:cNvSpPr>
            <a:spLocks noChangeArrowheads="1"/>
          </p:cNvSpPr>
          <p:nvPr/>
        </p:nvSpPr>
        <p:spPr bwMode="auto">
          <a:xfrm>
            <a:off x="4086403" y="2438400"/>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endParaRPr lang="en-US" sz="1400" smtClean="0">
              <a:solidFill>
                <a:srgbClr val="003366"/>
              </a:solidFill>
              <a:latin typeface="Arial" charset="0"/>
              <a:ea typeface="+mn-ea"/>
              <a:cs typeface="+mn-cs"/>
            </a:endParaRPr>
          </a:p>
          <a:p>
            <a:r>
              <a:rPr lang="en-US" sz="1200" smtClean="0">
                <a:solidFill>
                  <a:srgbClr val="003366"/>
                </a:solidFill>
                <a:latin typeface="Arial" charset="0"/>
                <a:ea typeface="+mn-ea"/>
                <a:cs typeface="+mn-cs"/>
              </a:rPr>
              <a:t>-Same active ingredient</a:t>
            </a:r>
          </a:p>
          <a:p>
            <a:r>
              <a:rPr lang="en-US" sz="1200" smtClean="0">
                <a:solidFill>
                  <a:srgbClr val="003366"/>
                </a:solidFill>
                <a:latin typeface="Arial" charset="0"/>
                <a:ea typeface="+mn-ea"/>
                <a:cs typeface="+mn-cs"/>
              </a:rPr>
              <a:t>-Same indication/use</a:t>
            </a:r>
          </a:p>
          <a:p>
            <a:r>
              <a:rPr lang="en-US" sz="1200" smtClean="0">
                <a:solidFill>
                  <a:srgbClr val="003366"/>
                </a:solidFill>
                <a:latin typeface="Arial" charset="0"/>
                <a:ea typeface="+mn-ea"/>
                <a:cs typeface="+mn-cs"/>
              </a:rPr>
              <a:t>-Same or comparable</a:t>
            </a:r>
          </a:p>
          <a:p>
            <a:r>
              <a:rPr lang="en-US" sz="1200" smtClean="0">
                <a:solidFill>
                  <a:srgbClr val="003366"/>
                </a:solidFill>
                <a:latin typeface="Arial" charset="0"/>
                <a:ea typeface="+mn-ea"/>
                <a:cs typeface="+mn-cs"/>
              </a:rPr>
              <a:t> dosage form</a:t>
            </a:r>
          </a:p>
          <a:p>
            <a:endParaRPr lang="en-US" sz="1800" smtClean="0">
              <a:solidFill>
                <a:srgbClr val="003366"/>
              </a:solidFill>
              <a:latin typeface="Arial" charset="0"/>
              <a:ea typeface="+mn-ea"/>
              <a:cs typeface="+mn-cs"/>
            </a:endParaRPr>
          </a:p>
        </p:txBody>
      </p:sp>
      <p:sp>
        <p:nvSpPr>
          <p:cNvPr id="55301" name="AutoShape 4"/>
          <p:cNvSpPr>
            <a:spLocks noChangeArrowheads="1"/>
          </p:cNvSpPr>
          <p:nvPr/>
        </p:nvSpPr>
        <p:spPr bwMode="auto">
          <a:xfrm>
            <a:off x="7058203" y="2438400"/>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r>
              <a:rPr lang="en-US" sz="1100" smtClean="0">
                <a:solidFill>
                  <a:srgbClr val="003366"/>
                </a:solidFill>
                <a:latin typeface="Arial" charset="0"/>
                <a:ea typeface="+mn-ea"/>
                <a:cs typeface="+mn-cs"/>
              </a:rPr>
              <a:t>-RR test if same dosage</a:t>
            </a:r>
          </a:p>
          <a:p>
            <a:r>
              <a:rPr lang="en-US" sz="1100" smtClean="0">
                <a:solidFill>
                  <a:srgbClr val="003366"/>
                </a:solidFill>
                <a:latin typeface="Arial" charset="0"/>
                <a:ea typeface="+mn-ea"/>
                <a:cs typeface="+mn-cs"/>
              </a:rPr>
              <a:t> regimen</a:t>
            </a:r>
          </a:p>
          <a:p>
            <a:r>
              <a:rPr lang="en-US" sz="1100" smtClean="0">
                <a:solidFill>
                  <a:srgbClr val="003366"/>
                </a:solidFill>
                <a:latin typeface="Arial" charset="0"/>
                <a:ea typeface="+mn-ea"/>
                <a:cs typeface="+mn-cs"/>
              </a:rPr>
              <a:t>-TCC test if different dosage </a:t>
            </a:r>
          </a:p>
          <a:p>
            <a:r>
              <a:rPr lang="en-US" sz="1100" smtClean="0">
                <a:solidFill>
                  <a:srgbClr val="003366"/>
                </a:solidFill>
                <a:latin typeface="Arial" charset="0"/>
                <a:ea typeface="+mn-ea"/>
                <a:cs typeface="+mn-cs"/>
              </a:rPr>
              <a:t>  regimen</a:t>
            </a:r>
          </a:p>
        </p:txBody>
      </p:sp>
      <p:sp>
        <p:nvSpPr>
          <p:cNvPr id="55302" name="AutoShape 5"/>
          <p:cNvSpPr>
            <a:spLocks noChangeArrowheads="1"/>
          </p:cNvSpPr>
          <p:nvPr/>
        </p:nvSpPr>
        <p:spPr bwMode="auto">
          <a:xfrm>
            <a:off x="1076503" y="3657600"/>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a:r>
              <a:rPr lang="en-US" sz="1800" dirty="0" smtClean="0">
                <a:solidFill>
                  <a:srgbClr val="003366"/>
                </a:solidFill>
                <a:latin typeface="Arial" charset="0"/>
                <a:ea typeface="+mn-ea"/>
                <a:cs typeface="+mn-cs"/>
              </a:rPr>
              <a:t>Combination </a:t>
            </a:r>
          </a:p>
          <a:p>
            <a:pPr algn="ctr"/>
            <a:r>
              <a:rPr lang="en-US" sz="1800" dirty="0" smtClean="0">
                <a:solidFill>
                  <a:srgbClr val="003366"/>
                </a:solidFill>
                <a:latin typeface="Arial" charset="0"/>
                <a:ea typeface="+mn-ea"/>
                <a:cs typeface="+mn-cs"/>
              </a:rPr>
              <a:t>Drug Products</a:t>
            </a:r>
          </a:p>
        </p:txBody>
      </p:sp>
      <p:sp>
        <p:nvSpPr>
          <p:cNvPr id="55303" name="AutoShape 6"/>
          <p:cNvSpPr>
            <a:spLocks noChangeArrowheads="1"/>
          </p:cNvSpPr>
          <p:nvPr/>
        </p:nvSpPr>
        <p:spPr bwMode="auto">
          <a:xfrm>
            <a:off x="4086403" y="3657600"/>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a:endParaRPr lang="en-US" sz="1800" dirty="0" smtClean="0">
              <a:solidFill>
                <a:srgbClr val="003366"/>
              </a:solidFill>
              <a:latin typeface="Arial" charset="0"/>
              <a:ea typeface="+mn-ea"/>
              <a:cs typeface="+mn-cs"/>
            </a:endParaRPr>
          </a:p>
          <a:p>
            <a:pPr algn="ctr"/>
            <a:r>
              <a:rPr lang="en-US" sz="1800" dirty="0" smtClean="0">
                <a:solidFill>
                  <a:srgbClr val="003366"/>
                </a:solidFill>
                <a:latin typeface="Arial" charset="0"/>
                <a:ea typeface="+mn-ea"/>
                <a:cs typeface="+mn-cs"/>
              </a:rPr>
              <a:t>Each of the</a:t>
            </a:r>
          </a:p>
          <a:p>
            <a:pPr algn="ctr"/>
            <a:r>
              <a:rPr lang="en-US" sz="1800" dirty="0" smtClean="0">
                <a:solidFill>
                  <a:srgbClr val="003366"/>
                </a:solidFill>
                <a:latin typeface="Arial" charset="0"/>
                <a:ea typeface="+mn-ea"/>
                <a:cs typeface="+mn-cs"/>
              </a:rPr>
              <a:t>component</a:t>
            </a:r>
          </a:p>
          <a:p>
            <a:pPr algn="ctr"/>
            <a:r>
              <a:rPr lang="en-US" sz="1800" dirty="0" smtClean="0">
                <a:solidFill>
                  <a:srgbClr val="003366"/>
                </a:solidFill>
                <a:latin typeface="Arial" charset="0"/>
                <a:ea typeface="+mn-ea"/>
                <a:cs typeface="+mn-cs"/>
              </a:rPr>
              <a:t>parts</a:t>
            </a:r>
          </a:p>
          <a:p>
            <a:pPr algn="ctr"/>
            <a:endParaRPr lang="en-US" sz="1800" dirty="0" smtClean="0">
              <a:solidFill>
                <a:srgbClr val="003366"/>
              </a:solidFill>
              <a:latin typeface="Arial" charset="0"/>
              <a:ea typeface="+mn-ea"/>
              <a:cs typeface="+mn-cs"/>
            </a:endParaRPr>
          </a:p>
        </p:txBody>
      </p:sp>
      <p:sp>
        <p:nvSpPr>
          <p:cNvPr id="55304" name="AutoShape 7"/>
          <p:cNvSpPr>
            <a:spLocks noChangeArrowheads="1"/>
          </p:cNvSpPr>
          <p:nvPr/>
        </p:nvSpPr>
        <p:spPr bwMode="auto">
          <a:xfrm>
            <a:off x="7058203" y="3657600"/>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a:endParaRPr lang="en-US" sz="1200" smtClean="0">
              <a:solidFill>
                <a:srgbClr val="003366"/>
              </a:solidFill>
              <a:latin typeface="Arial" charset="0"/>
              <a:ea typeface="+mn-ea"/>
              <a:cs typeface="+mn-cs"/>
            </a:endParaRPr>
          </a:p>
          <a:p>
            <a:pPr algn="ctr"/>
            <a:r>
              <a:rPr lang="en-US" sz="1200" smtClean="0">
                <a:solidFill>
                  <a:srgbClr val="003366"/>
                </a:solidFill>
                <a:latin typeface="Arial" charset="0"/>
                <a:ea typeface="+mn-ea"/>
                <a:cs typeface="+mn-cs"/>
              </a:rPr>
              <a:t>TCC test (sum of each </a:t>
            </a:r>
          </a:p>
          <a:p>
            <a:pPr algn="ctr"/>
            <a:r>
              <a:rPr lang="en-US" sz="1200" smtClean="0">
                <a:solidFill>
                  <a:srgbClr val="003366"/>
                </a:solidFill>
                <a:latin typeface="Arial" charset="0"/>
                <a:ea typeface="+mn-ea"/>
                <a:cs typeface="+mn-cs"/>
              </a:rPr>
              <a:t>of the component parts)  </a:t>
            </a:r>
          </a:p>
          <a:p>
            <a:pPr algn="ctr"/>
            <a:endParaRPr lang="en-US" sz="1200" smtClean="0">
              <a:solidFill>
                <a:srgbClr val="003366"/>
              </a:solidFill>
              <a:latin typeface="Arial" charset="0"/>
              <a:ea typeface="+mn-ea"/>
              <a:cs typeface="+mn-cs"/>
            </a:endParaRPr>
          </a:p>
          <a:p>
            <a:pPr algn="ctr"/>
            <a:endParaRPr lang="en-US" sz="1200" smtClean="0">
              <a:solidFill>
                <a:srgbClr val="003366"/>
              </a:solidFill>
              <a:latin typeface="Arial" charset="0"/>
              <a:ea typeface="+mn-ea"/>
              <a:cs typeface="+mn-cs"/>
            </a:endParaRPr>
          </a:p>
        </p:txBody>
      </p:sp>
      <p:sp>
        <p:nvSpPr>
          <p:cNvPr id="55305" name="AutoShape 8"/>
          <p:cNvSpPr>
            <a:spLocks noChangeArrowheads="1"/>
          </p:cNvSpPr>
          <p:nvPr/>
        </p:nvSpPr>
        <p:spPr bwMode="auto">
          <a:xfrm>
            <a:off x="7058203" y="4953000"/>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a:r>
              <a:rPr lang="en-US" sz="1800" smtClean="0">
                <a:solidFill>
                  <a:srgbClr val="003366"/>
                </a:solidFill>
                <a:latin typeface="Arial" charset="0"/>
                <a:ea typeface="+mn-ea"/>
                <a:cs typeface="+mn-cs"/>
              </a:rPr>
              <a:t>RR test</a:t>
            </a:r>
          </a:p>
        </p:txBody>
      </p:sp>
      <p:sp>
        <p:nvSpPr>
          <p:cNvPr id="55306" name="AutoShape 9"/>
          <p:cNvSpPr>
            <a:spLocks noChangeArrowheads="1"/>
          </p:cNvSpPr>
          <p:nvPr/>
        </p:nvSpPr>
        <p:spPr bwMode="auto">
          <a:xfrm>
            <a:off x="4086403" y="4953000"/>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pPr algn="ctr"/>
            <a:r>
              <a:rPr lang="en-US" sz="1800" smtClean="0">
                <a:solidFill>
                  <a:srgbClr val="003366"/>
                </a:solidFill>
                <a:latin typeface="Arial" charset="0"/>
                <a:ea typeface="+mn-ea"/>
                <a:cs typeface="+mn-cs"/>
              </a:rPr>
              <a:t>Brand name </a:t>
            </a:r>
          </a:p>
          <a:p>
            <a:pPr algn="ctr"/>
            <a:r>
              <a:rPr lang="en-US" sz="1800" smtClean="0">
                <a:solidFill>
                  <a:srgbClr val="003366"/>
                </a:solidFill>
                <a:latin typeface="Arial" charset="0"/>
                <a:ea typeface="+mn-ea"/>
                <a:cs typeface="+mn-cs"/>
              </a:rPr>
              <a:t>drug product</a:t>
            </a:r>
          </a:p>
        </p:txBody>
      </p:sp>
      <p:sp>
        <p:nvSpPr>
          <p:cNvPr id="55307" name="AutoShape 10"/>
          <p:cNvSpPr>
            <a:spLocks noChangeArrowheads="1"/>
          </p:cNvSpPr>
          <p:nvPr/>
        </p:nvSpPr>
        <p:spPr bwMode="auto">
          <a:xfrm>
            <a:off x="1076503" y="4914900"/>
            <a:ext cx="1905000" cy="990600"/>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9D8F30"/>
                </a:solidFill>
              </a14:hiddenFill>
            </a:ext>
          </a:extLst>
        </p:spPr>
        <p:txBody>
          <a:bodyPr wrap="none" anchor="ctr"/>
          <a:lstStyle/>
          <a:p>
            <a:endParaRPr lang="en-US" sz="1400" dirty="0" smtClean="0">
              <a:solidFill>
                <a:srgbClr val="003366"/>
              </a:solidFill>
              <a:latin typeface="Arial" charset="0"/>
              <a:ea typeface="+mn-ea"/>
              <a:cs typeface="+mn-cs"/>
            </a:endParaRPr>
          </a:p>
          <a:p>
            <a:r>
              <a:rPr lang="en-US" sz="1400" dirty="0" smtClean="0">
                <a:solidFill>
                  <a:srgbClr val="003366"/>
                </a:solidFill>
                <a:latin typeface="Arial" charset="0"/>
                <a:ea typeface="+mn-ea"/>
                <a:cs typeface="+mn-cs"/>
              </a:rPr>
              <a:t>Generic Bioequivalent</a:t>
            </a:r>
          </a:p>
          <a:p>
            <a:r>
              <a:rPr lang="en-US" sz="1400" dirty="0" smtClean="0">
                <a:solidFill>
                  <a:srgbClr val="003366"/>
                </a:solidFill>
                <a:latin typeface="Arial" charset="0"/>
                <a:ea typeface="+mn-ea"/>
                <a:cs typeface="+mn-cs"/>
              </a:rPr>
              <a:t>Generic Licensee</a:t>
            </a:r>
          </a:p>
          <a:p>
            <a:endParaRPr lang="en-US" sz="1800" dirty="0" smtClean="0">
              <a:solidFill>
                <a:srgbClr val="003366"/>
              </a:solidFill>
              <a:latin typeface="Arial" charset="0"/>
              <a:ea typeface="+mn-ea"/>
              <a:cs typeface="+mn-cs"/>
            </a:endParaRPr>
          </a:p>
        </p:txBody>
      </p:sp>
      <p:sp>
        <p:nvSpPr>
          <p:cNvPr id="55308" name="Text Box 11"/>
          <p:cNvSpPr txBox="1">
            <a:spLocks noChangeArrowheads="1"/>
          </p:cNvSpPr>
          <p:nvPr/>
        </p:nvSpPr>
        <p:spPr bwMode="auto">
          <a:xfrm>
            <a:off x="1038403" y="1324770"/>
            <a:ext cx="19812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800" b="1" u="sng" dirty="0" smtClean="0">
                <a:solidFill>
                  <a:srgbClr val="003366"/>
                </a:solidFill>
                <a:ea typeface="+mn-ea"/>
                <a:cs typeface="+mn-cs"/>
              </a:rPr>
              <a:t>Level of Therapeutic Improvement</a:t>
            </a:r>
          </a:p>
        </p:txBody>
      </p:sp>
      <p:sp>
        <p:nvSpPr>
          <p:cNvPr id="55309" name="Text Box 12"/>
          <p:cNvSpPr txBox="1">
            <a:spLocks noChangeArrowheads="1"/>
          </p:cNvSpPr>
          <p:nvPr/>
        </p:nvSpPr>
        <p:spPr bwMode="auto">
          <a:xfrm>
            <a:off x="3886200" y="304801"/>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sz="1800" smtClean="0">
              <a:solidFill>
                <a:srgbClr val="003366"/>
              </a:solidFill>
              <a:ea typeface="+mn-ea"/>
              <a:cs typeface="+mn-cs"/>
            </a:endParaRPr>
          </a:p>
        </p:txBody>
      </p:sp>
      <p:sp>
        <p:nvSpPr>
          <p:cNvPr id="55310" name="Text Box 13"/>
          <p:cNvSpPr txBox="1">
            <a:spLocks noChangeArrowheads="1"/>
          </p:cNvSpPr>
          <p:nvPr/>
        </p:nvSpPr>
        <p:spPr bwMode="auto">
          <a:xfrm>
            <a:off x="4200703" y="1599406"/>
            <a:ext cx="1676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800" b="1" u="sng" dirty="0" smtClean="0">
                <a:solidFill>
                  <a:srgbClr val="003366"/>
                </a:solidFill>
                <a:ea typeface="+mn-ea"/>
                <a:cs typeface="+mn-cs"/>
              </a:rPr>
              <a:t>Comparator</a:t>
            </a:r>
          </a:p>
        </p:txBody>
      </p:sp>
      <p:sp>
        <p:nvSpPr>
          <p:cNvPr id="55311" name="Text Box 14"/>
          <p:cNvSpPr txBox="1">
            <a:spLocks noChangeArrowheads="1"/>
          </p:cNvSpPr>
          <p:nvPr/>
        </p:nvSpPr>
        <p:spPr bwMode="auto">
          <a:xfrm>
            <a:off x="7172503" y="1462087"/>
            <a:ext cx="1676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algn="ctr" eaLnBrk="1" hangingPunct="1">
              <a:spcBef>
                <a:spcPct val="50000"/>
              </a:spcBef>
            </a:pPr>
            <a:r>
              <a:rPr lang="en-US" sz="1800" b="1" u="sng" dirty="0" smtClean="0">
                <a:solidFill>
                  <a:srgbClr val="003366"/>
                </a:solidFill>
                <a:ea typeface="+mn-ea"/>
                <a:cs typeface="+mn-cs"/>
              </a:rPr>
              <a:t>Intro Price Test</a:t>
            </a:r>
          </a:p>
        </p:txBody>
      </p:sp>
      <p:sp>
        <p:nvSpPr>
          <p:cNvPr id="55314" name="Line 17"/>
          <p:cNvSpPr>
            <a:spLocks noChangeShapeType="1"/>
          </p:cNvSpPr>
          <p:nvPr/>
        </p:nvSpPr>
        <p:spPr bwMode="auto">
          <a:xfrm>
            <a:off x="3019603" y="2895600"/>
            <a:ext cx="1066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CA" smtClean="0">
              <a:solidFill>
                <a:srgbClr val="003366"/>
              </a:solidFill>
              <a:latin typeface="Arial" charset="0"/>
              <a:ea typeface="+mn-ea"/>
              <a:cs typeface="+mn-cs"/>
            </a:endParaRPr>
          </a:p>
        </p:txBody>
      </p:sp>
      <p:sp>
        <p:nvSpPr>
          <p:cNvPr id="55315" name="Line 18"/>
          <p:cNvSpPr>
            <a:spLocks noChangeShapeType="1"/>
          </p:cNvSpPr>
          <p:nvPr/>
        </p:nvSpPr>
        <p:spPr bwMode="auto">
          <a:xfrm>
            <a:off x="2981503" y="4191000"/>
            <a:ext cx="11049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CA" smtClean="0">
              <a:solidFill>
                <a:srgbClr val="003366"/>
              </a:solidFill>
              <a:latin typeface="Arial" charset="0"/>
              <a:ea typeface="+mn-ea"/>
              <a:cs typeface="+mn-cs"/>
            </a:endParaRPr>
          </a:p>
        </p:txBody>
      </p:sp>
      <p:sp>
        <p:nvSpPr>
          <p:cNvPr id="55316" name="Line 19"/>
          <p:cNvSpPr>
            <a:spLocks noChangeShapeType="1"/>
          </p:cNvSpPr>
          <p:nvPr/>
        </p:nvSpPr>
        <p:spPr bwMode="auto">
          <a:xfrm>
            <a:off x="2981503" y="5410200"/>
            <a:ext cx="11049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CA" smtClean="0">
              <a:solidFill>
                <a:srgbClr val="003366"/>
              </a:solidFill>
              <a:latin typeface="Arial" charset="0"/>
              <a:ea typeface="+mn-ea"/>
              <a:cs typeface="+mn-cs"/>
            </a:endParaRPr>
          </a:p>
        </p:txBody>
      </p:sp>
      <p:sp>
        <p:nvSpPr>
          <p:cNvPr id="55317" name="Line 20"/>
          <p:cNvSpPr>
            <a:spLocks noChangeShapeType="1"/>
          </p:cNvSpPr>
          <p:nvPr/>
        </p:nvSpPr>
        <p:spPr bwMode="auto">
          <a:xfrm>
            <a:off x="5991403" y="2895600"/>
            <a:ext cx="1066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CA" smtClean="0">
              <a:solidFill>
                <a:srgbClr val="003366"/>
              </a:solidFill>
              <a:latin typeface="Arial" charset="0"/>
              <a:ea typeface="+mn-ea"/>
              <a:cs typeface="+mn-cs"/>
            </a:endParaRPr>
          </a:p>
        </p:txBody>
      </p:sp>
      <p:sp>
        <p:nvSpPr>
          <p:cNvPr id="55318" name="Line 21"/>
          <p:cNvSpPr>
            <a:spLocks noChangeShapeType="1"/>
          </p:cNvSpPr>
          <p:nvPr/>
        </p:nvSpPr>
        <p:spPr bwMode="auto">
          <a:xfrm>
            <a:off x="5991403" y="4171950"/>
            <a:ext cx="1066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CA" smtClean="0">
              <a:solidFill>
                <a:srgbClr val="003366"/>
              </a:solidFill>
              <a:latin typeface="Arial" charset="0"/>
              <a:ea typeface="+mn-ea"/>
              <a:cs typeface="+mn-cs"/>
            </a:endParaRPr>
          </a:p>
        </p:txBody>
      </p:sp>
      <p:sp>
        <p:nvSpPr>
          <p:cNvPr id="55319" name="Line 22"/>
          <p:cNvSpPr>
            <a:spLocks noChangeShapeType="1"/>
          </p:cNvSpPr>
          <p:nvPr/>
        </p:nvSpPr>
        <p:spPr bwMode="auto">
          <a:xfrm>
            <a:off x="5991403" y="5410200"/>
            <a:ext cx="1066800" cy="0"/>
          </a:xfrm>
          <a:prstGeom prst="line">
            <a:avLst/>
          </a:prstGeom>
          <a:noFill/>
          <a:ln w="12700" cap="sq">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pPr algn="ctr"/>
            <a:endParaRPr lang="en-CA" smtClean="0">
              <a:solidFill>
                <a:srgbClr val="003366"/>
              </a:solidFill>
              <a:latin typeface="Arial" charset="0"/>
              <a:ea typeface="+mn-ea"/>
              <a:cs typeface="+mn-cs"/>
            </a:endParaRPr>
          </a:p>
        </p:txBody>
      </p:sp>
      <p:sp>
        <p:nvSpPr>
          <p:cNvPr id="24"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Introductory Price Tests</a:t>
            </a:r>
          </a:p>
        </p:txBody>
      </p:sp>
      <p:sp>
        <p:nvSpPr>
          <p:cNvPr id="25"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479508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Overview of the Introductory Price Analysis</a:t>
            </a:r>
          </a:p>
        </p:txBody>
      </p:sp>
      <p:sp>
        <p:nvSpPr>
          <p:cNvPr id="29699" name="Rectangle 3"/>
          <p:cNvSpPr>
            <a:spLocks noGrp="1" noChangeArrowheads="1"/>
          </p:cNvSpPr>
          <p:nvPr>
            <p:ph idx="1"/>
          </p:nvPr>
        </p:nvSpPr>
        <p:spPr>
          <a:xfrm>
            <a:off x="1115616" y="1124745"/>
            <a:ext cx="7848600" cy="792088"/>
          </a:xfrm>
        </p:spPr>
        <p:txBody>
          <a:bodyPr/>
          <a:lstStyle/>
          <a:p>
            <a:pPr marL="0" indent="0" eaLnBrk="1" hangingPunct="1">
              <a:buNone/>
            </a:pPr>
            <a:endParaRPr lang="en-US" dirty="0" smtClean="0"/>
          </a:p>
          <a:p>
            <a:pPr marL="0" indent="0" eaLnBrk="1" hangingPunct="1">
              <a:buNone/>
            </a:pPr>
            <a:r>
              <a:rPr lang="en-US" dirty="0" smtClean="0"/>
              <a:t>Scientific Review</a:t>
            </a:r>
          </a:p>
          <a:p>
            <a:pPr eaLnBrk="1" hangingPunct="1"/>
            <a:r>
              <a:rPr lang="en-US" dirty="0" smtClean="0"/>
              <a:t>Submission Process for Scientific Data on New Drug Products</a:t>
            </a:r>
          </a:p>
          <a:p>
            <a:pPr eaLnBrk="1" hangingPunct="1"/>
            <a:r>
              <a:rPr lang="en-US" dirty="0" smtClean="0"/>
              <a:t>Human Drug Advisory Panel (HDAP) </a:t>
            </a:r>
          </a:p>
          <a:p>
            <a:pPr lvl="1" eaLnBrk="1" hangingPunct="1"/>
            <a:r>
              <a:rPr lang="en-US" dirty="0" smtClean="0"/>
              <a:t>Scientific Review Process</a:t>
            </a:r>
          </a:p>
          <a:p>
            <a:pPr lvl="1" eaLnBrk="1" hangingPunct="1"/>
            <a:r>
              <a:rPr lang="en-US" dirty="0" smtClean="0"/>
              <a:t>Levels of Therapeutic Improvement</a:t>
            </a:r>
          </a:p>
          <a:p>
            <a:pPr lvl="1" eaLnBrk="1" hangingPunct="1"/>
            <a:r>
              <a:rPr lang="en-US" dirty="0" smtClean="0"/>
              <a:t>Selection of Comparators</a:t>
            </a:r>
          </a:p>
          <a:p>
            <a:pPr marL="0" indent="0" eaLnBrk="1" hangingPunct="1">
              <a:buNone/>
            </a:pPr>
            <a:endParaRPr lang="en-US"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2</a:t>
            </a:fld>
            <a:endParaRPr lang="en-US"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12053310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78E820E-DB76-4691-BFA2-C70A6867A0CE}" type="slidenum">
              <a:rPr lang="en-US" sz="1400" smtClean="0">
                <a:solidFill>
                  <a:srgbClr val="FFFFFF"/>
                </a:solidFill>
              </a:rPr>
              <a:pPr eaLnBrk="1" hangingPunct="1"/>
              <a:t>20</a:t>
            </a:fld>
            <a:endParaRPr lang="en-US" sz="1400" smtClean="0">
              <a:solidFill>
                <a:srgbClr val="003366"/>
              </a:solidFill>
            </a:endParaRPr>
          </a:p>
        </p:txBody>
      </p:sp>
      <p:sp>
        <p:nvSpPr>
          <p:cNvPr id="55309" name="Text Box 12"/>
          <p:cNvSpPr txBox="1">
            <a:spLocks noChangeArrowheads="1"/>
          </p:cNvSpPr>
          <p:nvPr/>
        </p:nvSpPr>
        <p:spPr bwMode="auto">
          <a:xfrm>
            <a:off x="3886200" y="304801"/>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sz="1800" smtClean="0">
              <a:solidFill>
                <a:srgbClr val="003366"/>
              </a:solidFill>
              <a:ea typeface="+mn-ea"/>
              <a:cs typeface="+mn-cs"/>
            </a:endParaRPr>
          </a:p>
        </p:txBody>
      </p:sp>
      <p:sp>
        <p:nvSpPr>
          <p:cNvPr id="25"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3" name="Rectangle 2"/>
          <p:cNvSpPr/>
          <p:nvPr/>
        </p:nvSpPr>
        <p:spPr>
          <a:xfrm>
            <a:off x="1066800" y="1143000"/>
            <a:ext cx="8001000" cy="2862322"/>
          </a:xfrm>
          <a:prstGeom prst="rect">
            <a:avLst/>
          </a:prstGeom>
        </p:spPr>
        <p:txBody>
          <a:bodyPr wrap="square">
            <a:spAutoFit/>
          </a:bodyPr>
          <a:lstStyle/>
          <a:p>
            <a:endParaRPr lang="en-CA" dirty="0" smtClean="0">
              <a:solidFill>
                <a:schemeClr val="tx1">
                  <a:lumMod val="75000"/>
                </a:schemeClr>
              </a:solidFill>
            </a:endParaRPr>
          </a:p>
          <a:p>
            <a:r>
              <a:rPr lang="en-CA" dirty="0" smtClean="0">
                <a:solidFill>
                  <a:schemeClr val="tx1">
                    <a:lumMod val="75000"/>
                  </a:schemeClr>
                </a:solidFill>
              </a:rPr>
              <a:t>The </a:t>
            </a:r>
            <a:r>
              <a:rPr lang="en-CA" dirty="0">
                <a:solidFill>
                  <a:schemeClr val="tx1">
                    <a:lumMod val="75000"/>
                  </a:schemeClr>
                </a:solidFill>
              </a:rPr>
              <a:t>median of the ex-factory prices of the same strength and dosage form of the same patented drug product for each country listed in the Regulations (France, Germany, Italy, Sweden, Switzerland, the United Kingdom, and the United States) will set the Maximum Average Potential Price for a new patented drug product when the Median International Price Comparison test is the pivotal introductory price test. </a:t>
            </a:r>
            <a:br>
              <a:rPr lang="en-CA" dirty="0">
                <a:solidFill>
                  <a:schemeClr val="tx1">
                    <a:lumMod val="75000"/>
                  </a:schemeClr>
                </a:solidFill>
              </a:rPr>
            </a:br>
            <a:r>
              <a:rPr lang="en-CA" dirty="0">
                <a:solidFill>
                  <a:schemeClr val="tx1">
                    <a:lumMod val="75000"/>
                  </a:schemeClr>
                </a:solidFill>
              </a:rPr>
              <a:t/>
            </a:r>
            <a:br>
              <a:rPr lang="en-CA" dirty="0">
                <a:solidFill>
                  <a:schemeClr val="tx1">
                    <a:lumMod val="75000"/>
                  </a:schemeClr>
                </a:solidFill>
              </a:rPr>
            </a:br>
            <a:r>
              <a:rPr lang="en-CA" dirty="0">
                <a:solidFill>
                  <a:schemeClr val="tx1">
                    <a:lumMod val="75000"/>
                  </a:schemeClr>
                </a:solidFill>
              </a:rPr>
              <a:t>When the Median International Price Comparison test is being conducted and the new patented drug product is sold in an even number of countries, the median will be the simple average of the middle two prices.</a:t>
            </a:r>
          </a:p>
        </p:txBody>
      </p:sp>
      <p:sp>
        <p:nvSpPr>
          <p:cNvPr id="26" name="AutoShape 2"/>
          <p:cNvSpPr txBox="1">
            <a:spLocks noChangeArrowheads="1"/>
          </p:cNvSpPr>
          <p:nvPr/>
        </p:nvSpPr>
        <p:spPr bwMode="auto">
          <a:xfrm>
            <a:off x="1066800" y="228600"/>
            <a:ext cx="7848600" cy="9144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a:lstStyle>
          <a:p>
            <a:pPr algn="ctr"/>
            <a:r>
              <a:rPr lang="en-US" sz="2800" dirty="0" smtClean="0"/>
              <a:t>Introductory Price Tests</a:t>
            </a:r>
          </a:p>
          <a:p>
            <a:pPr algn="ctr"/>
            <a:r>
              <a:rPr lang="en-US" sz="2800" dirty="0" smtClean="0"/>
              <a:t>Median International Price Comparison (MIPC) Test</a:t>
            </a:r>
          </a:p>
        </p:txBody>
      </p:sp>
    </p:spTree>
    <p:extLst>
      <p:ext uri="{BB962C8B-B14F-4D97-AF65-F5344CB8AC3E}">
        <p14:creationId xmlns:p14="http://schemas.microsoft.com/office/powerpoint/2010/main" val="38235092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21</a:t>
            </a:fld>
            <a:endParaRPr lang="en-US">
              <a:solidFill>
                <a:srgbClr val="003366"/>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52399"/>
            <a:ext cx="7010400" cy="5746367"/>
          </a:xfrm>
        </p:spPr>
      </p:pic>
    </p:spTree>
    <p:extLst>
      <p:ext uri="{BB962C8B-B14F-4D97-AF65-F5344CB8AC3E}">
        <p14:creationId xmlns:p14="http://schemas.microsoft.com/office/powerpoint/2010/main" val="2563894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978E820E-DB76-4691-BFA2-C70A6867A0CE}" type="slidenum">
              <a:rPr lang="en-US" sz="1400" smtClean="0">
                <a:solidFill>
                  <a:srgbClr val="FFFFFF"/>
                </a:solidFill>
              </a:rPr>
              <a:pPr eaLnBrk="1" hangingPunct="1"/>
              <a:t>22</a:t>
            </a:fld>
            <a:endParaRPr lang="en-US" sz="1400" smtClean="0">
              <a:solidFill>
                <a:srgbClr val="003366"/>
              </a:solidFill>
            </a:endParaRPr>
          </a:p>
        </p:txBody>
      </p:sp>
      <p:sp>
        <p:nvSpPr>
          <p:cNvPr id="55309" name="Text Box 12"/>
          <p:cNvSpPr txBox="1">
            <a:spLocks noChangeArrowheads="1"/>
          </p:cNvSpPr>
          <p:nvPr/>
        </p:nvSpPr>
        <p:spPr bwMode="auto">
          <a:xfrm>
            <a:off x="3886200" y="304801"/>
            <a:ext cx="152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en-US" sz="1800" smtClean="0">
              <a:solidFill>
                <a:srgbClr val="003366"/>
              </a:solidFill>
              <a:ea typeface="+mn-ea"/>
              <a:cs typeface="+mn-cs"/>
            </a:endParaRPr>
          </a:p>
        </p:txBody>
      </p:sp>
      <p:sp>
        <p:nvSpPr>
          <p:cNvPr id="25"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26" name="AutoShape 2"/>
          <p:cNvSpPr txBox="1">
            <a:spLocks noChangeArrowheads="1"/>
          </p:cNvSpPr>
          <p:nvPr/>
        </p:nvSpPr>
        <p:spPr bwMode="auto">
          <a:xfrm>
            <a:off x="1066800" y="228600"/>
            <a:ext cx="7848600" cy="9144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a:lstStyle>
          <a:p>
            <a:pPr algn="ctr"/>
            <a:r>
              <a:rPr lang="en-US" sz="2800" dirty="0" smtClean="0"/>
              <a:t>Introductory Price Tests</a:t>
            </a:r>
          </a:p>
          <a:p>
            <a:pPr algn="ctr"/>
            <a:r>
              <a:rPr lang="en-US" sz="2800" dirty="0" smtClean="0"/>
              <a:t>Median International Price Comparison (MIPC) Test</a:t>
            </a:r>
          </a:p>
        </p:txBody>
      </p:sp>
      <p:sp>
        <p:nvSpPr>
          <p:cNvPr id="8" name="Content Placeholder 1"/>
          <p:cNvSpPr>
            <a:spLocks noGrp="1"/>
          </p:cNvSpPr>
          <p:nvPr>
            <p:ph idx="1"/>
          </p:nvPr>
        </p:nvSpPr>
        <p:spPr>
          <a:xfrm>
            <a:off x="1043608" y="1143000"/>
            <a:ext cx="7848600" cy="4114800"/>
          </a:xfrm>
        </p:spPr>
        <p:txBody>
          <a:bodyPr/>
          <a:lstStyle/>
          <a:p>
            <a:endParaRPr lang="en-CA" sz="1800" dirty="0" smtClean="0"/>
          </a:p>
          <a:p>
            <a:pPr marL="0" indent="0">
              <a:buNone/>
            </a:pPr>
            <a:r>
              <a:rPr lang="en-CA" sz="1800" dirty="0" smtClean="0"/>
              <a:t>When </a:t>
            </a:r>
            <a:r>
              <a:rPr lang="en-CA" sz="1800" dirty="0"/>
              <a:t>the new patented drug product is sold in fewer than five countries at the time it is first sold in Canada, the median international price will be calculated on an interim basis. At the end of three years or when the same patented drug product with the same strength and dosage form is sold in at least five countries, whichever occurs first, Board Staff will re-determine the median international price. Whenever this occurs, the drug product´s Non-Excessive Average Price will be the lower of: </a:t>
            </a:r>
            <a:br>
              <a:rPr lang="en-CA" sz="1800" dirty="0"/>
            </a:br>
            <a:endParaRPr lang="en-CA" sz="1800" dirty="0" smtClean="0"/>
          </a:p>
          <a:p>
            <a:pPr marL="0" indent="0">
              <a:buNone/>
            </a:pPr>
            <a:r>
              <a:rPr lang="en-CA" sz="1800" dirty="0" smtClean="0"/>
              <a:t>(</a:t>
            </a:r>
            <a:r>
              <a:rPr lang="en-CA" sz="1800" dirty="0"/>
              <a:t>a) the re-determined median international price, and </a:t>
            </a:r>
            <a:br>
              <a:rPr lang="en-CA" sz="1800" dirty="0"/>
            </a:br>
            <a:r>
              <a:rPr lang="en-CA" sz="1800" dirty="0"/>
              <a:t>(b) the Non-Excessive Average Price derived from the ordinary application of the CPI-Adjustment Methodology (see Schedule 9). </a:t>
            </a:r>
            <a:br>
              <a:rPr lang="en-CA" sz="1800" dirty="0"/>
            </a:br>
            <a:endParaRPr lang="en-CA" sz="1800" dirty="0"/>
          </a:p>
        </p:txBody>
      </p:sp>
    </p:spTree>
    <p:extLst>
      <p:ext uri="{BB962C8B-B14F-4D97-AF65-F5344CB8AC3E}">
        <p14:creationId xmlns:p14="http://schemas.microsoft.com/office/powerpoint/2010/main" val="2969765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23</a:t>
            </a:fld>
            <a:endParaRPr lang="en-US">
              <a:solidFill>
                <a:srgbClr val="003366"/>
              </a:solidFill>
            </a:endParaRP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228599"/>
            <a:ext cx="7162800" cy="5765591"/>
          </a:xfrm>
        </p:spPr>
      </p:pic>
    </p:spTree>
    <p:extLst>
      <p:ext uri="{BB962C8B-B14F-4D97-AF65-F5344CB8AC3E}">
        <p14:creationId xmlns:p14="http://schemas.microsoft.com/office/powerpoint/2010/main" val="1878953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CA" dirty="0" smtClean="0"/>
              <a:t>Verification table</a:t>
            </a: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24</a:t>
            </a:fld>
            <a:endParaRPr lang="en-US">
              <a:solidFill>
                <a:srgbClr val="003366"/>
              </a:solidFill>
            </a:endParaRPr>
          </a:p>
        </p:txBody>
      </p:sp>
      <p:sp>
        <p:nvSpPr>
          <p:cNvPr id="5" name="AutoShape 2"/>
          <p:cNvSpPr txBox="1">
            <a:spLocks noChangeArrowheads="1"/>
          </p:cNvSpPr>
          <p:nvPr/>
        </p:nvSpPr>
        <p:spPr bwMode="auto">
          <a:xfrm>
            <a:off x="1066800" y="228600"/>
            <a:ext cx="7848600" cy="9144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a:lstStyle>
          <a:p>
            <a:pPr algn="ctr"/>
            <a:r>
              <a:rPr lang="en-US" sz="2000" dirty="0" smtClean="0"/>
              <a:t>Introductory Price Tests</a:t>
            </a:r>
          </a:p>
          <a:p>
            <a:pPr algn="ctr"/>
            <a:r>
              <a:rPr lang="en-US" sz="2000" dirty="0" smtClean="0"/>
              <a:t>Median International Price Comparison  - (MIPC) Test – </a:t>
            </a:r>
            <a:r>
              <a:rPr lang="en-CA" sz="2000" dirty="0" smtClean="0"/>
              <a:t>Verification of International Prices</a:t>
            </a:r>
            <a:endParaRPr lang="en-US" sz="20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3000"/>
            <a:ext cx="9144000" cy="5684896"/>
          </a:xfrm>
          <a:prstGeom prst="rect">
            <a:avLst/>
          </a:prstGeom>
        </p:spPr>
      </p:pic>
      <p:sp>
        <p:nvSpPr>
          <p:cNvPr id="6" name="Line 4"/>
          <p:cNvSpPr>
            <a:spLocks noChangeShapeType="1"/>
          </p:cNvSpPr>
          <p:nvPr/>
        </p:nvSpPr>
        <p:spPr bwMode="auto">
          <a:xfrm flipV="1">
            <a:off x="0" y="1066800"/>
            <a:ext cx="9144000" cy="0"/>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4529061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AutoShape 2"/>
          <p:cNvSpPr>
            <a:spLocks noGrp="1" noChangeArrowheads="1"/>
          </p:cNvSpPr>
          <p:nvPr>
            <p:ph type="title"/>
          </p:nvPr>
        </p:nvSpPr>
        <p:spPr>
          <a:xfrm>
            <a:off x="1104900" y="457200"/>
            <a:ext cx="7848600" cy="838200"/>
          </a:xfrm>
        </p:spPr>
        <p:txBody>
          <a:bodyPr/>
          <a:lstStyle/>
          <a:p>
            <a:pPr algn="ctr"/>
            <a:r>
              <a:rPr lang="en-US" sz="3200" dirty="0" smtClean="0"/>
              <a:t>Introductory Price Tests</a:t>
            </a:r>
            <a:br>
              <a:rPr lang="en-US" sz="3200" dirty="0" smtClean="0"/>
            </a:br>
            <a:r>
              <a:rPr lang="en-US" sz="3200" dirty="0" smtClean="0"/>
              <a:t>Sources of Prices for TCC and RR Tests</a:t>
            </a:r>
          </a:p>
        </p:txBody>
      </p:sp>
      <p:sp>
        <p:nvSpPr>
          <p:cNvPr id="19460" name="Rectangle 3"/>
          <p:cNvSpPr>
            <a:spLocks noGrp="1" noChangeArrowheads="1"/>
          </p:cNvSpPr>
          <p:nvPr>
            <p:ph idx="1"/>
          </p:nvPr>
        </p:nvSpPr>
        <p:spPr>
          <a:xfrm>
            <a:off x="1066800" y="1600200"/>
            <a:ext cx="7848600" cy="4343400"/>
          </a:xfrm>
        </p:spPr>
        <p:txBody>
          <a:bodyPr/>
          <a:lstStyle/>
          <a:p>
            <a:r>
              <a:rPr lang="en-US" sz="2000" b="0" dirty="0" smtClean="0"/>
              <a:t>Six price sources will be consulted: </a:t>
            </a:r>
          </a:p>
          <a:p>
            <a:pPr lvl="1">
              <a:buFont typeface="Wingdings" pitchFamily="2" charset="2"/>
              <a:buChar char="§"/>
            </a:pPr>
            <a:r>
              <a:rPr lang="en-US" sz="2000" dirty="0"/>
              <a:t>A</a:t>
            </a:r>
            <a:r>
              <a:rPr lang="en-US" sz="2000" dirty="0" smtClean="0"/>
              <a:t>ssociation </a:t>
            </a:r>
            <a:r>
              <a:rPr lang="en-US" sz="2000" dirty="0" err="1" smtClean="0"/>
              <a:t>québécoise</a:t>
            </a:r>
            <a:r>
              <a:rPr lang="en-US" sz="2000" dirty="0" smtClean="0"/>
              <a:t> des </a:t>
            </a:r>
            <a:r>
              <a:rPr lang="en-US" sz="2000" dirty="0" err="1" smtClean="0"/>
              <a:t>pharmaciens</a:t>
            </a:r>
            <a:r>
              <a:rPr lang="en-US" sz="2000" dirty="0" smtClean="0"/>
              <a:t> </a:t>
            </a:r>
            <a:r>
              <a:rPr lang="en-US" sz="2000" dirty="0" err="1" smtClean="0"/>
              <a:t>propriétaires</a:t>
            </a:r>
            <a:r>
              <a:rPr lang="en-US" sz="2000" dirty="0" smtClean="0"/>
              <a:t> (AQPP)</a:t>
            </a:r>
          </a:p>
          <a:p>
            <a:pPr lvl="1">
              <a:buFont typeface="Wingdings" pitchFamily="2" charset="2"/>
              <a:buChar char="§"/>
            </a:pPr>
            <a:r>
              <a:rPr lang="en-US" sz="2000" dirty="0" smtClean="0"/>
              <a:t>IMS Health </a:t>
            </a:r>
          </a:p>
          <a:p>
            <a:pPr lvl="1">
              <a:buFont typeface="Wingdings" pitchFamily="2" charset="2"/>
              <a:buChar char="§"/>
            </a:pPr>
            <a:r>
              <a:rPr lang="en-US" sz="2000" dirty="0" smtClean="0"/>
              <a:t>McKesson Canada</a:t>
            </a:r>
          </a:p>
          <a:p>
            <a:pPr lvl="1">
              <a:buFont typeface="Wingdings" pitchFamily="2" charset="2"/>
              <a:buChar char="§"/>
            </a:pPr>
            <a:r>
              <a:rPr lang="en-US" sz="2000" dirty="0" smtClean="0"/>
              <a:t>Ontario Drug Benefit (ODB) Programs </a:t>
            </a:r>
          </a:p>
          <a:p>
            <a:pPr lvl="1">
              <a:buFont typeface="Wingdings" pitchFamily="2" charset="2"/>
              <a:buChar char="§"/>
            </a:pPr>
            <a:r>
              <a:rPr lang="en-US" sz="2000" dirty="0" smtClean="0"/>
              <a:t>PPS </a:t>
            </a:r>
            <a:r>
              <a:rPr lang="en-US" sz="2000" dirty="0" err="1" smtClean="0"/>
              <a:t>Pharma</a:t>
            </a:r>
            <a:endParaRPr lang="en-US" sz="2000" dirty="0" smtClean="0"/>
          </a:p>
          <a:p>
            <a:pPr lvl="1">
              <a:buFont typeface="Wingdings" pitchFamily="2" charset="2"/>
              <a:buChar char="§"/>
            </a:pPr>
            <a:r>
              <a:rPr lang="en-US" sz="2000" dirty="0" err="1"/>
              <a:t>R</a:t>
            </a:r>
            <a:r>
              <a:rPr lang="en-US" sz="2000" dirty="0" err="1" smtClean="0"/>
              <a:t>égie</a:t>
            </a:r>
            <a:r>
              <a:rPr lang="en-US" sz="2000" dirty="0" smtClean="0"/>
              <a:t> de </a:t>
            </a:r>
            <a:r>
              <a:rPr lang="en-US" sz="2000" dirty="0" err="1" smtClean="0"/>
              <a:t>l'assurance</a:t>
            </a:r>
            <a:r>
              <a:rPr lang="en-US" sz="2000" dirty="0" smtClean="0"/>
              <a:t> </a:t>
            </a:r>
            <a:r>
              <a:rPr lang="en-US" sz="2000" dirty="0" err="1" smtClean="0"/>
              <a:t>maladie</a:t>
            </a:r>
            <a:r>
              <a:rPr lang="en-US" sz="2000" dirty="0" smtClean="0"/>
              <a:t> du Québec (RAMQ) </a:t>
            </a:r>
          </a:p>
          <a:p>
            <a:r>
              <a:rPr lang="en-US" sz="2000" b="0" dirty="0" smtClean="0"/>
              <a:t>For each comparator identified, lowest public price selected</a:t>
            </a:r>
          </a:p>
          <a:p>
            <a:r>
              <a:rPr lang="en-US" sz="2000" b="0" dirty="0" smtClean="0"/>
              <a:t>Which date is selected for the prices?</a:t>
            </a:r>
          </a:p>
          <a:p>
            <a:pPr lvl="1"/>
            <a:r>
              <a:rPr lang="en-US" sz="2000" dirty="0" smtClean="0"/>
              <a:t>The closest month prior to the date of first sale</a:t>
            </a:r>
          </a:p>
          <a:p>
            <a:pPr lvl="1"/>
            <a:r>
              <a:rPr lang="en-US" sz="2000" b="0" dirty="0" smtClean="0"/>
              <a:t>IMS </a:t>
            </a:r>
            <a:r>
              <a:rPr lang="en-US" sz="2000" b="0" dirty="0" smtClean="0">
                <a:sym typeface="Wingdings" pitchFamily="2" charset="2"/>
              </a:rPr>
              <a:t> June and December are used</a:t>
            </a:r>
          </a:p>
          <a:p>
            <a:pPr lvl="1"/>
            <a:r>
              <a:rPr lang="en-US" sz="2000" dirty="0" smtClean="0">
                <a:sym typeface="Wingdings" pitchFamily="2" charset="2"/>
              </a:rPr>
              <a:t>PPS and McKesson  January and July are used</a:t>
            </a:r>
            <a:endParaRPr lang="en-US" sz="2000" b="0" dirty="0" smtClean="0"/>
          </a:p>
        </p:txBody>
      </p:sp>
      <p:sp>
        <p:nvSpPr>
          <p:cNvPr id="19458"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2620F1A6-766D-4FF4-82C2-38E2F5795C32}" type="slidenum">
              <a:rPr lang="en-US" sz="1400" smtClean="0">
                <a:solidFill>
                  <a:schemeClr val="bg1"/>
                </a:solidFill>
              </a:rPr>
              <a:pPr eaLnBrk="1" hangingPunct="1"/>
              <a:t>25</a:t>
            </a:fld>
            <a:endParaRPr lang="en-US" sz="1400" smtClean="0"/>
          </a:p>
        </p:txBody>
      </p:sp>
      <p:sp>
        <p:nvSpPr>
          <p:cNvPr id="19462" name="Line 4"/>
          <p:cNvSpPr>
            <a:spLocks noChangeShapeType="1"/>
          </p:cNvSpPr>
          <p:nvPr/>
        </p:nvSpPr>
        <p:spPr bwMode="auto">
          <a:xfrm>
            <a:off x="1066800" y="1371600"/>
            <a:ext cx="8077200" cy="0"/>
          </a:xfrm>
          <a:prstGeom prst="line">
            <a:avLst/>
          </a:prstGeom>
          <a:noFill/>
          <a:ln w="22225" cap="sq">
            <a:solidFill>
              <a:srgbClr val="20558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p>
        </p:txBody>
      </p:sp>
    </p:spTree>
    <p:extLst>
      <p:ext uri="{BB962C8B-B14F-4D97-AF65-F5344CB8AC3E}">
        <p14:creationId xmlns:p14="http://schemas.microsoft.com/office/powerpoint/2010/main" val="5659730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AutoShape 4"/>
          <p:cNvSpPr>
            <a:spLocks noGrp="1" noChangeArrowheads="1"/>
          </p:cNvSpPr>
          <p:nvPr>
            <p:ph type="title"/>
          </p:nvPr>
        </p:nvSpPr>
        <p:spPr>
          <a:xfrm>
            <a:off x="1066800" y="381000"/>
            <a:ext cx="7848600" cy="914400"/>
          </a:xfrm>
        </p:spPr>
        <p:txBody>
          <a:bodyPr/>
          <a:lstStyle/>
          <a:p>
            <a:pPr algn="ctr"/>
            <a:r>
              <a:rPr lang="en-US" sz="2400" dirty="0" smtClean="0">
                <a:solidFill>
                  <a:schemeClr val="tx1"/>
                </a:solidFill>
              </a:rPr>
              <a:t>Introductory Price Tests</a:t>
            </a:r>
            <a:r>
              <a:rPr lang="en-US" sz="2400" dirty="0" smtClean="0"/>
              <a:t/>
            </a:r>
            <a:br>
              <a:rPr lang="en-US" sz="2400" dirty="0" smtClean="0"/>
            </a:br>
            <a:r>
              <a:rPr lang="en-US" sz="2400" dirty="0">
                <a:solidFill>
                  <a:srgbClr val="002060"/>
                </a:solidFill>
              </a:rPr>
              <a:t>S</a:t>
            </a:r>
            <a:r>
              <a:rPr lang="en-US" sz="2400" dirty="0" smtClean="0">
                <a:solidFill>
                  <a:srgbClr val="002060"/>
                </a:solidFill>
              </a:rPr>
              <a:t>elect Lowest Unit Price for Each Comparator</a:t>
            </a:r>
          </a:p>
        </p:txBody>
      </p:sp>
      <p:graphicFrame>
        <p:nvGraphicFramePr>
          <p:cNvPr id="255036" name="Group 60"/>
          <p:cNvGraphicFramePr>
            <a:graphicFrameLocks noGrp="1"/>
          </p:cNvGraphicFramePr>
          <p:nvPr>
            <p:ph idx="1"/>
            <p:extLst>
              <p:ext uri="{D42A27DB-BD31-4B8C-83A1-F6EECF244321}">
                <p14:modId xmlns:p14="http://schemas.microsoft.com/office/powerpoint/2010/main" val="265854131"/>
              </p:ext>
            </p:extLst>
          </p:nvPr>
        </p:nvGraphicFramePr>
        <p:xfrm>
          <a:off x="1142999" y="1219200"/>
          <a:ext cx="7772401" cy="4724400"/>
        </p:xfrm>
        <a:graphic>
          <a:graphicData uri="http://schemas.openxmlformats.org/drawingml/2006/table">
            <a:tbl>
              <a:tblPr/>
              <a:tblGrid>
                <a:gridCol w="1358283"/>
                <a:gridCol w="1056443"/>
                <a:gridCol w="1056443"/>
                <a:gridCol w="1131903"/>
                <a:gridCol w="1131903"/>
                <a:gridCol w="1056443"/>
                <a:gridCol w="980983"/>
              </a:tblGrid>
              <a:tr h="962772">
                <a:tc>
                  <a:txBody>
                    <a:bodyPr/>
                    <a:lstStyle/>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1" i="0" u="none" strike="noStrike" cap="none" normalizeH="0" baseline="0" dirty="0" smtClean="0">
                        <a:ln>
                          <a:noFill/>
                        </a:ln>
                        <a:solidFill>
                          <a:srgbClr val="20558A"/>
                        </a:solidFill>
                        <a:effectLst/>
                        <a:latin typeface="Arial Narrow" pitchFamily="34" charset="0"/>
                      </a:endParaRP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1"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AQPP</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1"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IMS</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1"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McKesson</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1"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ODB</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1"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PPS</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1"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RAMQ</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74138">
                <a:tc>
                  <a:txBody>
                    <a:bodyPr/>
                    <a:lstStyle/>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1" i="0" u="none" strike="noStrike" cap="none" normalizeH="0" baseline="0" dirty="0" smtClean="0">
                        <a:ln>
                          <a:noFill/>
                        </a:ln>
                        <a:solidFill>
                          <a:srgbClr val="20558A"/>
                        </a:solidFill>
                        <a:effectLst/>
                        <a:latin typeface="Arial Narrow" pitchFamily="34" charset="0"/>
                      </a:endParaRP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Comparator A</a:t>
                      </a: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$/tab</a:t>
                      </a: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$2.00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0" i="0" u="none" strike="noStrike" cap="none" normalizeH="0" baseline="0" dirty="0" smtClean="0">
                          <a:ln>
                            <a:noFill/>
                          </a:ln>
                          <a:solidFill>
                            <a:srgbClr val="20558A"/>
                          </a:solidFill>
                          <a:effectLst/>
                          <a:latin typeface="Arial Narrow" pitchFamily="34" charset="0"/>
                        </a:rPr>
                        <a:t>$2.10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0" i="0" u="none" strike="noStrike" cap="none" normalizeH="0" baseline="0" dirty="0" smtClean="0">
                          <a:ln>
                            <a:noFill/>
                          </a:ln>
                          <a:solidFill>
                            <a:srgbClr val="20558A"/>
                          </a:solidFill>
                          <a:effectLst/>
                          <a:latin typeface="Arial Narrow" pitchFamily="34" charset="0"/>
                        </a:rPr>
                        <a:t>$2.50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$2.00</a:t>
                      </a: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43745">
                <a:tc>
                  <a:txBody>
                    <a:bodyPr/>
                    <a:lstStyle/>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1" i="0" u="none" strike="noStrike" cap="none" normalizeH="0" baseline="0" dirty="0" smtClean="0">
                        <a:ln>
                          <a:noFill/>
                        </a:ln>
                        <a:solidFill>
                          <a:srgbClr val="20558A"/>
                        </a:solidFill>
                        <a:effectLst/>
                        <a:latin typeface="Arial Narrow" pitchFamily="34" charset="0"/>
                      </a:endParaRP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Comparator B</a:t>
                      </a: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$/tab</a:t>
                      </a: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1" i="0" u="none" strike="noStrike" cap="none" normalizeH="0" baseline="0" dirty="0" smtClean="0">
                        <a:ln>
                          <a:noFill/>
                        </a:ln>
                        <a:solidFill>
                          <a:srgbClr val="20558A"/>
                        </a:solidFill>
                        <a:effectLst/>
                        <a:latin typeface="Arial Narrow" pitchFamily="34" charset="0"/>
                      </a:endParaRP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0" i="0" u="none" strike="noStrike" cap="none" normalizeH="0" baseline="0" dirty="0" smtClean="0">
                          <a:ln>
                            <a:noFill/>
                          </a:ln>
                          <a:solidFill>
                            <a:srgbClr val="20558A"/>
                          </a:solidFill>
                          <a:effectLst/>
                          <a:latin typeface="Arial Narrow" pitchFamily="34" charset="0"/>
                        </a:rPr>
                        <a:t>$3.50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0" i="0" u="none" strike="noStrike" cap="none" normalizeH="0" baseline="0" dirty="0" smtClean="0">
                          <a:ln>
                            <a:noFill/>
                          </a:ln>
                          <a:solidFill>
                            <a:srgbClr val="20558A"/>
                          </a:solidFill>
                          <a:effectLst/>
                          <a:latin typeface="Arial Narrow" pitchFamily="34" charset="0"/>
                        </a:rPr>
                        <a:t>$3.20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$3.00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343745">
                <a:tc>
                  <a:txBody>
                    <a:bodyPr/>
                    <a:lstStyle/>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1" i="0" u="none" strike="noStrike" cap="none" normalizeH="0" baseline="0" dirty="0" smtClean="0">
                        <a:ln>
                          <a:noFill/>
                        </a:ln>
                        <a:solidFill>
                          <a:srgbClr val="20558A"/>
                        </a:solidFill>
                        <a:effectLst/>
                        <a:latin typeface="Arial Narrow" pitchFamily="34" charset="0"/>
                      </a:endParaRP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Comparator C</a:t>
                      </a: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$/tab</a:t>
                      </a:r>
                    </a:p>
                    <a:p>
                      <a:pPr marL="0" marR="0" lvl="0" indent="0" algn="l"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1" i="0" u="none" strike="noStrike" cap="none" normalizeH="0" baseline="0" dirty="0" smtClean="0">
                        <a:ln>
                          <a:noFill/>
                        </a:ln>
                        <a:solidFill>
                          <a:srgbClr val="20558A"/>
                        </a:solidFill>
                        <a:effectLst/>
                        <a:latin typeface="Arial Narrow" pitchFamily="34" charset="0"/>
                      </a:endParaRPr>
                    </a:p>
                  </a:txBody>
                  <a:tcPr marT="45715" marB="45715"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1" i="0" u="none" strike="noStrike" cap="none" normalizeH="0" baseline="0" dirty="0" smtClean="0">
                          <a:ln>
                            <a:noFill/>
                          </a:ln>
                          <a:solidFill>
                            <a:srgbClr val="20558A"/>
                          </a:solidFill>
                          <a:effectLst/>
                          <a:latin typeface="Arial Narrow" pitchFamily="34" charset="0"/>
                        </a:rPr>
                        <a:t>$0.80</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r>
                        <a:rPr kumimoji="0" lang="en-US" sz="1600" b="0" i="0" u="none" strike="noStrike" cap="none" normalizeH="0" baseline="0" dirty="0" smtClean="0">
                          <a:ln>
                            <a:noFill/>
                          </a:ln>
                          <a:solidFill>
                            <a:srgbClr val="20558A"/>
                          </a:solidFill>
                          <a:effectLst/>
                          <a:latin typeface="Arial Narrow" pitchFamily="34" charset="0"/>
                        </a:rPr>
                        <a:t>$1.25</a:t>
                      </a:r>
                    </a:p>
                  </a:txBody>
                  <a:tcPr marT="45715" marB="45715"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20558A"/>
                        </a:buClr>
                        <a:buSzPct val="95000"/>
                        <a:buFont typeface="Wingdings" pitchFamily="2" charset="2"/>
                        <a:buNone/>
                        <a:tabLst/>
                      </a:pPr>
                      <a:endParaRPr kumimoji="0" lang="en-US" sz="1600" b="0" i="0" u="none" strike="noStrike" cap="none" normalizeH="0" baseline="0" dirty="0" smtClean="0">
                        <a:ln>
                          <a:noFill/>
                        </a:ln>
                        <a:solidFill>
                          <a:srgbClr val="20558A"/>
                        </a:solidFill>
                        <a:effectLst/>
                        <a:latin typeface="Arial Narrow" pitchFamily="34" charset="0"/>
                      </a:endParaRPr>
                    </a:p>
                  </a:txBody>
                  <a:tcPr marT="45715" marB="45715"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2662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fld id="{85204A2E-9422-4298-A6C1-A7735BC9B8CD}" type="slidenum">
              <a:rPr lang="en-US" sz="1400" smtClean="0">
                <a:solidFill>
                  <a:schemeClr val="bg1"/>
                </a:solidFill>
              </a:rPr>
              <a:pPr eaLnBrk="1" hangingPunct="1"/>
              <a:t>26</a:t>
            </a:fld>
            <a:endParaRPr lang="en-US" sz="1400" smtClean="0"/>
          </a:p>
        </p:txBody>
      </p:sp>
      <p:sp>
        <p:nvSpPr>
          <p:cNvPr id="5" name="Line 4"/>
          <p:cNvSpPr>
            <a:spLocks noChangeShapeType="1"/>
          </p:cNvSpPr>
          <p:nvPr/>
        </p:nvSpPr>
        <p:spPr bwMode="auto">
          <a:xfrm>
            <a:off x="1066800" y="1066800"/>
            <a:ext cx="8077200" cy="0"/>
          </a:xfrm>
          <a:prstGeom prst="line">
            <a:avLst/>
          </a:prstGeom>
          <a:noFill/>
          <a:ln w="22225" cap="sq">
            <a:solidFill>
              <a:srgbClr val="20558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p>
        </p:txBody>
      </p:sp>
    </p:spTree>
    <p:extLst>
      <p:ext uri="{BB962C8B-B14F-4D97-AF65-F5344CB8AC3E}">
        <p14:creationId xmlns:p14="http://schemas.microsoft.com/office/powerpoint/2010/main" val="42545422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Introductory Price Tests</a:t>
            </a:r>
            <a:br>
              <a:rPr lang="en-US" sz="3200" dirty="0" smtClean="0"/>
            </a:br>
            <a:r>
              <a:rPr lang="en-US" sz="3200" dirty="0" smtClean="0"/>
              <a:t>Therapeutic Class Comparison (TCC) Test</a:t>
            </a:r>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27</a:t>
            </a:fld>
            <a:endParaRPr lang="en-US" smtClean="0">
              <a:solidFill>
                <a:srgbClr val="003366"/>
              </a:solidFill>
            </a:endParaRPr>
          </a:p>
        </p:txBody>
      </p:sp>
      <p:sp>
        <p:nvSpPr>
          <p:cNvPr id="29700" name="Line 4"/>
          <p:cNvSpPr>
            <a:spLocks noChangeShapeType="1"/>
          </p:cNvSpPr>
          <p:nvPr/>
        </p:nvSpPr>
        <p:spPr bwMode="auto">
          <a:xfrm flipV="1">
            <a:off x="0" y="1143000"/>
            <a:ext cx="9144000" cy="0"/>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371600"/>
            <a:ext cx="7667625" cy="5262562"/>
          </a:xfrm>
          <a:prstGeom prst="rect">
            <a:avLst/>
          </a:prstGeom>
        </p:spPr>
      </p:pic>
    </p:spTree>
    <p:extLst>
      <p:ext uri="{BB962C8B-B14F-4D97-AF65-F5344CB8AC3E}">
        <p14:creationId xmlns:p14="http://schemas.microsoft.com/office/powerpoint/2010/main" val="1064309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228600"/>
            <a:ext cx="7848600" cy="1066800"/>
          </a:xfrm>
        </p:spPr>
        <p:txBody>
          <a:bodyPr/>
          <a:lstStyle/>
          <a:p>
            <a:pPr algn="ctr"/>
            <a:r>
              <a:rPr lang="en-CA" sz="3200" dirty="0" smtClean="0"/>
              <a:t>Introductory Price Tests</a:t>
            </a:r>
            <a:br>
              <a:rPr lang="en-CA" sz="3200" dirty="0" smtClean="0"/>
            </a:br>
            <a:r>
              <a:rPr lang="en-CA" sz="3200" dirty="0" smtClean="0"/>
              <a:t>Therapeutic Class Comparison (TCC) - Mid-Point</a:t>
            </a:r>
            <a:endParaRPr lang="en-CA" sz="320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28</a:t>
            </a:fld>
            <a:endParaRPr lang="en-US">
              <a:solidFill>
                <a:srgbClr val="003366"/>
              </a:solidFill>
            </a:endParaRPr>
          </a:p>
        </p:txBody>
      </p:sp>
      <p:sp>
        <p:nvSpPr>
          <p:cNvPr id="6" name="Line 4"/>
          <p:cNvSpPr>
            <a:spLocks noChangeShapeType="1"/>
          </p:cNvSpPr>
          <p:nvPr/>
        </p:nvSpPr>
        <p:spPr bwMode="auto">
          <a:xfrm flipV="1">
            <a:off x="0" y="1143000"/>
            <a:ext cx="9144000" cy="0"/>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 y="1219200"/>
            <a:ext cx="7543800" cy="5638800"/>
          </a:xfrm>
          <a:prstGeom prst="rect">
            <a:avLst/>
          </a:prstGeom>
        </p:spPr>
      </p:pic>
    </p:spTree>
    <p:extLst>
      <p:ext uri="{BB962C8B-B14F-4D97-AF65-F5344CB8AC3E}">
        <p14:creationId xmlns:p14="http://schemas.microsoft.com/office/powerpoint/2010/main" val="42340930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Introductory Price Tests</a:t>
            </a:r>
            <a:br>
              <a:rPr lang="en-US" sz="3200" dirty="0" smtClean="0"/>
            </a:br>
            <a:r>
              <a:rPr lang="en-US" sz="3200" dirty="0" smtClean="0"/>
              <a:t>Reasonable Relationship (RR) Test</a:t>
            </a:r>
          </a:p>
        </p:txBody>
      </p:sp>
      <p:sp>
        <p:nvSpPr>
          <p:cNvPr id="29699" name="Rectangle 3"/>
          <p:cNvSpPr>
            <a:spLocks noGrp="1" noChangeArrowheads="1"/>
          </p:cNvSpPr>
          <p:nvPr>
            <p:ph idx="1"/>
          </p:nvPr>
        </p:nvSpPr>
        <p:spPr>
          <a:xfrm>
            <a:off x="1115616" y="1124745"/>
            <a:ext cx="7848600" cy="792088"/>
          </a:xfrm>
        </p:spPr>
        <p:txBody>
          <a:bodyPr/>
          <a:lstStyle/>
          <a:p>
            <a:endParaRPr lang="en-CA" dirty="0" smtClean="0"/>
          </a:p>
          <a:p>
            <a:r>
              <a:rPr lang="en-CA" sz="2200" dirty="0" smtClean="0"/>
              <a:t>In </a:t>
            </a:r>
            <a:r>
              <a:rPr lang="en-CA" sz="2200" dirty="0"/>
              <a:t>order to conduct the Reasonable Relationship (RR) test, the new patented drug product under review must meet four requirements: </a:t>
            </a:r>
          </a:p>
          <a:p>
            <a:r>
              <a:rPr lang="en-CA" sz="2200" dirty="0"/>
              <a:t>It must be the same chemical entity as the comparable drug product(s); </a:t>
            </a:r>
          </a:p>
          <a:p>
            <a:r>
              <a:rPr lang="en-CA" sz="2200" dirty="0"/>
              <a:t>It must have the same indication or use as the comparable drug product(s); </a:t>
            </a:r>
          </a:p>
          <a:p>
            <a:r>
              <a:rPr lang="en-CA" sz="2200" dirty="0"/>
              <a:t>It must be in the same or comparable dosage form as the comparable drug product(s) (see Schedule </a:t>
            </a:r>
            <a:r>
              <a:rPr lang="en-CA" sz="2200" dirty="0" smtClean="0"/>
              <a:t>2 of the Guidelines); </a:t>
            </a:r>
            <a:r>
              <a:rPr lang="en-CA" sz="2200" dirty="0"/>
              <a:t>and </a:t>
            </a:r>
          </a:p>
          <a:p>
            <a:r>
              <a:rPr lang="en-CA" sz="2200" dirty="0"/>
              <a:t>It must have the same dosage regimen as the comparable drug product(s). </a:t>
            </a:r>
          </a:p>
          <a:p>
            <a:pPr marL="0" indent="0" eaLnBrk="1" hangingPunct="1">
              <a:buNone/>
            </a:pPr>
            <a:endParaRPr lang="en-US" sz="220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29</a:t>
            </a:fld>
            <a:endParaRPr lang="en-US" smtClean="0">
              <a:solidFill>
                <a:srgbClr val="003366"/>
              </a:solidFill>
            </a:endParaRPr>
          </a:p>
        </p:txBody>
      </p:sp>
      <p:sp>
        <p:nvSpPr>
          <p:cNvPr id="29700" name="Line 4"/>
          <p:cNvSpPr>
            <a:spLocks noChangeShapeType="1"/>
          </p:cNvSpPr>
          <p:nvPr/>
        </p:nvSpPr>
        <p:spPr bwMode="auto">
          <a:xfrm flipV="1">
            <a:off x="1043608" y="1143000"/>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r>
              <a:rPr lang="en-US" sz="2000" dirty="0" smtClean="0"/>
              <a:t> </a:t>
            </a:r>
          </a:p>
        </p:txBody>
      </p:sp>
    </p:spTree>
    <p:extLst>
      <p:ext uri="{BB962C8B-B14F-4D97-AF65-F5344CB8AC3E}">
        <p14:creationId xmlns:p14="http://schemas.microsoft.com/office/powerpoint/2010/main" val="159843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9504" y="1065944"/>
            <a:ext cx="7848600" cy="4191855"/>
          </a:xfrm>
        </p:spPr>
        <p:txBody>
          <a:bodyPr/>
          <a:lstStyle/>
          <a:p>
            <a:pPr marL="0" indent="0" eaLnBrk="1" hangingPunct="1">
              <a:buNone/>
            </a:pPr>
            <a:r>
              <a:rPr lang="en-US" dirty="0" smtClean="0"/>
              <a:t>Introductory Price Review</a:t>
            </a:r>
          </a:p>
          <a:p>
            <a:pPr eaLnBrk="1" hangingPunct="1"/>
            <a:r>
              <a:rPr lang="en-US" dirty="0" smtClean="0"/>
              <a:t>Introductory </a:t>
            </a:r>
            <a:r>
              <a:rPr lang="en-US" dirty="0"/>
              <a:t>Price Tests</a:t>
            </a:r>
          </a:p>
          <a:p>
            <a:pPr lvl="1" eaLnBrk="1" hangingPunct="1"/>
            <a:r>
              <a:rPr lang="en-US" dirty="0"/>
              <a:t>Median International Price Comparison (MIPC)</a:t>
            </a:r>
          </a:p>
          <a:p>
            <a:pPr lvl="1" eaLnBrk="1" hangingPunct="1"/>
            <a:r>
              <a:rPr lang="en-US" dirty="0"/>
              <a:t>Therapeutic Class Comparison (TCC)</a:t>
            </a:r>
          </a:p>
          <a:p>
            <a:pPr lvl="1" eaLnBrk="1" hangingPunct="1"/>
            <a:r>
              <a:rPr lang="en-US" dirty="0"/>
              <a:t>Mid-point</a:t>
            </a:r>
          </a:p>
          <a:p>
            <a:pPr lvl="1" eaLnBrk="1" hangingPunct="1"/>
            <a:r>
              <a:rPr lang="en-US" dirty="0"/>
              <a:t>Reasonable Relationship (RR</a:t>
            </a:r>
            <a:r>
              <a:rPr lang="en-US" dirty="0" smtClean="0"/>
              <a:t>)</a:t>
            </a:r>
          </a:p>
          <a:p>
            <a:r>
              <a:rPr lang="en-US" dirty="0" smtClean="0"/>
              <a:t>Highest International Price (HIPC)</a:t>
            </a:r>
          </a:p>
          <a:p>
            <a:r>
              <a:rPr lang="en-US" dirty="0" smtClean="0"/>
              <a:t>Criteria </a:t>
            </a:r>
            <a:r>
              <a:rPr lang="en-US" dirty="0"/>
              <a:t>for </a:t>
            </a:r>
            <a:r>
              <a:rPr lang="en-US" dirty="0" smtClean="0"/>
              <a:t>Investigation at Introduction</a:t>
            </a:r>
            <a:endParaRPr lang="en-US" dirty="0"/>
          </a:p>
          <a:p>
            <a:r>
              <a:rPr lang="en-CA" dirty="0" smtClean="0"/>
              <a:t>Communication of Results to Patentees</a:t>
            </a:r>
          </a:p>
          <a:p>
            <a:pPr lvl="1"/>
            <a:r>
              <a:rPr lang="en-CA" dirty="0">
                <a:hlinkClick r:id="rId2"/>
              </a:rPr>
              <a:t>http://www.pmprb-cepmb.gc.ca/english/pmpmedicines.asp?x=1</a:t>
            </a:r>
            <a:endParaRPr lang="en-CA"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a:t>
            </a:fld>
            <a:endParaRPr lang="en-US">
              <a:solidFill>
                <a:srgbClr val="003366"/>
              </a:solidFill>
            </a:endParaRPr>
          </a:p>
        </p:txBody>
      </p:sp>
      <p:sp>
        <p:nvSpPr>
          <p:cNvPr id="6"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7" name="AutoShape 2"/>
          <p:cNvSpPr txBox="1">
            <a:spLocks noChangeArrowheads="1"/>
          </p:cNvSpPr>
          <p:nvPr/>
        </p:nvSpPr>
        <p:spPr bwMode="auto">
          <a:xfrm>
            <a:off x="1066800" y="260649"/>
            <a:ext cx="7848600" cy="576064"/>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a:lstStyle>
          <a:p>
            <a:pPr algn="ctr" eaLnBrk="1" hangingPunct="1"/>
            <a:r>
              <a:rPr lang="en-US" sz="3200" smtClean="0"/>
              <a:t>Overview of the Introductory Price Analysis</a:t>
            </a:r>
            <a:endParaRPr lang="en-US" sz="3200" dirty="0" smtClean="0"/>
          </a:p>
        </p:txBody>
      </p:sp>
    </p:spTree>
    <p:extLst>
      <p:ext uri="{BB962C8B-B14F-4D97-AF65-F5344CB8AC3E}">
        <p14:creationId xmlns:p14="http://schemas.microsoft.com/office/powerpoint/2010/main" val="38026283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Introductory Price Tests</a:t>
            </a:r>
            <a:br>
              <a:rPr lang="en-US" sz="3200" dirty="0" smtClean="0"/>
            </a:br>
            <a:r>
              <a:rPr lang="en-US" sz="3200" dirty="0" smtClean="0"/>
              <a:t>Reasonable Relationship (RR) Test</a:t>
            </a:r>
          </a:p>
        </p:txBody>
      </p:sp>
      <p:sp>
        <p:nvSpPr>
          <p:cNvPr id="29699" name="Rectangle 3"/>
          <p:cNvSpPr>
            <a:spLocks noGrp="1" noChangeArrowheads="1"/>
          </p:cNvSpPr>
          <p:nvPr>
            <p:ph idx="1"/>
          </p:nvPr>
        </p:nvSpPr>
        <p:spPr>
          <a:xfrm>
            <a:off x="1115616" y="1124745"/>
            <a:ext cx="7848600" cy="792088"/>
          </a:xfrm>
        </p:spPr>
        <p:txBody>
          <a:bodyPr/>
          <a:lstStyle/>
          <a:p>
            <a:endParaRPr lang="en-CA" dirty="0" smtClean="0"/>
          </a:p>
          <a:p>
            <a:r>
              <a:rPr lang="en-CA" sz="2200" dirty="0" smtClean="0"/>
              <a:t>Schedule 4 of the Compendium</a:t>
            </a:r>
          </a:p>
          <a:p>
            <a:r>
              <a:rPr lang="en-CA" sz="2200" dirty="0" smtClean="0"/>
              <a:t>Test </a:t>
            </a:r>
            <a:r>
              <a:rPr lang="en-CA" sz="2200" dirty="0"/>
              <a:t>1: Same Strength Test</a:t>
            </a:r>
          </a:p>
          <a:p>
            <a:r>
              <a:rPr lang="en-CA" sz="2200" dirty="0"/>
              <a:t>If there are one or more comparable drug products of the same strength as the new patented drug product, then the highest priced comparable drug product of the same strength determines the Maximum Average Potential Price for the new patented drug product. Prices above this threshold are considered to be excessive. The result of this test takes precedence over the other two tests.</a:t>
            </a:r>
          </a:p>
          <a:p>
            <a:pPr marL="0" indent="0" eaLnBrk="1" hangingPunct="1">
              <a:buNone/>
            </a:pPr>
            <a:endParaRPr lang="en-US"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30</a:t>
            </a:fld>
            <a:endParaRPr lang="en-US"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r>
              <a:rPr lang="en-US" sz="2000" dirty="0" smtClean="0"/>
              <a:t> </a:t>
            </a:r>
          </a:p>
        </p:txBody>
      </p:sp>
    </p:spTree>
    <p:extLst>
      <p:ext uri="{BB962C8B-B14F-4D97-AF65-F5344CB8AC3E}">
        <p14:creationId xmlns:p14="http://schemas.microsoft.com/office/powerpoint/2010/main" val="1214289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nvPr>
        </p:nvSpPr>
        <p:spPr>
          <a:xfrm>
            <a:off x="1066800" y="260649"/>
            <a:ext cx="7848600" cy="576064"/>
          </a:xfrm>
        </p:spPr>
        <p:txBody>
          <a:bodyPr/>
          <a:lstStyle/>
          <a:p>
            <a:pPr algn="ctr" eaLnBrk="1" hangingPunct="1"/>
            <a:r>
              <a:rPr lang="en-US" sz="3200" dirty="0" smtClean="0"/>
              <a:t>Introductory Price Tests</a:t>
            </a:r>
            <a:br>
              <a:rPr lang="en-US" sz="3200" dirty="0" smtClean="0"/>
            </a:br>
            <a:r>
              <a:rPr lang="en-US" sz="3200" dirty="0" smtClean="0"/>
              <a:t>Reasonable Relationship (RR) Test</a:t>
            </a:r>
          </a:p>
        </p:txBody>
      </p:sp>
      <p:sp>
        <p:nvSpPr>
          <p:cNvPr id="29699" name="Rectangle 3"/>
          <p:cNvSpPr>
            <a:spLocks noGrp="1" noChangeArrowheads="1"/>
          </p:cNvSpPr>
          <p:nvPr>
            <p:ph type="body" idx="4294967295"/>
          </p:nvPr>
        </p:nvSpPr>
        <p:spPr>
          <a:xfrm>
            <a:off x="1115616" y="1124745"/>
            <a:ext cx="7560840" cy="792088"/>
          </a:xfrm>
        </p:spPr>
        <p:txBody>
          <a:bodyPr/>
          <a:lstStyle/>
          <a:p>
            <a:pPr marL="0" indent="0" eaLnBrk="1" hangingPunct="1">
              <a:buNone/>
            </a:pPr>
            <a:r>
              <a:rPr lang="en-CA" sz="1600" dirty="0" smtClean="0"/>
              <a:t>In the Figure </a:t>
            </a:r>
            <a:r>
              <a:rPr lang="en-CA" sz="1600" dirty="0"/>
              <a:t>below, given three comparable drug products of equal strength but different </a:t>
            </a:r>
            <a:r>
              <a:rPr lang="en-CA" sz="1600" dirty="0" smtClean="0"/>
              <a:t>prices, a </a:t>
            </a:r>
            <a:r>
              <a:rPr lang="en-CA" sz="1600" dirty="0"/>
              <a:t>new patented drug product will have a Maximum Average Potential Price (MAPP) equal to that of the highest priced comparable drug </a:t>
            </a:r>
            <a:r>
              <a:rPr lang="en-CA" sz="1600" dirty="0" smtClean="0"/>
              <a:t>product, in this case Comparator A.</a:t>
            </a:r>
            <a:endParaRPr lang="en-CA" sz="1600" dirty="0"/>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endParaRPr lang="en-CA"/>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pPr/>
              <a:t>31</a:t>
            </a:fld>
            <a:endParaRPr lang="en-US" smtClean="0">
              <a:solidFill>
                <a:schemeClr val="tx1"/>
              </a:solidFill>
            </a:endParaRPr>
          </a:p>
        </p:txBody>
      </p:sp>
      <p:sp>
        <p:nvSpPr>
          <p:cNvPr id="2" name="Rectangle 1"/>
          <p:cNvSpPr/>
          <p:nvPr/>
        </p:nvSpPr>
        <p:spPr bwMode="auto">
          <a:xfrm>
            <a:off x="1619672" y="2204864"/>
            <a:ext cx="6048672" cy="3672408"/>
          </a:xfrm>
          <a:prstGeom prst="rect">
            <a:avLst/>
          </a:prstGeom>
          <a:solidFill>
            <a:srgbClr val="FFE285"/>
          </a:solidFill>
          <a:ln w="12700" cap="sq" cmpd="sng" algn="ctr">
            <a:solidFill>
              <a:schemeClr val="tx1">
                <a:lumMod val="60000"/>
                <a:lumOff val="4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dirty="0" smtClean="0">
              <a:ln>
                <a:noFill/>
              </a:ln>
              <a:solidFill>
                <a:schemeClr val="tx1"/>
              </a:solidFill>
              <a:effectLst/>
              <a:latin typeface="Arial" charset="0"/>
            </a:endParaRPr>
          </a:p>
        </p:txBody>
      </p:sp>
      <p:cxnSp>
        <p:nvCxnSpPr>
          <p:cNvPr id="4" name="Straight Arrow Connector 3"/>
          <p:cNvCxnSpPr/>
          <p:nvPr/>
        </p:nvCxnSpPr>
        <p:spPr bwMode="auto">
          <a:xfrm flipV="1">
            <a:off x="2627784" y="2492896"/>
            <a:ext cx="0" cy="2664296"/>
          </a:xfrm>
          <a:prstGeom prst="straightConnector1">
            <a:avLst/>
          </a:prstGeom>
          <a:solidFill>
            <a:schemeClr val="accent1"/>
          </a:solidFill>
          <a:ln w="22225" cap="sq" cmpd="sng" algn="ctr">
            <a:solidFill>
              <a:srgbClr val="20558A"/>
            </a:solidFill>
            <a:prstDash val="solid"/>
            <a:round/>
            <a:headEnd type="none" w="sm" len="sm"/>
            <a:tailEnd type="arrow"/>
          </a:ln>
          <a:effectLst/>
        </p:spPr>
      </p:cxnSp>
      <p:cxnSp>
        <p:nvCxnSpPr>
          <p:cNvPr id="6" name="Straight Arrow Connector 5"/>
          <p:cNvCxnSpPr/>
          <p:nvPr/>
        </p:nvCxnSpPr>
        <p:spPr bwMode="auto">
          <a:xfrm>
            <a:off x="2627784" y="5157192"/>
            <a:ext cx="4320480" cy="0"/>
          </a:xfrm>
          <a:prstGeom prst="straightConnector1">
            <a:avLst/>
          </a:prstGeom>
          <a:solidFill>
            <a:schemeClr val="accent1"/>
          </a:solidFill>
          <a:ln w="22225" cap="sq" cmpd="sng" algn="ctr">
            <a:solidFill>
              <a:srgbClr val="20558A"/>
            </a:solidFill>
            <a:prstDash val="solid"/>
            <a:round/>
            <a:headEnd type="none" w="sm" len="sm"/>
            <a:tailEnd type="arrow"/>
          </a:ln>
          <a:effectLst/>
        </p:spPr>
      </p:cxnSp>
      <p:sp>
        <p:nvSpPr>
          <p:cNvPr id="7" name="Oval 6"/>
          <p:cNvSpPr/>
          <p:nvPr/>
        </p:nvSpPr>
        <p:spPr bwMode="auto">
          <a:xfrm>
            <a:off x="4572000" y="3271293"/>
            <a:ext cx="144016" cy="144016"/>
          </a:xfrm>
          <a:prstGeom prst="ellipse">
            <a:avLst/>
          </a:prstGeom>
          <a:solidFill>
            <a:srgbClr val="CC66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4572000" y="3825045"/>
            <a:ext cx="144016" cy="144016"/>
          </a:xfrm>
          <a:prstGeom prst="ellipse">
            <a:avLst/>
          </a:prstGeom>
          <a:solidFill>
            <a:srgbClr val="CC66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ndParaRPr>
          </a:p>
        </p:txBody>
      </p:sp>
      <p:sp>
        <p:nvSpPr>
          <p:cNvPr id="13" name="Oval 12"/>
          <p:cNvSpPr/>
          <p:nvPr/>
        </p:nvSpPr>
        <p:spPr bwMode="auto">
          <a:xfrm>
            <a:off x="4572000" y="4365105"/>
            <a:ext cx="144016" cy="144016"/>
          </a:xfrm>
          <a:prstGeom prst="ellipse">
            <a:avLst/>
          </a:prstGeom>
          <a:solidFill>
            <a:srgbClr val="CC6600"/>
          </a:solidFill>
          <a:ln w="12700" cap="sq"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ndParaRPr>
          </a:p>
        </p:txBody>
      </p:sp>
      <p:sp>
        <p:nvSpPr>
          <p:cNvPr id="8" name="TextBox 7"/>
          <p:cNvSpPr txBox="1"/>
          <p:nvPr/>
        </p:nvSpPr>
        <p:spPr>
          <a:xfrm>
            <a:off x="4891668" y="3189413"/>
            <a:ext cx="1161985" cy="307777"/>
          </a:xfrm>
          <a:prstGeom prst="rect">
            <a:avLst/>
          </a:prstGeom>
          <a:noFill/>
        </p:spPr>
        <p:txBody>
          <a:bodyPr wrap="none" rtlCol="0">
            <a:spAutoFit/>
          </a:bodyPr>
          <a:lstStyle/>
          <a:p>
            <a:r>
              <a:rPr lang="en-CA" sz="1400" b="1" dirty="0" smtClean="0"/>
              <a:t>Comparator A</a:t>
            </a:r>
          </a:p>
        </p:txBody>
      </p:sp>
      <p:sp>
        <p:nvSpPr>
          <p:cNvPr id="18" name="TextBox 17"/>
          <p:cNvSpPr txBox="1"/>
          <p:nvPr/>
        </p:nvSpPr>
        <p:spPr>
          <a:xfrm>
            <a:off x="4874712" y="3744491"/>
            <a:ext cx="1167307" cy="307777"/>
          </a:xfrm>
          <a:prstGeom prst="rect">
            <a:avLst/>
          </a:prstGeom>
          <a:noFill/>
        </p:spPr>
        <p:txBody>
          <a:bodyPr wrap="none" rtlCol="0">
            <a:spAutoFit/>
          </a:bodyPr>
          <a:lstStyle/>
          <a:p>
            <a:r>
              <a:rPr lang="en-CA" sz="1400" b="1" dirty="0" smtClean="0"/>
              <a:t>Comparator B</a:t>
            </a:r>
          </a:p>
        </p:txBody>
      </p:sp>
      <p:sp>
        <p:nvSpPr>
          <p:cNvPr id="19" name="TextBox 18"/>
          <p:cNvSpPr txBox="1"/>
          <p:nvPr/>
        </p:nvSpPr>
        <p:spPr>
          <a:xfrm>
            <a:off x="4891668" y="4283225"/>
            <a:ext cx="1167307" cy="307777"/>
          </a:xfrm>
          <a:prstGeom prst="rect">
            <a:avLst/>
          </a:prstGeom>
          <a:noFill/>
        </p:spPr>
        <p:txBody>
          <a:bodyPr wrap="none" rtlCol="0">
            <a:spAutoFit/>
          </a:bodyPr>
          <a:lstStyle/>
          <a:p>
            <a:r>
              <a:rPr lang="en-CA" sz="1400" b="1" dirty="0" smtClean="0"/>
              <a:t>Comparator C</a:t>
            </a:r>
          </a:p>
        </p:txBody>
      </p:sp>
      <p:cxnSp>
        <p:nvCxnSpPr>
          <p:cNvPr id="10" name="Straight Connector 9"/>
          <p:cNvCxnSpPr/>
          <p:nvPr/>
        </p:nvCxnSpPr>
        <p:spPr bwMode="auto">
          <a:xfrm>
            <a:off x="4644008" y="5039630"/>
            <a:ext cx="0" cy="216024"/>
          </a:xfrm>
          <a:prstGeom prst="line">
            <a:avLst/>
          </a:prstGeom>
          <a:solidFill>
            <a:schemeClr val="accent1"/>
          </a:solidFill>
          <a:ln w="22225" cap="sq" cmpd="sng" algn="ctr">
            <a:solidFill>
              <a:schemeClr val="tx1"/>
            </a:solidFill>
            <a:prstDash val="solid"/>
            <a:round/>
            <a:headEnd type="none" w="sm" len="sm"/>
            <a:tailEnd type="none" w="sm" len="sm"/>
          </a:ln>
          <a:effectLst/>
        </p:spPr>
      </p:cxnSp>
      <p:cxnSp>
        <p:nvCxnSpPr>
          <p:cNvPr id="22" name="Straight Connector 21"/>
          <p:cNvCxnSpPr/>
          <p:nvPr/>
        </p:nvCxnSpPr>
        <p:spPr bwMode="auto">
          <a:xfrm flipH="1">
            <a:off x="2519772" y="3340359"/>
            <a:ext cx="216024" cy="2940"/>
          </a:xfrm>
          <a:prstGeom prst="line">
            <a:avLst/>
          </a:prstGeom>
          <a:solidFill>
            <a:schemeClr val="accent1"/>
          </a:solidFill>
          <a:ln w="22225" cap="sq" cmpd="sng" algn="ctr">
            <a:solidFill>
              <a:schemeClr val="tx1"/>
            </a:solidFill>
            <a:prstDash val="solid"/>
            <a:round/>
            <a:headEnd type="none" w="sm" len="sm"/>
            <a:tailEnd type="none" w="sm" len="sm"/>
          </a:ln>
          <a:effectLst/>
        </p:spPr>
      </p:cxnSp>
      <p:cxnSp>
        <p:nvCxnSpPr>
          <p:cNvPr id="20" name="Straight Arrow Connector 19"/>
          <p:cNvCxnSpPr/>
          <p:nvPr/>
        </p:nvCxnSpPr>
        <p:spPr bwMode="auto">
          <a:xfrm flipH="1">
            <a:off x="2843808" y="3343301"/>
            <a:ext cx="1584176" cy="1"/>
          </a:xfrm>
          <a:prstGeom prst="straightConnector1">
            <a:avLst/>
          </a:prstGeom>
          <a:solidFill>
            <a:schemeClr val="accent1"/>
          </a:solidFill>
          <a:ln w="22225" cap="sq" cmpd="sng" algn="ctr">
            <a:solidFill>
              <a:schemeClr val="tx1"/>
            </a:solidFill>
            <a:prstDash val="solid"/>
            <a:round/>
            <a:headEnd type="none" w="sm" len="sm"/>
            <a:tailEnd type="arrow"/>
          </a:ln>
          <a:effectLst/>
        </p:spPr>
      </p:cxnSp>
      <p:sp>
        <p:nvSpPr>
          <p:cNvPr id="21" name="TextBox 20"/>
          <p:cNvSpPr txBox="1"/>
          <p:nvPr/>
        </p:nvSpPr>
        <p:spPr>
          <a:xfrm>
            <a:off x="2035317" y="2248294"/>
            <a:ext cx="1008609" cy="276999"/>
          </a:xfrm>
          <a:prstGeom prst="rect">
            <a:avLst/>
          </a:prstGeom>
          <a:noFill/>
        </p:spPr>
        <p:txBody>
          <a:bodyPr wrap="none" rtlCol="0">
            <a:spAutoFit/>
          </a:bodyPr>
          <a:lstStyle/>
          <a:p>
            <a:r>
              <a:rPr lang="en-CA" sz="1200" b="1" dirty="0" smtClean="0"/>
              <a:t>Price per Unit</a:t>
            </a:r>
            <a:endParaRPr lang="en-CA" sz="1200" b="1" dirty="0"/>
          </a:p>
        </p:txBody>
      </p:sp>
      <p:sp>
        <p:nvSpPr>
          <p:cNvPr id="28" name="TextBox 27"/>
          <p:cNvSpPr txBox="1"/>
          <p:nvPr/>
        </p:nvSpPr>
        <p:spPr>
          <a:xfrm>
            <a:off x="6012160" y="5253510"/>
            <a:ext cx="1217000" cy="276999"/>
          </a:xfrm>
          <a:prstGeom prst="rect">
            <a:avLst/>
          </a:prstGeom>
          <a:noFill/>
        </p:spPr>
        <p:txBody>
          <a:bodyPr wrap="none" rtlCol="0">
            <a:spAutoFit/>
          </a:bodyPr>
          <a:lstStyle/>
          <a:p>
            <a:r>
              <a:rPr lang="en-CA" sz="1200" b="1" dirty="0" smtClean="0"/>
              <a:t>Strength per Unit</a:t>
            </a:r>
            <a:endParaRPr lang="en-CA" sz="1200" b="1" dirty="0"/>
          </a:p>
        </p:txBody>
      </p:sp>
      <p:sp>
        <p:nvSpPr>
          <p:cNvPr id="29" name="TextBox 28"/>
          <p:cNvSpPr txBox="1"/>
          <p:nvPr/>
        </p:nvSpPr>
        <p:spPr>
          <a:xfrm>
            <a:off x="4051541" y="5266347"/>
            <a:ext cx="1077539" cy="276999"/>
          </a:xfrm>
          <a:prstGeom prst="rect">
            <a:avLst/>
          </a:prstGeom>
          <a:noFill/>
        </p:spPr>
        <p:txBody>
          <a:bodyPr wrap="none" rtlCol="0">
            <a:spAutoFit/>
          </a:bodyPr>
          <a:lstStyle/>
          <a:p>
            <a:r>
              <a:rPr lang="en-CA" sz="1200" b="1" dirty="0" smtClean="0"/>
              <a:t>Same Strength</a:t>
            </a:r>
            <a:endParaRPr lang="en-CA" sz="1200" b="1" dirty="0"/>
          </a:p>
        </p:txBody>
      </p:sp>
      <p:sp>
        <p:nvSpPr>
          <p:cNvPr id="30" name="TextBox 29"/>
          <p:cNvSpPr txBox="1"/>
          <p:nvPr/>
        </p:nvSpPr>
        <p:spPr>
          <a:xfrm>
            <a:off x="1840413" y="3220191"/>
            <a:ext cx="551754" cy="276999"/>
          </a:xfrm>
          <a:prstGeom prst="rect">
            <a:avLst/>
          </a:prstGeom>
          <a:noFill/>
        </p:spPr>
        <p:txBody>
          <a:bodyPr wrap="none" rtlCol="0">
            <a:spAutoFit/>
          </a:bodyPr>
          <a:lstStyle/>
          <a:p>
            <a:r>
              <a:rPr lang="en-CA" sz="1200" b="1" dirty="0" smtClean="0"/>
              <a:t>MAPP</a:t>
            </a:r>
            <a:endParaRPr lang="en-CA" sz="1200" b="1" dirty="0"/>
          </a:p>
        </p:txBody>
      </p:sp>
      <p:sp>
        <p:nvSpPr>
          <p:cNvPr id="31" name="TextBox 30"/>
          <p:cNvSpPr txBox="1"/>
          <p:nvPr/>
        </p:nvSpPr>
        <p:spPr>
          <a:xfrm>
            <a:off x="3041969" y="2751198"/>
            <a:ext cx="3317960" cy="276999"/>
          </a:xfrm>
          <a:prstGeom prst="rect">
            <a:avLst/>
          </a:prstGeom>
          <a:noFill/>
        </p:spPr>
        <p:txBody>
          <a:bodyPr wrap="none" rtlCol="0">
            <a:spAutoFit/>
          </a:bodyPr>
          <a:lstStyle/>
          <a:p>
            <a:r>
              <a:rPr lang="en-CA" sz="1200" b="1" dirty="0" smtClean="0"/>
              <a:t>MAPP established by the highest priced comparator</a:t>
            </a:r>
            <a:endParaRPr lang="en-CA" sz="1200" b="1" dirty="0"/>
          </a:p>
        </p:txBody>
      </p:sp>
      <p:sp>
        <p:nvSpPr>
          <p:cNvPr id="23" name="Oval 22"/>
          <p:cNvSpPr/>
          <p:nvPr/>
        </p:nvSpPr>
        <p:spPr bwMode="auto">
          <a:xfrm>
            <a:off x="4427984" y="3124335"/>
            <a:ext cx="1944216" cy="432048"/>
          </a:xfrm>
          <a:prstGeom prst="ellipse">
            <a:avLst/>
          </a:prstGeom>
          <a:noFill/>
          <a:ln w="22225"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214838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Introductory Price Tests</a:t>
            </a:r>
            <a:br>
              <a:rPr lang="en-US" sz="3200" dirty="0" smtClean="0"/>
            </a:br>
            <a:r>
              <a:rPr lang="en-US" sz="3200" dirty="0" smtClean="0"/>
              <a:t>Reasonable Relationship (RR) Test</a:t>
            </a:r>
          </a:p>
        </p:txBody>
      </p:sp>
      <p:sp>
        <p:nvSpPr>
          <p:cNvPr id="29699" name="Rectangle 3"/>
          <p:cNvSpPr>
            <a:spLocks noGrp="1" noChangeArrowheads="1"/>
          </p:cNvSpPr>
          <p:nvPr>
            <p:ph idx="1"/>
          </p:nvPr>
        </p:nvSpPr>
        <p:spPr>
          <a:xfrm>
            <a:off x="1115616" y="1124745"/>
            <a:ext cx="7848600" cy="792088"/>
          </a:xfrm>
        </p:spPr>
        <p:txBody>
          <a:bodyPr/>
          <a:lstStyle/>
          <a:p>
            <a:endParaRPr lang="en-CA" sz="2200" dirty="0" smtClean="0"/>
          </a:p>
          <a:p>
            <a:pPr marL="0" indent="0">
              <a:buNone/>
            </a:pPr>
            <a:r>
              <a:rPr lang="en-CA" sz="2200" dirty="0" smtClean="0"/>
              <a:t>Test </a:t>
            </a:r>
            <a:r>
              <a:rPr lang="en-CA" sz="2200" dirty="0"/>
              <a:t>2: Linear Relationship </a:t>
            </a:r>
            <a:r>
              <a:rPr lang="en-CA" sz="2200" dirty="0" smtClean="0"/>
              <a:t>Test</a:t>
            </a:r>
          </a:p>
          <a:p>
            <a:r>
              <a:rPr lang="en-CA" sz="2200" dirty="0" smtClean="0"/>
              <a:t>If there are two or more comparable drug products, and none are the same strength as the new patented drug product, this test will be conducted.</a:t>
            </a:r>
          </a:p>
          <a:p>
            <a:r>
              <a:rPr lang="en-CA" sz="2200" dirty="0" smtClean="0"/>
              <a:t>The test is conducted in a series of steps (please refer to Compendium Schedule 4 for more details)</a:t>
            </a:r>
          </a:p>
          <a:p>
            <a:endParaRPr lang="en-CA" sz="2200" dirty="0"/>
          </a:p>
          <a:p>
            <a:endParaRPr lang="en-CA" sz="2200" dirty="0" smtClean="0"/>
          </a:p>
          <a:p>
            <a:pPr marL="0" indent="0">
              <a:buNone/>
            </a:pPr>
            <a:endParaRPr lang="en-CA" sz="2200" dirty="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32</a:t>
            </a:fld>
            <a:endParaRPr lang="en-US"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r>
              <a:rPr lang="en-US" sz="2000" dirty="0" smtClean="0"/>
              <a:t> </a:t>
            </a:r>
          </a:p>
        </p:txBody>
      </p:sp>
    </p:spTree>
    <p:extLst>
      <p:ext uri="{BB962C8B-B14F-4D97-AF65-F5344CB8AC3E}">
        <p14:creationId xmlns:p14="http://schemas.microsoft.com/office/powerpoint/2010/main" val="7394859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Introductory Price Tests</a:t>
            </a:r>
            <a:br>
              <a:rPr lang="en-US" sz="3200" dirty="0" smtClean="0"/>
            </a:br>
            <a:r>
              <a:rPr lang="en-US" sz="3200" dirty="0" smtClean="0"/>
              <a:t>Reasonable Relationship (RR) Test</a:t>
            </a:r>
          </a:p>
        </p:txBody>
      </p:sp>
      <p:sp>
        <p:nvSpPr>
          <p:cNvPr id="29699" name="Rectangle 3"/>
          <p:cNvSpPr>
            <a:spLocks noGrp="1" noChangeArrowheads="1"/>
          </p:cNvSpPr>
          <p:nvPr>
            <p:ph idx="1"/>
          </p:nvPr>
        </p:nvSpPr>
        <p:spPr>
          <a:xfrm>
            <a:off x="1115616" y="1124745"/>
            <a:ext cx="7848600" cy="792088"/>
          </a:xfrm>
        </p:spPr>
        <p:txBody>
          <a:bodyPr/>
          <a:lstStyle/>
          <a:p>
            <a:pPr marL="0" indent="0">
              <a:buNone/>
            </a:pPr>
            <a:endParaRPr lang="en-CA" sz="2200" dirty="0" smtClean="0"/>
          </a:p>
          <a:p>
            <a:pPr marL="0" indent="0">
              <a:buNone/>
            </a:pPr>
            <a:r>
              <a:rPr lang="en-CA" sz="2200" dirty="0" smtClean="0"/>
              <a:t>Test 3: Different Strength Test</a:t>
            </a:r>
          </a:p>
          <a:p>
            <a:r>
              <a:rPr lang="en-CA" sz="2200" dirty="0" smtClean="0"/>
              <a:t>This </a:t>
            </a:r>
            <a:r>
              <a:rPr lang="en-CA" sz="2200" dirty="0"/>
              <a:t>test is used when there is only one other (higher or lower) strength of a comparable drug product sold in Canada. Although there is only one other strength sold, there could be several products of this strength sold at different prices. The highest priced comparable drug product of the different strength is used for this test</a:t>
            </a:r>
            <a:r>
              <a:rPr lang="en-CA" sz="2200" dirty="0" smtClean="0"/>
              <a:t>.</a:t>
            </a:r>
            <a:endParaRPr lang="en-CA" sz="2200" dirty="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33</a:t>
            </a:fld>
            <a:endParaRPr lang="en-US"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r>
              <a:rPr lang="en-US" sz="2000" dirty="0" smtClean="0"/>
              <a:t> </a:t>
            </a:r>
          </a:p>
        </p:txBody>
      </p:sp>
    </p:spTree>
    <p:extLst>
      <p:ext uri="{BB962C8B-B14F-4D97-AF65-F5344CB8AC3E}">
        <p14:creationId xmlns:p14="http://schemas.microsoft.com/office/powerpoint/2010/main" val="7287726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1331640" y="4013449"/>
            <a:ext cx="6408712" cy="1800200"/>
          </a:xfrm>
          <a:prstGeom prst="rect">
            <a:avLst/>
          </a:prstGeom>
          <a:solidFill>
            <a:srgbClr val="FFDB6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ndParaRPr>
          </a:p>
        </p:txBody>
      </p:sp>
      <p:sp>
        <p:nvSpPr>
          <p:cNvPr id="4" name="Rectangle 3"/>
          <p:cNvSpPr/>
          <p:nvPr/>
        </p:nvSpPr>
        <p:spPr bwMode="auto">
          <a:xfrm>
            <a:off x="1331640" y="2044978"/>
            <a:ext cx="6408712" cy="1800200"/>
          </a:xfrm>
          <a:prstGeom prst="rect">
            <a:avLst/>
          </a:prstGeom>
          <a:solidFill>
            <a:srgbClr val="FFDB69"/>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2400" b="0" i="0" u="none" strike="noStrike" cap="none" normalizeH="0" baseline="0" smtClean="0">
              <a:ln>
                <a:noFill/>
              </a:ln>
              <a:solidFill>
                <a:schemeClr val="tx1"/>
              </a:solidFill>
              <a:effectLst/>
              <a:latin typeface="Arial" charset="0"/>
            </a:endParaRPr>
          </a:p>
        </p:txBody>
      </p:sp>
      <p:sp>
        <p:nvSpPr>
          <p:cNvPr id="29698" name="AutoShape 2"/>
          <p:cNvSpPr>
            <a:spLocks noGrp="1" noChangeArrowheads="1"/>
          </p:cNvSpPr>
          <p:nvPr>
            <p:ph type="title" idx="4294967295"/>
          </p:nvPr>
        </p:nvSpPr>
        <p:spPr>
          <a:xfrm>
            <a:off x="1065715" y="609600"/>
            <a:ext cx="7848600" cy="576064"/>
          </a:xfrm>
        </p:spPr>
        <p:txBody>
          <a:bodyPr/>
          <a:lstStyle/>
          <a:p>
            <a:pPr algn="ctr" eaLnBrk="1" hangingPunct="1"/>
            <a:r>
              <a:rPr lang="en-US" sz="3200" dirty="0" smtClean="0"/>
              <a:t>Reasonable Relationship (RR) Test</a:t>
            </a:r>
          </a:p>
        </p:txBody>
      </p:sp>
      <p:sp>
        <p:nvSpPr>
          <p:cNvPr id="29699" name="Rectangle 3"/>
          <p:cNvSpPr>
            <a:spLocks noGrp="1" noChangeArrowheads="1"/>
          </p:cNvSpPr>
          <p:nvPr>
            <p:ph type="body" idx="4294967295"/>
          </p:nvPr>
        </p:nvSpPr>
        <p:spPr>
          <a:xfrm>
            <a:off x="1115616" y="1124744"/>
            <a:ext cx="7488832" cy="864096"/>
          </a:xfrm>
        </p:spPr>
        <p:txBody>
          <a:bodyPr/>
          <a:lstStyle/>
          <a:p>
            <a:pPr marL="0" indent="0" eaLnBrk="1" hangingPunct="1">
              <a:buNone/>
            </a:pPr>
            <a:r>
              <a:rPr lang="en-US" dirty="0" smtClean="0"/>
              <a:t>Different Strength Test, used when there is one other comparable drug product of a different strength. </a:t>
            </a: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endParaRPr lang="en-CA"/>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pPr/>
              <a:t>34</a:t>
            </a:fld>
            <a:endParaRPr lang="en-US" smtClean="0">
              <a:solidFill>
                <a:schemeClr val="tx1"/>
              </a:solidFill>
            </a:endParaRPr>
          </a:p>
        </p:txBody>
      </p:sp>
      <p:sp>
        <p:nvSpPr>
          <p:cNvPr id="2" name="TextBox 1"/>
          <p:cNvSpPr txBox="1"/>
          <p:nvPr/>
        </p:nvSpPr>
        <p:spPr>
          <a:xfrm>
            <a:off x="1331640" y="2060848"/>
            <a:ext cx="3741730" cy="369332"/>
          </a:xfrm>
          <a:prstGeom prst="rect">
            <a:avLst/>
          </a:prstGeom>
          <a:noFill/>
        </p:spPr>
        <p:txBody>
          <a:bodyPr wrap="none" rtlCol="0">
            <a:spAutoFit/>
          </a:bodyPr>
          <a:lstStyle/>
          <a:p>
            <a:r>
              <a:rPr lang="en-CA" b="1" dirty="0" smtClean="0"/>
              <a:t>Scenario 1 (higher strength introduced)</a:t>
            </a:r>
          </a:p>
        </p:txBody>
      </p:sp>
      <p:sp>
        <p:nvSpPr>
          <p:cNvPr id="3" name="Rectangle 2"/>
          <p:cNvSpPr/>
          <p:nvPr/>
        </p:nvSpPr>
        <p:spPr>
          <a:xfrm>
            <a:off x="1565054" y="4451884"/>
            <a:ext cx="2783134" cy="369332"/>
          </a:xfrm>
          <a:prstGeom prst="rect">
            <a:avLst/>
          </a:prstGeom>
        </p:spPr>
        <p:txBody>
          <a:bodyPr wrap="none">
            <a:spAutoFit/>
          </a:bodyPr>
          <a:lstStyle/>
          <a:p>
            <a:r>
              <a:rPr lang="en-CA" b="1" dirty="0" smtClean="0"/>
              <a:t>	New drug is 2.5mg</a:t>
            </a:r>
          </a:p>
        </p:txBody>
      </p:sp>
      <p:sp>
        <p:nvSpPr>
          <p:cNvPr id="11" name="TextBox 10"/>
          <p:cNvSpPr txBox="1"/>
          <p:nvPr/>
        </p:nvSpPr>
        <p:spPr>
          <a:xfrm>
            <a:off x="1565053" y="2386543"/>
            <a:ext cx="2856872" cy="369332"/>
          </a:xfrm>
          <a:prstGeom prst="rect">
            <a:avLst/>
          </a:prstGeom>
          <a:noFill/>
        </p:spPr>
        <p:txBody>
          <a:bodyPr wrap="none" rtlCol="0">
            <a:spAutoFit/>
          </a:bodyPr>
          <a:lstStyle/>
          <a:p>
            <a:r>
              <a:rPr lang="en-CA" b="1" dirty="0" smtClean="0"/>
              <a:t>	New Drug is 7.5 mg</a:t>
            </a:r>
          </a:p>
        </p:txBody>
      </p:sp>
      <p:sp>
        <p:nvSpPr>
          <p:cNvPr id="12" name="TextBox 11"/>
          <p:cNvSpPr txBox="1"/>
          <p:nvPr/>
        </p:nvSpPr>
        <p:spPr>
          <a:xfrm>
            <a:off x="1565055" y="2848208"/>
            <a:ext cx="3478837" cy="369332"/>
          </a:xfrm>
          <a:prstGeom prst="rect">
            <a:avLst/>
          </a:prstGeom>
          <a:noFill/>
        </p:spPr>
        <p:txBody>
          <a:bodyPr wrap="none" rtlCol="0">
            <a:spAutoFit/>
          </a:bodyPr>
          <a:lstStyle/>
          <a:p>
            <a:r>
              <a:rPr lang="en-CA" b="1" dirty="0" smtClean="0"/>
              <a:t>	Comparator is </a:t>
            </a:r>
            <a:r>
              <a:rPr lang="en-CA" b="1" dirty="0"/>
              <a:t>5 mg </a:t>
            </a:r>
            <a:r>
              <a:rPr lang="en-CA" b="1" dirty="0" smtClean="0"/>
              <a:t>at </a:t>
            </a:r>
            <a:r>
              <a:rPr lang="en-CA" b="1" dirty="0"/>
              <a:t>$</a:t>
            </a:r>
            <a:r>
              <a:rPr lang="en-CA" b="1" dirty="0" smtClean="0"/>
              <a:t>10</a:t>
            </a:r>
            <a:endParaRPr lang="en-CA" b="1" dirty="0"/>
          </a:p>
        </p:txBody>
      </p:sp>
      <p:sp>
        <p:nvSpPr>
          <p:cNvPr id="13" name="TextBox 12"/>
          <p:cNvSpPr txBox="1"/>
          <p:nvPr/>
        </p:nvSpPr>
        <p:spPr>
          <a:xfrm>
            <a:off x="1565057" y="3284985"/>
            <a:ext cx="4027000" cy="369332"/>
          </a:xfrm>
          <a:prstGeom prst="rect">
            <a:avLst/>
          </a:prstGeom>
          <a:noFill/>
        </p:spPr>
        <p:txBody>
          <a:bodyPr wrap="none" rtlCol="0">
            <a:spAutoFit/>
          </a:bodyPr>
          <a:lstStyle/>
          <a:p>
            <a:r>
              <a:rPr lang="en-CA" b="1" dirty="0" smtClean="0"/>
              <a:t>	MAPP = 7.5mg / 5mg x $10 = $15</a:t>
            </a:r>
            <a:endParaRPr lang="en-CA" b="1" dirty="0"/>
          </a:p>
        </p:txBody>
      </p:sp>
      <p:sp>
        <p:nvSpPr>
          <p:cNvPr id="14" name="Rectangle 13"/>
          <p:cNvSpPr/>
          <p:nvPr/>
        </p:nvSpPr>
        <p:spPr>
          <a:xfrm>
            <a:off x="1331640" y="4013448"/>
            <a:ext cx="3658374" cy="369332"/>
          </a:xfrm>
          <a:prstGeom prst="rect">
            <a:avLst/>
          </a:prstGeom>
        </p:spPr>
        <p:txBody>
          <a:bodyPr wrap="none">
            <a:spAutoFit/>
          </a:bodyPr>
          <a:lstStyle/>
          <a:p>
            <a:r>
              <a:rPr lang="en-CA" b="1" dirty="0" smtClean="0"/>
              <a:t>Scenario 2 (lower strength introduced)</a:t>
            </a:r>
            <a:endParaRPr lang="en-CA" b="1" dirty="0"/>
          </a:p>
        </p:txBody>
      </p:sp>
      <p:sp>
        <p:nvSpPr>
          <p:cNvPr id="15" name="Rectangle 14"/>
          <p:cNvSpPr/>
          <p:nvPr/>
        </p:nvSpPr>
        <p:spPr>
          <a:xfrm>
            <a:off x="1565055" y="5301209"/>
            <a:ext cx="2185150" cy="369332"/>
          </a:xfrm>
          <a:prstGeom prst="rect">
            <a:avLst/>
          </a:prstGeom>
        </p:spPr>
        <p:txBody>
          <a:bodyPr wrap="none">
            <a:spAutoFit/>
          </a:bodyPr>
          <a:lstStyle/>
          <a:p>
            <a:r>
              <a:rPr lang="en-CA" b="1" dirty="0" smtClean="0"/>
              <a:t>	MAPP = $10</a:t>
            </a:r>
            <a:endParaRPr lang="en-CA" b="1" dirty="0"/>
          </a:p>
        </p:txBody>
      </p:sp>
      <p:sp>
        <p:nvSpPr>
          <p:cNvPr id="16" name="Rectangle 15"/>
          <p:cNvSpPr/>
          <p:nvPr/>
        </p:nvSpPr>
        <p:spPr>
          <a:xfrm>
            <a:off x="1565055" y="4886871"/>
            <a:ext cx="3478837" cy="369332"/>
          </a:xfrm>
          <a:prstGeom prst="rect">
            <a:avLst/>
          </a:prstGeom>
        </p:spPr>
        <p:txBody>
          <a:bodyPr wrap="none">
            <a:spAutoFit/>
          </a:bodyPr>
          <a:lstStyle/>
          <a:p>
            <a:r>
              <a:rPr lang="en-CA" b="1" dirty="0" smtClean="0"/>
              <a:t>	Comparator is 5 mg at $10</a:t>
            </a:r>
          </a:p>
        </p:txBody>
      </p:sp>
    </p:spTree>
    <p:extLst>
      <p:ext uri="{BB962C8B-B14F-4D97-AF65-F5344CB8AC3E}">
        <p14:creationId xmlns:p14="http://schemas.microsoft.com/office/powerpoint/2010/main" val="2196512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43608" y="533400"/>
            <a:ext cx="7848600" cy="576064"/>
          </a:xfrm>
        </p:spPr>
        <p:txBody>
          <a:bodyPr/>
          <a:lstStyle/>
          <a:p>
            <a:pPr algn="ctr" eaLnBrk="1" hangingPunct="1"/>
            <a:r>
              <a:rPr lang="en-US" sz="3200" dirty="0" smtClean="0"/>
              <a:t>Highest International Price Comparison (HIPC)</a:t>
            </a:r>
          </a:p>
        </p:txBody>
      </p:sp>
      <p:sp>
        <p:nvSpPr>
          <p:cNvPr id="29699" name="Rectangle 3"/>
          <p:cNvSpPr>
            <a:spLocks noGrp="1" noChangeArrowheads="1"/>
          </p:cNvSpPr>
          <p:nvPr>
            <p:ph idx="1"/>
          </p:nvPr>
        </p:nvSpPr>
        <p:spPr>
          <a:xfrm>
            <a:off x="1115616" y="1124745"/>
            <a:ext cx="7848600" cy="792088"/>
          </a:xfrm>
        </p:spPr>
        <p:txBody>
          <a:bodyPr/>
          <a:lstStyle/>
          <a:p>
            <a:pPr marL="0" indent="0" eaLnBrk="1" hangingPunct="1">
              <a:buNone/>
            </a:pPr>
            <a:endParaRPr lang="en-US" dirty="0" smtClean="0"/>
          </a:p>
          <a:p>
            <a:pPr marL="0" indent="0" eaLnBrk="1" hangingPunct="1">
              <a:buNone/>
            </a:pPr>
            <a:r>
              <a:rPr lang="en-US" dirty="0" smtClean="0"/>
              <a:t>Highest International Price Comparison (HIPC) test</a:t>
            </a:r>
          </a:p>
          <a:p>
            <a:pPr eaLnBrk="1" hangingPunct="1"/>
            <a:r>
              <a:rPr lang="en-US" dirty="0" smtClean="0"/>
              <a:t>HIPC test will be done for all introductory price reviews</a:t>
            </a:r>
          </a:p>
          <a:p>
            <a:pPr eaLnBrk="1" hangingPunct="1"/>
            <a:r>
              <a:rPr lang="en-US" dirty="0" smtClean="0"/>
              <a:t>For the national level and all markets (except wholesaler)</a:t>
            </a:r>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35</a:t>
            </a:fld>
            <a:endParaRPr lang="en-US"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2102651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133" y="519336"/>
            <a:ext cx="7848600" cy="1066800"/>
          </a:xfrm>
        </p:spPr>
        <p:txBody>
          <a:bodyPr/>
          <a:lstStyle/>
          <a:p>
            <a:pPr algn="ctr"/>
            <a:r>
              <a:rPr lang="en-CA" sz="3200" dirty="0" smtClean="0"/>
              <a:t>Criteria for Investigation at Introduction</a:t>
            </a:r>
            <a:endParaRPr lang="en-CA" sz="320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36</a:t>
            </a:fld>
            <a:endParaRPr lang="en-US">
              <a:solidFill>
                <a:srgbClr val="003366"/>
              </a:solidFill>
            </a:endParaRPr>
          </a:p>
        </p:txBody>
      </p:sp>
      <p:sp>
        <p:nvSpPr>
          <p:cNvPr id="5" name="Content Placeholder 4"/>
          <p:cNvSpPr>
            <a:spLocks noGrp="1"/>
          </p:cNvSpPr>
          <p:nvPr>
            <p:ph idx="1"/>
          </p:nvPr>
        </p:nvSpPr>
        <p:spPr>
          <a:xfrm>
            <a:off x="1034083" y="1295400"/>
            <a:ext cx="7848600" cy="4114800"/>
          </a:xfrm>
        </p:spPr>
        <p:txBody>
          <a:bodyPr/>
          <a:lstStyle/>
          <a:p>
            <a:pPr marL="0" indent="0">
              <a:buNone/>
            </a:pPr>
            <a:r>
              <a:rPr lang="en-CA" dirty="0" smtClean="0"/>
              <a:t>Board Staff will open an investigation into the price of a patented drug product when any of the following criteria are met: </a:t>
            </a:r>
          </a:p>
          <a:p>
            <a:r>
              <a:rPr lang="en-CA" dirty="0"/>
              <a:t>The National Average Transaction Price or any Market-Specific Average Transaction Price of a new drug product exceeds the Maximum Average Potential Price during the introductory period by more than 5%.</a:t>
            </a:r>
          </a:p>
          <a:p>
            <a:r>
              <a:rPr lang="en-CA" dirty="0"/>
              <a:t>Excess revenues for a new </a:t>
            </a:r>
            <a:r>
              <a:rPr lang="en-CA" dirty="0" smtClean="0"/>
              <a:t>drug product that </a:t>
            </a:r>
            <a:r>
              <a:rPr lang="en-CA" dirty="0"/>
              <a:t>are $50,000 or more.</a:t>
            </a:r>
          </a:p>
          <a:p>
            <a:r>
              <a:rPr lang="en-CA" dirty="0"/>
              <a:t>PMPRB receives a complaint. </a:t>
            </a:r>
          </a:p>
          <a:p>
            <a:endParaRPr lang="en-CA" sz="2200" dirty="0"/>
          </a:p>
        </p:txBody>
      </p:sp>
      <p:sp>
        <p:nvSpPr>
          <p:cNvPr id="6"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30777431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504" y="457200"/>
            <a:ext cx="7848600" cy="1066800"/>
          </a:xfrm>
        </p:spPr>
        <p:txBody>
          <a:bodyPr/>
          <a:lstStyle/>
          <a:p>
            <a:pPr algn="ctr"/>
            <a:r>
              <a:rPr lang="en-CA" sz="3200" dirty="0" smtClean="0"/>
              <a:t>Communication of Results to Patentee</a:t>
            </a:r>
            <a:endParaRPr lang="en-CA" sz="3200" dirty="0"/>
          </a:p>
        </p:txBody>
      </p:sp>
      <p:sp>
        <p:nvSpPr>
          <p:cNvPr id="3" name="Content Placeholder 2"/>
          <p:cNvSpPr>
            <a:spLocks noGrp="1"/>
          </p:cNvSpPr>
          <p:nvPr>
            <p:ph idx="1"/>
          </p:nvPr>
        </p:nvSpPr>
        <p:spPr>
          <a:xfrm>
            <a:off x="1043608" y="1295400"/>
            <a:ext cx="7848600" cy="4114800"/>
          </a:xfrm>
        </p:spPr>
        <p:txBody>
          <a:bodyPr/>
          <a:lstStyle/>
          <a:p>
            <a:pPr marL="0" indent="0">
              <a:buNone/>
            </a:pPr>
            <a:r>
              <a:rPr lang="en-CA" sz="2000" dirty="0" smtClean="0"/>
              <a:t>When do we conduct the introductory price tests?</a:t>
            </a:r>
          </a:p>
          <a:p>
            <a:pPr marL="0" indent="0">
              <a:buNone/>
            </a:pPr>
            <a:endParaRPr lang="en-CA" sz="2000" dirty="0" smtClean="0"/>
          </a:p>
          <a:p>
            <a:pPr marL="0" indent="0">
              <a:buNone/>
            </a:pPr>
            <a:r>
              <a:rPr lang="en-CA" sz="2000" dirty="0" smtClean="0"/>
              <a:t>Example 1: sold in March 2013 – data filed by July 30, 2013. You can expect the review between August and December (if science has been completed)</a:t>
            </a:r>
          </a:p>
          <a:p>
            <a:pPr marL="0" indent="0">
              <a:buNone/>
            </a:pPr>
            <a:endParaRPr lang="en-CA" sz="2000" dirty="0" smtClean="0"/>
          </a:p>
          <a:p>
            <a:pPr marL="0" indent="0">
              <a:buNone/>
            </a:pPr>
            <a:r>
              <a:rPr lang="en-CA" sz="2000" dirty="0" smtClean="0"/>
              <a:t>Example 2: sold in September 2013 – data filed by January 30, 2014. You can expect the review between February and June (if science has been completed)</a:t>
            </a:r>
          </a:p>
          <a:p>
            <a:r>
              <a:rPr lang="en-CA" sz="2000" dirty="0" smtClean="0"/>
              <a:t>Letter providing results of the introductory price review at the national and market levels</a:t>
            </a:r>
          </a:p>
          <a:p>
            <a:r>
              <a:rPr lang="en-CA" sz="2000" dirty="0" smtClean="0"/>
              <a:t>Attachments: Markets, compliance report, Verification of International Prices (if necessary) and excess revenue report (if necessary)</a:t>
            </a:r>
          </a:p>
          <a:p>
            <a:pPr lvl="1"/>
            <a:r>
              <a:rPr lang="en-CA" sz="1800" dirty="0">
                <a:hlinkClick r:id="rId2"/>
              </a:rPr>
              <a:t>http://www.pmprb-cepmb.gc.ca/english/pmpmedicines.asp?x=1</a:t>
            </a:r>
            <a:endParaRPr lang="en-CA" sz="1800" dirty="0"/>
          </a:p>
          <a:p>
            <a:pPr lvl="1"/>
            <a:endParaRPr lang="en-CA" sz="2000" dirty="0" smtClean="0"/>
          </a:p>
          <a:p>
            <a:endParaRPr lang="en-CA" sz="2000" dirty="0"/>
          </a:p>
        </p:txBody>
      </p:sp>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37</a:t>
            </a:fld>
            <a:endParaRPr lang="en-US">
              <a:solidFill>
                <a:srgbClr val="003366"/>
              </a:solidFill>
            </a:endParaRPr>
          </a:p>
        </p:txBody>
      </p:sp>
      <p:sp>
        <p:nvSpPr>
          <p:cNvPr id="5"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38129779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38</a:t>
            </a:fld>
            <a:endParaRPr lang="en-US">
              <a:solidFill>
                <a:srgbClr val="003366"/>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047" y="0"/>
            <a:ext cx="5385911" cy="6858000"/>
          </a:xfrm>
          <a:prstGeom prst="rect">
            <a:avLst/>
          </a:prstGeom>
        </p:spPr>
      </p:pic>
    </p:spTree>
    <p:extLst>
      <p:ext uri="{BB962C8B-B14F-4D97-AF65-F5344CB8AC3E}">
        <p14:creationId xmlns:p14="http://schemas.microsoft.com/office/powerpoint/2010/main" val="6911967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76200"/>
            <a:ext cx="6858000" cy="6629400"/>
          </a:xfrm>
        </p:spPr>
      </p:pic>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39</a:t>
            </a:fld>
            <a:endParaRPr lang="en-US">
              <a:solidFill>
                <a:srgbClr val="003366"/>
              </a:solidFill>
            </a:endParaRPr>
          </a:p>
        </p:txBody>
      </p:sp>
    </p:spTree>
    <p:extLst>
      <p:ext uri="{BB962C8B-B14F-4D97-AF65-F5344CB8AC3E}">
        <p14:creationId xmlns:p14="http://schemas.microsoft.com/office/powerpoint/2010/main" val="17919190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AutoShape 2"/>
          <p:cNvSpPr>
            <a:spLocks noGrp="1" noChangeArrowheads="1"/>
          </p:cNvSpPr>
          <p:nvPr>
            <p:ph type="title"/>
          </p:nvPr>
        </p:nvSpPr>
        <p:spPr>
          <a:xfrm>
            <a:off x="1066800" y="838200"/>
            <a:ext cx="7924800" cy="1066800"/>
          </a:xfrm>
        </p:spPr>
        <p:txBody>
          <a:bodyPr/>
          <a:lstStyle/>
          <a:p>
            <a:pPr algn="ctr"/>
            <a:r>
              <a:rPr lang="en-US" sz="2800" dirty="0" smtClean="0"/>
              <a:t>Submission Process for Scientific Data on New Drug Products</a:t>
            </a:r>
          </a:p>
        </p:txBody>
      </p:sp>
      <p:sp>
        <p:nvSpPr>
          <p:cNvPr id="27652" name="Rectangle 3"/>
          <p:cNvSpPr>
            <a:spLocks noGrp="1" noChangeArrowheads="1"/>
          </p:cNvSpPr>
          <p:nvPr>
            <p:ph idx="1"/>
          </p:nvPr>
        </p:nvSpPr>
        <p:spPr/>
        <p:txBody>
          <a:bodyPr/>
          <a:lstStyle/>
          <a:p>
            <a:r>
              <a:rPr lang="en-US" sz="2600" smtClean="0"/>
              <a:t>Filing of Scientific Data</a:t>
            </a:r>
          </a:p>
          <a:p>
            <a:pPr lvl="1"/>
            <a:r>
              <a:rPr lang="en-US" sz="2400" smtClean="0"/>
              <a:t>No explicit regulatory requirement with the exception of Form 1 and product monograph (or information similar to that contained in product monograph).</a:t>
            </a:r>
          </a:p>
        </p:txBody>
      </p:sp>
      <p:sp>
        <p:nvSpPr>
          <p:cNvPr id="2765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8F324283-F0BE-4499-B51C-5DB8D8120D27}" type="slidenum">
              <a:rPr lang="en-US" sz="1400" smtClean="0">
                <a:solidFill>
                  <a:schemeClr val="bg1"/>
                </a:solidFill>
              </a:rPr>
              <a:pPr eaLnBrk="1" hangingPunct="1"/>
              <a:t>4</a:t>
            </a:fld>
            <a:endParaRPr lang="en-US" sz="1400" smtClean="0"/>
          </a:p>
        </p:txBody>
      </p:sp>
      <p:sp>
        <p:nvSpPr>
          <p:cNvPr id="27653" name="Line 4"/>
          <p:cNvSpPr>
            <a:spLocks noChangeShapeType="1"/>
          </p:cNvSpPr>
          <p:nvPr/>
        </p:nvSpPr>
        <p:spPr bwMode="auto">
          <a:xfrm>
            <a:off x="1066800" y="1676400"/>
            <a:ext cx="8077200" cy="0"/>
          </a:xfrm>
          <a:prstGeom prst="line">
            <a:avLst/>
          </a:prstGeom>
          <a:noFill/>
          <a:ln w="22225" cap="sq">
            <a:solidFill>
              <a:srgbClr val="20558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p>
        </p:txBody>
      </p:sp>
    </p:spTree>
    <p:extLst>
      <p:ext uri="{BB962C8B-B14F-4D97-AF65-F5344CB8AC3E}">
        <p14:creationId xmlns:p14="http://schemas.microsoft.com/office/powerpoint/2010/main" val="742106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066800"/>
            <a:ext cx="8761825" cy="4114800"/>
          </a:xfrm>
        </p:spPr>
      </p:pic>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40</a:t>
            </a:fld>
            <a:endParaRPr lang="en-US">
              <a:solidFill>
                <a:srgbClr val="003366"/>
              </a:solidFill>
            </a:endParaRPr>
          </a:p>
        </p:txBody>
      </p:sp>
    </p:spTree>
    <p:extLst>
      <p:ext uri="{BB962C8B-B14F-4D97-AF65-F5344CB8AC3E}">
        <p14:creationId xmlns:p14="http://schemas.microsoft.com/office/powerpoint/2010/main" val="10072957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41</a:t>
            </a:fld>
            <a:endParaRPr lang="en-US">
              <a:solidFill>
                <a:srgbClr val="003366"/>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676400"/>
            <a:ext cx="8324850" cy="2619375"/>
          </a:xfrm>
          <a:prstGeom prst="rect">
            <a:avLst/>
          </a:prstGeom>
        </p:spPr>
      </p:pic>
    </p:spTree>
    <p:extLst>
      <p:ext uri="{BB962C8B-B14F-4D97-AF65-F5344CB8AC3E}">
        <p14:creationId xmlns:p14="http://schemas.microsoft.com/office/powerpoint/2010/main" val="41745542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FB8CDC-37CD-45BA-9FD3-818302BE5254}" type="slidenum">
              <a:rPr lang="en-US" smtClean="0">
                <a:solidFill>
                  <a:srgbClr val="FFFFFF"/>
                </a:solidFill>
              </a:rPr>
              <a:pPr>
                <a:defRPr/>
              </a:pPr>
              <a:t>42</a:t>
            </a:fld>
            <a:endParaRPr lang="en-US">
              <a:solidFill>
                <a:srgbClr val="003366"/>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675495"/>
          </a:xfrm>
          <a:prstGeom prst="rect">
            <a:avLst/>
          </a:prstGeom>
        </p:spPr>
      </p:pic>
    </p:spTree>
    <p:extLst>
      <p:ext uri="{BB962C8B-B14F-4D97-AF65-F5344CB8AC3E}">
        <p14:creationId xmlns:p14="http://schemas.microsoft.com/office/powerpoint/2010/main" val="214237342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Need more information?</a:t>
            </a:r>
          </a:p>
        </p:txBody>
      </p:sp>
      <p:sp>
        <p:nvSpPr>
          <p:cNvPr id="29699" name="Rectangle 3"/>
          <p:cNvSpPr>
            <a:spLocks noGrp="1" noChangeArrowheads="1"/>
          </p:cNvSpPr>
          <p:nvPr>
            <p:ph idx="1"/>
          </p:nvPr>
        </p:nvSpPr>
        <p:spPr>
          <a:xfrm>
            <a:off x="1115616" y="1143000"/>
            <a:ext cx="7848600" cy="792088"/>
          </a:xfrm>
        </p:spPr>
        <p:txBody>
          <a:bodyPr/>
          <a:lstStyle/>
          <a:p>
            <a:pPr marL="0" indent="0" eaLnBrk="1" hangingPunct="1">
              <a:buNone/>
            </a:pPr>
            <a:r>
              <a:rPr lang="en-US" dirty="0"/>
              <a:t>Introductory Price Review Questions</a:t>
            </a:r>
          </a:p>
          <a:p>
            <a:pPr marL="0" indent="0" eaLnBrk="1" hangingPunct="1">
              <a:buNone/>
            </a:pPr>
            <a:r>
              <a:rPr lang="en-US" dirty="0"/>
              <a:t>Joel Weber</a:t>
            </a:r>
          </a:p>
          <a:p>
            <a:pPr marL="0" indent="0" eaLnBrk="1" hangingPunct="1">
              <a:buNone/>
            </a:pPr>
            <a:r>
              <a:rPr lang="en-US" dirty="0"/>
              <a:t>Regulatory Officer</a:t>
            </a:r>
          </a:p>
          <a:p>
            <a:pPr marL="0" indent="0" eaLnBrk="1" hangingPunct="1">
              <a:buNone/>
            </a:pPr>
            <a:r>
              <a:rPr lang="en-US" dirty="0"/>
              <a:t>(613) 960-4695</a:t>
            </a:r>
          </a:p>
          <a:p>
            <a:pPr marL="0" indent="0" eaLnBrk="1" hangingPunct="1">
              <a:buNone/>
            </a:pPr>
            <a:r>
              <a:rPr lang="en-US" dirty="0">
                <a:hlinkClick r:id="rId3"/>
              </a:rPr>
              <a:t>joel.weber@pmprb-cepmb.gc.ca</a:t>
            </a:r>
            <a:endParaRPr lang="en-US" dirty="0"/>
          </a:p>
          <a:p>
            <a:pPr marL="0" indent="0" eaLnBrk="1" hangingPunct="1">
              <a:buNone/>
            </a:pPr>
            <a:endParaRPr lang="en-US" dirty="0"/>
          </a:p>
          <a:p>
            <a:pPr marL="0" indent="0" eaLnBrk="1" hangingPunct="1">
              <a:buNone/>
            </a:pPr>
            <a:r>
              <a:rPr lang="en-US" dirty="0" smtClean="0"/>
              <a:t>Scientific Questions:</a:t>
            </a:r>
          </a:p>
          <a:p>
            <a:pPr marL="0" indent="0" eaLnBrk="1" hangingPunct="1">
              <a:buNone/>
            </a:pPr>
            <a:r>
              <a:rPr lang="en-US" dirty="0" smtClean="0"/>
              <a:t>Catherine Lombardo</a:t>
            </a:r>
            <a:br>
              <a:rPr lang="en-US" dirty="0" smtClean="0"/>
            </a:br>
            <a:r>
              <a:rPr lang="en-US" dirty="0" smtClean="0"/>
              <a:t>Manager, Scientific Review and Introductory Prices Unit</a:t>
            </a:r>
          </a:p>
          <a:p>
            <a:pPr marL="0" indent="0" eaLnBrk="1" hangingPunct="1">
              <a:buNone/>
            </a:pPr>
            <a:r>
              <a:rPr lang="en-US" dirty="0" smtClean="0"/>
              <a:t>(613) 952-7620</a:t>
            </a:r>
          </a:p>
          <a:p>
            <a:pPr marL="0" indent="0" eaLnBrk="1" hangingPunct="1">
              <a:buNone/>
            </a:pPr>
            <a:r>
              <a:rPr lang="en-US" dirty="0">
                <a:hlinkClick r:id="rId4"/>
              </a:rPr>
              <a:t>c</a:t>
            </a:r>
            <a:r>
              <a:rPr lang="en-US" dirty="0" smtClean="0">
                <a:hlinkClick r:id="rId4"/>
              </a:rPr>
              <a:t>atherine.lombardo@pmprb-cepmb.gc.ca</a:t>
            </a:r>
            <a:endParaRPr lang="en-US" dirty="0" smtClean="0"/>
          </a:p>
          <a:p>
            <a:pPr marL="0" indent="0" eaLnBrk="1" hangingPunct="1">
              <a:buNone/>
            </a:pPr>
            <a:endParaRPr lang="en-US" dirty="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43</a:t>
            </a:fld>
            <a:endParaRPr lang="en-US"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8" name="Rectangle 3"/>
          <p:cNvSpPr txBox="1">
            <a:spLocks noChangeArrowheads="1"/>
          </p:cNvSpPr>
          <p:nvPr/>
        </p:nvSpPr>
        <p:spPr bwMode="auto">
          <a:xfrm>
            <a:off x="1043608" y="3129349"/>
            <a:ext cx="7848600" cy="396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endParaRPr lang="en-US" sz="2000" dirty="0" smtClean="0"/>
          </a:p>
        </p:txBody>
      </p:sp>
      <p:sp>
        <p:nvSpPr>
          <p:cNvPr id="11" name="Rectangle 3"/>
          <p:cNvSpPr txBox="1">
            <a:spLocks noChangeArrowheads="1"/>
          </p:cNvSpPr>
          <p:nvPr/>
        </p:nvSpPr>
        <p:spPr bwMode="auto">
          <a:xfrm>
            <a:off x="1043608" y="1938189"/>
            <a:ext cx="7848600" cy="432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r>
              <a:rPr lang="en-US" sz="2000" dirty="0" smtClean="0"/>
              <a:t> </a:t>
            </a:r>
          </a:p>
        </p:txBody>
      </p:sp>
    </p:spTree>
    <p:extLst>
      <p:ext uri="{BB962C8B-B14F-4D97-AF65-F5344CB8AC3E}">
        <p14:creationId xmlns:p14="http://schemas.microsoft.com/office/powerpoint/2010/main" val="745854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3"/>
          <p:cNvSpPr>
            <a:spLocks noGrp="1" noChangeArrowheads="1"/>
          </p:cNvSpPr>
          <p:nvPr>
            <p:ph idx="1"/>
          </p:nvPr>
        </p:nvSpPr>
        <p:spPr>
          <a:xfrm>
            <a:off x="1104900" y="1752600"/>
            <a:ext cx="7848600" cy="4114800"/>
          </a:xfrm>
        </p:spPr>
        <p:txBody>
          <a:bodyPr/>
          <a:lstStyle/>
          <a:p>
            <a:r>
              <a:rPr lang="en-US" sz="2600" dirty="0" smtClean="0"/>
              <a:t>Source of Scientific Information</a:t>
            </a:r>
          </a:p>
          <a:p>
            <a:pPr lvl="1"/>
            <a:r>
              <a:rPr lang="en-US" sz="2400" dirty="0" smtClean="0"/>
              <a:t>Patentee Submission</a:t>
            </a:r>
          </a:p>
          <a:p>
            <a:pPr lvl="1"/>
            <a:r>
              <a:rPr lang="en-US" sz="2400" dirty="0" smtClean="0"/>
              <a:t>Research by Drug Information Center (DIC)</a:t>
            </a:r>
          </a:p>
          <a:p>
            <a:pPr lvl="1"/>
            <a:r>
              <a:rPr lang="en-US" sz="2400" dirty="0" smtClean="0"/>
              <a:t>Research by Board Scientific Staff</a:t>
            </a:r>
          </a:p>
          <a:p>
            <a:pPr lvl="1"/>
            <a:r>
              <a:rPr lang="en-US" sz="2400" dirty="0" smtClean="0"/>
              <a:t>Research by Human Drug Advisory (HDAP) Panel members</a:t>
            </a:r>
          </a:p>
          <a:p>
            <a:pPr lvl="1"/>
            <a:r>
              <a:rPr lang="en-US" sz="2400" dirty="0" smtClean="0"/>
              <a:t>Other experts (as required)</a:t>
            </a:r>
          </a:p>
          <a:p>
            <a:pPr lvl="1"/>
            <a:endParaRPr lang="en-US" sz="2400" dirty="0" smtClean="0"/>
          </a:p>
          <a:p>
            <a:pPr lvl="1"/>
            <a:r>
              <a:rPr lang="en-US" sz="2400" dirty="0" smtClean="0"/>
              <a:t>Scientific review does not consider pricing information</a:t>
            </a:r>
          </a:p>
        </p:txBody>
      </p:sp>
      <p:sp>
        <p:nvSpPr>
          <p:cNvPr id="286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5EB90D05-7327-4F59-87AF-18B9522E824A}" type="slidenum">
              <a:rPr lang="en-US" sz="1400" smtClean="0">
                <a:solidFill>
                  <a:schemeClr val="bg1"/>
                </a:solidFill>
              </a:rPr>
              <a:pPr eaLnBrk="1" hangingPunct="1"/>
              <a:t>5</a:t>
            </a:fld>
            <a:endParaRPr lang="en-US" sz="1400" smtClean="0"/>
          </a:p>
        </p:txBody>
      </p:sp>
      <p:sp>
        <p:nvSpPr>
          <p:cNvPr id="8" name="AutoShape 2"/>
          <p:cNvSpPr txBox="1">
            <a:spLocks noChangeArrowheads="1"/>
          </p:cNvSpPr>
          <p:nvPr/>
        </p:nvSpPr>
        <p:spPr bwMode="auto">
          <a:xfrm>
            <a:off x="1066800" y="838200"/>
            <a:ext cx="7924800" cy="1066800"/>
          </a:xfrm>
          <a:prstGeom prst="roundRect">
            <a:avLst>
              <a:gd name="adj" fmla="val 0"/>
            </a:avLst>
          </a:prstGeom>
          <a:noFill/>
          <a:ln w="9525">
            <a:noFill/>
            <a:round/>
            <a:headEnd/>
            <a:tailEnd/>
          </a:ln>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000" b="1">
                <a:solidFill>
                  <a:srgbClr val="20558A"/>
                </a:solidFill>
                <a:latin typeface="+mj-lt"/>
                <a:ea typeface="ＭＳ Ｐゴシック" pitchFamily="-60" charset="-128"/>
                <a:cs typeface="ＭＳ Ｐゴシック" pitchFamily="-60" charset="-128"/>
              </a:defRPr>
            </a:lvl1pPr>
            <a:lvl2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2pPr>
            <a:lvl3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3pPr>
            <a:lvl4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4pPr>
            <a:lvl5pPr algn="l" rtl="0" eaLnBrk="0" fontAlgn="base" hangingPunct="0">
              <a:lnSpc>
                <a:spcPct val="90000"/>
              </a:lnSpc>
              <a:spcBef>
                <a:spcPct val="0"/>
              </a:spcBef>
              <a:spcAft>
                <a:spcPct val="0"/>
              </a:spcAft>
              <a:defRPr sz="4000" b="1">
                <a:solidFill>
                  <a:srgbClr val="20558A"/>
                </a:solidFill>
                <a:latin typeface="Arial Narrow" pitchFamily="34" charset="0"/>
                <a:ea typeface="ＭＳ Ｐゴシック" pitchFamily="-60" charset="-128"/>
                <a:cs typeface="ＭＳ Ｐゴシック" pitchFamily="-60" charset="-128"/>
              </a:defRPr>
            </a:lvl5pPr>
            <a:lvl6pPr marL="457200" algn="l" rtl="0" fontAlgn="base">
              <a:lnSpc>
                <a:spcPct val="90000"/>
              </a:lnSpc>
              <a:spcBef>
                <a:spcPct val="0"/>
              </a:spcBef>
              <a:spcAft>
                <a:spcPct val="0"/>
              </a:spcAft>
              <a:defRPr sz="4000" b="1">
                <a:solidFill>
                  <a:srgbClr val="20558A"/>
                </a:solidFill>
                <a:latin typeface="Arial Narrow" pitchFamily="34" charset="0"/>
              </a:defRPr>
            </a:lvl6pPr>
            <a:lvl7pPr marL="914400" algn="l" rtl="0" fontAlgn="base">
              <a:lnSpc>
                <a:spcPct val="90000"/>
              </a:lnSpc>
              <a:spcBef>
                <a:spcPct val="0"/>
              </a:spcBef>
              <a:spcAft>
                <a:spcPct val="0"/>
              </a:spcAft>
              <a:defRPr sz="4000" b="1">
                <a:solidFill>
                  <a:srgbClr val="20558A"/>
                </a:solidFill>
                <a:latin typeface="Arial Narrow" pitchFamily="34" charset="0"/>
              </a:defRPr>
            </a:lvl7pPr>
            <a:lvl8pPr marL="1371600" algn="l" rtl="0" fontAlgn="base">
              <a:lnSpc>
                <a:spcPct val="90000"/>
              </a:lnSpc>
              <a:spcBef>
                <a:spcPct val="0"/>
              </a:spcBef>
              <a:spcAft>
                <a:spcPct val="0"/>
              </a:spcAft>
              <a:defRPr sz="4000" b="1">
                <a:solidFill>
                  <a:srgbClr val="20558A"/>
                </a:solidFill>
                <a:latin typeface="Arial Narrow" pitchFamily="34" charset="0"/>
              </a:defRPr>
            </a:lvl8pPr>
            <a:lvl9pPr marL="1828800" algn="l" rtl="0" fontAlgn="base">
              <a:lnSpc>
                <a:spcPct val="90000"/>
              </a:lnSpc>
              <a:spcBef>
                <a:spcPct val="0"/>
              </a:spcBef>
              <a:spcAft>
                <a:spcPct val="0"/>
              </a:spcAft>
              <a:defRPr sz="4000" b="1">
                <a:solidFill>
                  <a:srgbClr val="20558A"/>
                </a:solidFill>
                <a:latin typeface="Arial Narrow" pitchFamily="34" charset="0"/>
              </a:defRPr>
            </a:lvl9pPr>
          </a:lstStyle>
          <a:p>
            <a:pPr algn="ctr"/>
            <a:r>
              <a:rPr lang="en-US" sz="2800" dirty="0" smtClean="0"/>
              <a:t>Submission Process for Scientific Data on New Drug Products</a:t>
            </a:r>
          </a:p>
        </p:txBody>
      </p:sp>
      <p:sp>
        <p:nvSpPr>
          <p:cNvPr id="6" name="Line 4"/>
          <p:cNvSpPr>
            <a:spLocks noChangeShapeType="1"/>
          </p:cNvSpPr>
          <p:nvPr/>
        </p:nvSpPr>
        <p:spPr bwMode="auto">
          <a:xfrm>
            <a:off x="1066800" y="1676400"/>
            <a:ext cx="8077200" cy="0"/>
          </a:xfrm>
          <a:prstGeom prst="line">
            <a:avLst/>
          </a:prstGeom>
          <a:noFill/>
          <a:ln w="22225" cap="sq">
            <a:solidFill>
              <a:srgbClr val="20558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p>
        </p:txBody>
      </p:sp>
    </p:spTree>
    <p:extLst>
      <p:ext uri="{BB962C8B-B14F-4D97-AF65-F5344CB8AC3E}">
        <p14:creationId xmlns:p14="http://schemas.microsoft.com/office/powerpoint/2010/main" val="2170810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Human Drug Advisory Panel (HDAP)</a:t>
            </a:r>
          </a:p>
        </p:txBody>
      </p:sp>
      <p:sp>
        <p:nvSpPr>
          <p:cNvPr id="29699" name="Rectangle 3"/>
          <p:cNvSpPr>
            <a:spLocks noGrp="1" noChangeArrowheads="1"/>
          </p:cNvSpPr>
          <p:nvPr>
            <p:ph idx="1"/>
          </p:nvPr>
        </p:nvSpPr>
        <p:spPr>
          <a:xfrm>
            <a:off x="1115616" y="1124745"/>
            <a:ext cx="7848600" cy="792088"/>
          </a:xfrm>
        </p:spPr>
        <p:txBody>
          <a:bodyPr/>
          <a:lstStyle/>
          <a:p>
            <a:pPr eaLnBrk="1" hangingPunct="1"/>
            <a:r>
              <a:rPr lang="en-CA" sz="2200" dirty="0"/>
              <a:t>The Board established the Human Drug Advisory Panel (HDAP) to provide recommendations for the </a:t>
            </a:r>
            <a:r>
              <a:rPr lang="en-CA" sz="2200" dirty="0" smtClean="0"/>
              <a:t>Level of Therapeutic Improvement </a:t>
            </a:r>
            <a:r>
              <a:rPr lang="en-CA" sz="2200" dirty="0"/>
              <a:t>of new drug </a:t>
            </a:r>
            <a:r>
              <a:rPr lang="en-CA" sz="2200" dirty="0" smtClean="0"/>
              <a:t>products, </a:t>
            </a:r>
            <a:r>
              <a:rPr lang="en-CA" sz="2200" dirty="0"/>
              <a:t>the selection of comparable drug </a:t>
            </a:r>
            <a:r>
              <a:rPr lang="en-CA" sz="2200" dirty="0" smtClean="0"/>
              <a:t>products and dosage regimens.</a:t>
            </a:r>
          </a:p>
          <a:p>
            <a:pPr eaLnBrk="1" hangingPunct="1"/>
            <a:r>
              <a:rPr lang="en-CA" sz="2200" dirty="0" smtClean="0"/>
              <a:t>Consists </a:t>
            </a:r>
            <a:r>
              <a:rPr lang="en-CA" sz="2200" dirty="0"/>
              <a:t>of five members with recognized expertise in drug therapy who have experience in clinical research methodology, statistical analysis and the evaluation of new drug </a:t>
            </a:r>
            <a:r>
              <a:rPr lang="en-CA" sz="2200" dirty="0" smtClean="0"/>
              <a:t>products.</a:t>
            </a:r>
            <a:endParaRPr lang="en-US" sz="2200" dirty="0"/>
          </a:p>
          <a:p>
            <a:pPr eaLnBrk="1" hangingPunct="1"/>
            <a:r>
              <a:rPr lang="en-US" sz="2200" dirty="0" smtClean="0"/>
              <a:t>The HDAP meets 4 times per year. Dates of the HDAP meetings are posted on the PMPRB website: </a:t>
            </a:r>
          </a:p>
          <a:p>
            <a:pPr marL="0" indent="0" eaLnBrk="1" hangingPunct="1">
              <a:buNone/>
            </a:pPr>
            <a:r>
              <a:rPr lang="en-US" sz="2200" dirty="0" smtClean="0">
                <a:hlinkClick r:id="rId3"/>
              </a:rPr>
              <a:t>http://www.pmprb-cepmb.gc.ca</a:t>
            </a:r>
            <a:r>
              <a:rPr lang="en-US" sz="2200" dirty="0" smtClean="0"/>
              <a:t>  </a:t>
            </a:r>
          </a:p>
          <a:p>
            <a:pPr marL="0" indent="0" eaLnBrk="1" hangingPunct="1">
              <a:buNone/>
            </a:pPr>
            <a:r>
              <a:rPr lang="en-US" sz="2200" dirty="0" smtClean="0">
                <a:sym typeface="Wingdings" pitchFamily="2" charset="2"/>
              </a:rPr>
              <a:t>Regulating Price</a:t>
            </a:r>
          </a:p>
          <a:p>
            <a:pPr marL="0" indent="0" eaLnBrk="1" hangingPunct="1">
              <a:buNone/>
            </a:pPr>
            <a:r>
              <a:rPr lang="en-US" sz="2200" dirty="0" smtClean="0">
                <a:sym typeface="Wingdings" pitchFamily="2" charset="2"/>
              </a:rPr>
              <a:t> HDAP Meeting Schedule and Filing Requirements</a:t>
            </a:r>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6</a:t>
            </a:fld>
            <a:endParaRPr lang="en-US"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Tree>
    <p:extLst>
      <p:ext uri="{BB962C8B-B14F-4D97-AF65-F5344CB8AC3E}">
        <p14:creationId xmlns:p14="http://schemas.microsoft.com/office/powerpoint/2010/main" val="1364698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p:nvPr>
        </p:nvSpPr>
        <p:spPr>
          <a:xfrm>
            <a:off x="1066800" y="260649"/>
            <a:ext cx="7848600" cy="576064"/>
          </a:xfrm>
        </p:spPr>
        <p:txBody>
          <a:bodyPr/>
          <a:lstStyle/>
          <a:p>
            <a:pPr algn="ctr" eaLnBrk="1" hangingPunct="1"/>
            <a:r>
              <a:rPr lang="en-US" sz="3200" dirty="0" smtClean="0"/>
              <a:t>Human Drug Advisory Panel (HDAP)</a:t>
            </a:r>
          </a:p>
        </p:txBody>
      </p:sp>
      <p:sp>
        <p:nvSpPr>
          <p:cNvPr id="29699" name="Rectangle 3"/>
          <p:cNvSpPr>
            <a:spLocks noGrp="1" noChangeArrowheads="1"/>
          </p:cNvSpPr>
          <p:nvPr>
            <p:ph idx="1"/>
          </p:nvPr>
        </p:nvSpPr>
        <p:spPr>
          <a:xfrm>
            <a:off x="1115616" y="1124745"/>
            <a:ext cx="7848600" cy="792088"/>
          </a:xfrm>
        </p:spPr>
        <p:txBody>
          <a:bodyPr/>
          <a:lstStyle/>
          <a:p>
            <a:r>
              <a:rPr lang="en-CA" sz="1600" dirty="0"/>
              <a:t>Dr. Jean Gray, Professor Emeritus of Medical Education, Medicine and Pharmacology at Dalhousie </a:t>
            </a:r>
            <a:r>
              <a:rPr lang="en-CA" sz="1600" dirty="0" smtClean="0"/>
              <a:t>University</a:t>
            </a:r>
          </a:p>
          <a:p>
            <a:pPr marL="0" indent="0">
              <a:buNone/>
            </a:pPr>
            <a:r>
              <a:rPr lang="en-CA" sz="1600" dirty="0"/>
              <a:t> </a:t>
            </a:r>
          </a:p>
          <a:p>
            <a:r>
              <a:rPr lang="en-CA" sz="1600" dirty="0"/>
              <a:t>Dr. </a:t>
            </a:r>
            <a:r>
              <a:rPr lang="en-CA" sz="1600" dirty="0" err="1"/>
              <a:t>Adil</a:t>
            </a:r>
            <a:r>
              <a:rPr lang="en-CA" sz="1600" dirty="0"/>
              <a:t> </a:t>
            </a:r>
            <a:r>
              <a:rPr lang="en-CA" sz="1600" dirty="0" err="1"/>
              <a:t>Virani</a:t>
            </a:r>
            <a:r>
              <a:rPr lang="en-CA" sz="1600" dirty="0"/>
              <a:t>, Director of Pharmacy Services at the Fraser Health Authority and Associate Professor in the Faculty of Pharmaceutical Sciences at the University of British Columbia </a:t>
            </a:r>
            <a:endParaRPr lang="en-CA" sz="1600" dirty="0" smtClean="0"/>
          </a:p>
          <a:p>
            <a:endParaRPr lang="en-CA" sz="1600" dirty="0"/>
          </a:p>
          <a:p>
            <a:r>
              <a:rPr lang="en-CA" sz="1600" dirty="0"/>
              <a:t>Dr. Fred Y. Aoki, Professor of Medicine, Medical Microbiology and Pharmacology and Therapeutics at the University of Manitoba </a:t>
            </a:r>
            <a:endParaRPr lang="en-CA" sz="1600" dirty="0" smtClean="0"/>
          </a:p>
          <a:p>
            <a:endParaRPr lang="en-CA" sz="1600" dirty="0"/>
          </a:p>
          <a:p>
            <a:r>
              <a:rPr lang="en-CA" sz="1600" dirty="0"/>
              <a:t>Dr. Jacques </a:t>
            </a:r>
            <a:r>
              <a:rPr lang="en-CA" sz="1600" dirty="0" err="1"/>
              <a:t>LeLorier</a:t>
            </a:r>
            <a:r>
              <a:rPr lang="en-CA" sz="1600" dirty="0"/>
              <a:t>, Professor in the Departments of Medicine and Pharmacology at the University of Montreal and Adjunct Professor in the Department of Epidemiology and Biostatistics at McGill University </a:t>
            </a:r>
            <a:endParaRPr lang="en-CA" sz="1600" dirty="0" smtClean="0"/>
          </a:p>
          <a:p>
            <a:endParaRPr lang="en-CA" sz="1600" dirty="0"/>
          </a:p>
          <a:p>
            <a:r>
              <a:rPr lang="en-CA" sz="1600" dirty="0"/>
              <a:t>Dr. Muhammad </a:t>
            </a:r>
            <a:r>
              <a:rPr lang="en-CA" sz="1600" dirty="0" err="1"/>
              <a:t>Mamdani</a:t>
            </a:r>
            <a:r>
              <a:rPr lang="en-CA" sz="1600" dirty="0"/>
              <a:t>, Director of the Applied Health Research Centre, Li </a:t>
            </a:r>
            <a:r>
              <a:rPr lang="en-CA" sz="1600" dirty="0" err="1"/>
              <a:t>Ka</a:t>
            </a:r>
            <a:r>
              <a:rPr lang="en-CA" sz="1600" dirty="0"/>
              <a:t> </a:t>
            </a:r>
            <a:r>
              <a:rPr lang="en-CA" sz="1600" dirty="0" err="1"/>
              <a:t>Shing</a:t>
            </a:r>
            <a:r>
              <a:rPr lang="en-CA" sz="1600" dirty="0"/>
              <a:t> Knowledge Institute at St. Michael´s Hospital, Toronto and Associate Professor in the Department of Health Policy, Management and Evaluation at the University of Toronto </a:t>
            </a:r>
          </a:p>
          <a:p>
            <a:pPr marL="0" indent="0" eaLnBrk="1" hangingPunct="1">
              <a:buNone/>
            </a:pPr>
            <a:endParaRPr lang="en-US" sz="1600" dirty="0" smtClean="0"/>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7</a:t>
            </a:fld>
            <a:endParaRPr lang="en-US" smtClean="0">
              <a:solidFill>
                <a:srgbClr val="003366"/>
              </a:solidFill>
            </a:endParaRP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8" name="Rectangle 3"/>
          <p:cNvSpPr txBox="1">
            <a:spLocks noChangeArrowheads="1"/>
          </p:cNvSpPr>
          <p:nvPr/>
        </p:nvSpPr>
        <p:spPr bwMode="auto">
          <a:xfrm>
            <a:off x="1043608" y="3129349"/>
            <a:ext cx="7848600" cy="396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endParaRPr lang="en-US" sz="2000" dirty="0" smtClean="0"/>
          </a:p>
        </p:txBody>
      </p:sp>
      <p:sp>
        <p:nvSpPr>
          <p:cNvPr id="10" name="Rectangle 3"/>
          <p:cNvSpPr txBox="1">
            <a:spLocks noChangeArrowheads="1"/>
          </p:cNvSpPr>
          <p:nvPr/>
        </p:nvSpPr>
        <p:spPr bwMode="auto">
          <a:xfrm>
            <a:off x="1043608" y="2295576"/>
            <a:ext cx="7848600" cy="4236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ct val="20000"/>
              </a:spcBef>
              <a:spcAft>
                <a:spcPct val="0"/>
              </a:spcAft>
              <a:buClr>
                <a:srgbClr val="20558A"/>
              </a:buClr>
              <a:buSzPct val="95000"/>
              <a:buFont typeface="Wingdings" pitchFamily="-60" charset="2"/>
              <a:buChar char="§"/>
              <a:defRPr sz="2400" b="1">
                <a:solidFill>
                  <a:srgbClr val="20558A"/>
                </a:solidFill>
                <a:latin typeface="+mn-lt"/>
                <a:ea typeface="ＭＳ Ｐゴシック" pitchFamily="-60" charset="-128"/>
                <a:cs typeface="ＭＳ Ｐゴシック" pitchFamily="-60" charset="-128"/>
              </a:defRPr>
            </a:lvl1pPr>
            <a:lvl2pPr marL="571500" indent="-228600" algn="l" rtl="0" eaLnBrk="0" fontAlgn="base" hangingPunct="0">
              <a:spcBef>
                <a:spcPct val="20000"/>
              </a:spcBef>
              <a:spcAft>
                <a:spcPct val="0"/>
              </a:spcAft>
              <a:buClr>
                <a:srgbClr val="20558A"/>
              </a:buClr>
              <a:buSzPct val="75000"/>
              <a:buFont typeface="Wingdings" pitchFamily="-60" charset="2"/>
              <a:buChar char="s"/>
              <a:defRPr sz="2200">
                <a:solidFill>
                  <a:srgbClr val="20558A"/>
                </a:solidFill>
                <a:latin typeface="+mn-lt"/>
                <a:ea typeface="ＭＳ Ｐゴシック" pitchFamily="-60" charset="-128"/>
              </a:defRPr>
            </a:lvl2pPr>
            <a:lvl3pPr marL="863600" indent="-177800" algn="l" rtl="0" eaLnBrk="0" fontAlgn="base" hangingPunct="0">
              <a:spcBef>
                <a:spcPct val="20000"/>
              </a:spcBef>
              <a:spcAft>
                <a:spcPct val="0"/>
              </a:spcAft>
              <a:buClr>
                <a:srgbClr val="20558A"/>
              </a:buClr>
              <a:buSzPct val="75000"/>
              <a:buFont typeface="Wingdings" pitchFamily="-60" charset="2"/>
              <a:buChar char="l"/>
              <a:defRPr sz="2000">
                <a:solidFill>
                  <a:srgbClr val="20558A"/>
                </a:solidFill>
                <a:latin typeface="+mn-lt"/>
                <a:ea typeface="ＭＳ Ｐゴシック" pitchFamily="-60" charset="-128"/>
              </a:defRPr>
            </a:lvl3pPr>
            <a:lvl4pPr marL="1257300" indent="-228600" algn="l" rtl="0" eaLnBrk="0" fontAlgn="base" hangingPunct="0">
              <a:spcBef>
                <a:spcPct val="20000"/>
              </a:spcBef>
              <a:spcAft>
                <a:spcPct val="0"/>
              </a:spcAft>
              <a:buClr>
                <a:srgbClr val="20558A"/>
              </a:buClr>
              <a:buSzPct val="80000"/>
              <a:buChar char="–"/>
              <a:defRPr>
                <a:solidFill>
                  <a:srgbClr val="20558A"/>
                </a:solidFill>
                <a:latin typeface="+mn-lt"/>
                <a:ea typeface="ＭＳ Ｐゴシック" pitchFamily="-60" charset="-128"/>
              </a:defRPr>
            </a:lvl4pPr>
            <a:lvl5pPr marL="1600200" indent="-228600" algn="l" rtl="0" eaLnBrk="0" fontAlgn="base" hangingPunct="0">
              <a:spcBef>
                <a:spcPct val="20000"/>
              </a:spcBef>
              <a:spcAft>
                <a:spcPct val="0"/>
              </a:spcAft>
              <a:buClr>
                <a:srgbClr val="20558A"/>
              </a:buClr>
              <a:buSzPct val="65000"/>
              <a:buFont typeface="Wingdings" pitchFamily="-60" charset="2"/>
              <a:buChar char="l"/>
              <a:defRPr>
                <a:solidFill>
                  <a:srgbClr val="20558A"/>
                </a:solidFill>
                <a:latin typeface="+mn-lt"/>
                <a:ea typeface="ＭＳ Ｐゴシック" pitchFamily="-60" charset="-128"/>
              </a:defRPr>
            </a:lvl5pPr>
            <a:lvl6pPr marL="20574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6pPr>
            <a:lvl7pPr marL="25146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7pPr>
            <a:lvl8pPr marL="29718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8pPr>
            <a:lvl9pPr marL="3429000" indent="-228600" algn="l" rtl="0" fontAlgn="base">
              <a:spcBef>
                <a:spcPct val="20000"/>
              </a:spcBef>
              <a:spcAft>
                <a:spcPct val="0"/>
              </a:spcAft>
              <a:buClr>
                <a:srgbClr val="20558A"/>
              </a:buClr>
              <a:buSzPct val="65000"/>
              <a:buFont typeface="Wingdings" pitchFamily="2" charset="2"/>
              <a:buChar char="l"/>
              <a:defRPr>
                <a:solidFill>
                  <a:srgbClr val="20558A"/>
                </a:solidFill>
                <a:latin typeface="+mn-lt"/>
              </a:defRPr>
            </a:lvl9pPr>
          </a:lstStyle>
          <a:p>
            <a:pPr marL="342900" lvl="1" indent="0" eaLnBrk="1" hangingPunct="1">
              <a:buNone/>
            </a:pPr>
            <a:endParaRPr lang="en-US" sz="2000" dirty="0" smtClean="0"/>
          </a:p>
        </p:txBody>
      </p:sp>
    </p:spTree>
    <p:extLst>
      <p:ext uri="{BB962C8B-B14F-4D97-AF65-F5344CB8AC3E}">
        <p14:creationId xmlns:p14="http://schemas.microsoft.com/office/powerpoint/2010/main" val="2057874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Grp="1" noChangeArrowheads="1"/>
          </p:cNvSpPr>
          <p:nvPr>
            <p:ph type="title" idx="4294967295"/>
          </p:nvPr>
        </p:nvSpPr>
        <p:spPr>
          <a:xfrm>
            <a:off x="1066800" y="260649"/>
            <a:ext cx="7848600" cy="576064"/>
          </a:xfrm>
        </p:spPr>
        <p:txBody>
          <a:bodyPr/>
          <a:lstStyle/>
          <a:p>
            <a:pPr algn="ctr" eaLnBrk="1" hangingPunct="1"/>
            <a:r>
              <a:rPr lang="en-US" sz="3200" dirty="0" smtClean="0"/>
              <a:t>Scientific Review Process</a:t>
            </a:r>
          </a:p>
        </p:txBody>
      </p:sp>
      <p:sp>
        <p:nvSpPr>
          <p:cNvPr id="29700" name="Line 4"/>
          <p:cNvSpPr>
            <a:spLocks noChangeShapeType="1"/>
          </p:cNvSpPr>
          <p:nvPr/>
        </p:nvSpPr>
        <p:spPr bwMode="auto">
          <a:xfrm flipV="1">
            <a:off x="1043608" y="1052736"/>
            <a:ext cx="8100392" cy="11832"/>
          </a:xfrm>
          <a:prstGeom prst="line">
            <a:avLst/>
          </a:prstGeom>
          <a:noFill/>
          <a:ln w="22225" cap="sq">
            <a:solidFill>
              <a:srgbClr val="20558A"/>
            </a:solidFill>
            <a:round/>
            <a:headEnd type="none" w="sm" len="sm"/>
            <a:tailEnd type="none" w="sm" len="sm"/>
          </a:ln>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29701" name="Slide Number Placeholder 4"/>
          <p:cNvSpPr>
            <a:spLocks noGrp="1"/>
          </p:cNvSpPr>
          <p:nvPr>
            <p:ph type="sldNum" sz="quarter" idx="10"/>
          </p:nvPr>
        </p:nvSpPr>
        <p:spPr>
          <a:noFill/>
        </p:spPr>
        <p:txBody>
          <a:bodyPr/>
          <a:lstStyle/>
          <a:p>
            <a:fld id="{7772737A-10FF-4C27-9000-3BE81EE86E1A}" type="slidenum">
              <a:rPr lang="en-US" smtClean="0">
                <a:solidFill>
                  <a:srgbClr val="FFFFFF"/>
                </a:solidFill>
              </a:rPr>
              <a:pPr/>
              <a:t>8</a:t>
            </a:fld>
            <a:endParaRPr lang="en-US" smtClean="0">
              <a:solidFill>
                <a:srgbClr val="003366"/>
              </a:solidFill>
            </a:endParaRPr>
          </a:p>
        </p:txBody>
      </p:sp>
      <p:grpSp>
        <p:nvGrpSpPr>
          <p:cNvPr id="2" name="Group 1"/>
          <p:cNvGrpSpPr/>
          <p:nvPr/>
        </p:nvGrpSpPr>
        <p:grpSpPr>
          <a:xfrm>
            <a:off x="1119808" y="1533525"/>
            <a:ext cx="7696200" cy="3962400"/>
            <a:chOff x="1066800" y="1762125"/>
            <a:chExt cx="7696200" cy="3962400"/>
          </a:xfrm>
        </p:grpSpPr>
        <p:sp>
          <p:nvSpPr>
            <p:cNvPr id="6" name="Rectangle 3"/>
            <p:cNvSpPr>
              <a:spLocks noChangeArrowheads="1"/>
            </p:cNvSpPr>
            <p:nvPr/>
          </p:nvSpPr>
          <p:spPr bwMode="auto">
            <a:xfrm>
              <a:off x="1905000" y="1762125"/>
              <a:ext cx="2057400" cy="6096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en-US" sz="2000" b="1" dirty="0">
                  <a:solidFill>
                    <a:srgbClr val="FFFFFF"/>
                  </a:solidFill>
                  <a:latin typeface="Arial" pitchFamily="-60" charset="-52"/>
                  <a:ea typeface="ＭＳ Ｐゴシック" pitchFamily="-60" charset="-128"/>
                </a:rPr>
                <a:t>DIC</a:t>
              </a:r>
            </a:p>
          </p:txBody>
        </p:sp>
        <p:sp>
          <p:nvSpPr>
            <p:cNvPr id="7" name="Rectangle 4"/>
            <p:cNvSpPr>
              <a:spLocks noChangeArrowheads="1"/>
            </p:cNvSpPr>
            <p:nvPr/>
          </p:nvSpPr>
          <p:spPr bwMode="auto">
            <a:xfrm>
              <a:off x="4114800" y="1762125"/>
              <a:ext cx="2057400" cy="6096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en-US" sz="2000" b="1" dirty="0">
                  <a:solidFill>
                    <a:srgbClr val="FFFFFF"/>
                  </a:solidFill>
                  <a:latin typeface="Arial" pitchFamily="-60" charset="-52"/>
                  <a:ea typeface="ＭＳ Ｐゴシック" pitchFamily="-60" charset="-128"/>
                </a:rPr>
                <a:t>Patentee </a:t>
              </a:r>
              <a:br>
                <a:rPr lang="en-US" sz="2000" b="1" dirty="0">
                  <a:solidFill>
                    <a:srgbClr val="FFFFFF"/>
                  </a:solidFill>
                  <a:latin typeface="Arial" pitchFamily="-60" charset="-52"/>
                  <a:ea typeface="ＭＳ Ｐゴシック" pitchFamily="-60" charset="-128"/>
                </a:rPr>
              </a:br>
              <a:r>
                <a:rPr lang="en-US" sz="2000" b="1" dirty="0">
                  <a:solidFill>
                    <a:srgbClr val="FFFFFF"/>
                  </a:solidFill>
                  <a:latin typeface="Arial" pitchFamily="-60" charset="-52"/>
                  <a:ea typeface="ＭＳ Ｐゴシック" pitchFamily="-60" charset="-128"/>
                </a:rPr>
                <a:t>Submission</a:t>
              </a:r>
            </a:p>
          </p:txBody>
        </p:sp>
        <p:sp>
          <p:nvSpPr>
            <p:cNvPr id="8" name="Rectangle 5"/>
            <p:cNvSpPr>
              <a:spLocks noChangeArrowheads="1"/>
            </p:cNvSpPr>
            <p:nvPr/>
          </p:nvSpPr>
          <p:spPr bwMode="auto">
            <a:xfrm>
              <a:off x="6324600" y="1762125"/>
              <a:ext cx="2057400" cy="6096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en-US" sz="2000" b="1" dirty="0">
                  <a:solidFill>
                    <a:srgbClr val="FFFFFF"/>
                  </a:solidFill>
                  <a:latin typeface="Arial" pitchFamily="-60" charset="-52"/>
                  <a:ea typeface="ＭＳ Ｐゴシック" pitchFamily="-60" charset="-128"/>
                </a:rPr>
                <a:t>Board Scientific</a:t>
              </a:r>
              <a:br>
                <a:rPr lang="en-US" sz="2000" b="1" dirty="0">
                  <a:solidFill>
                    <a:srgbClr val="FFFFFF"/>
                  </a:solidFill>
                  <a:latin typeface="Arial" pitchFamily="-60" charset="-52"/>
                  <a:ea typeface="ＭＳ Ｐゴシック" pitchFamily="-60" charset="-128"/>
                </a:rPr>
              </a:br>
              <a:r>
                <a:rPr lang="en-US" sz="2000" b="1" dirty="0">
                  <a:solidFill>
                    <a:srgbClr val="FFFFFF"/>
                  </a:solidFill>
                  <a:latin typeface="Arial" pitchFamily="-60" charset="-52"/>
                  <a:ea typeface="ＭＳ Ｐゴシック" pitchFamily="-60" charset="-128"/>
                </a:rPr>
                <a:t>Staff</a:t>
              </a:r>
            </a:p>
          </p:txBody>
        </p:sp>
        <p:sp>
          <p:nvSpPr>
            <p:cNvPr id="9" name="Rectangle 6"/>
            <p:cNvSpPr>
              <a:spLocks noChangeArrowheads="1"/>
            </p:cNvSpPr>
            <p:nvPr/>
          </p:nvSpPr>
          <p:spPr bwMode="auto">
            <a:xfrm>
              <a:off x="2971800" y="2905125"/>
              <a:ext cx="4038600" cy="6096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en-US" sz="2000" b="1" dirty="0">
                  <a:solidFill>
                    <a:srgbClr val="FFFFFF"/>
                  </a:solidFill>
                  <a:latin typeface="Arial" pitchFamily="-60" charset="-52"/>
                  <a:ea typeface="ＭＳ Ｐゴシック" pitchFamily="-60" charset="-128"/>
                </a:rPr>
                <a:t>HDAP</a:t>
              </a:r>
              <a:br>
                <a:rPr lang="en-US" sz="2000" b="1" dirty="0">
                  <a:solidFill>
                    <a:srgbClr val="FFFFFF"/>
                  </a:solidFill>
                  <a:latin typeface="Arial" pitchFamily="-60" charset="-52"/>
                  <a:ea typeface="ＭＳ Ｐゴシック" pitchFamily="-60" charset="-128"/>
                </a:rPr>
              </a:br>
              <a:r>
                <a:rPr lang="en-US" sz="2000" b="1" dirty="0">
                  <a:solidFill>
                    <a:srgbClr val="FFFFFF"/>
                  </a:solidFill>
                  <a:latin typeface="Arial" pitchFamily="-60" charset="-52"/>
                  <a:ea typeface="ＭＳ Ｐゴシック" pitchFamily="-60" charset="-128"/>
                </a:rPr>
                <a:t>Members</a:t>
              </a:r>
            </a:p>
          </p:txBody>
        </p:sp>
        <p:sp>
          <p:nvSpPr>
            <p:cNvPr id="10" name="Rectangle 7"/>
            <p:cNvSpPr>
              <a:spLocks noChangeArrowheads="1"/>
            </p:cNvSpPr>
            <p:nvPr/>
          </p:nvSpPr>
          <p:spPr bwMode="auto">
            <a:xfrm>
              <a:off x="1066800" y="2981325"/>
              <a:ext cx="1143000" cy="5334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en-US" sz="2000" b="1" dirty="0">
                  <a:solidFill>
                    <a:srgbClr val="FFFFFF"/>
                  </a:solidFill>
                  <a:latin typeface="Arial" pitchFamily="-60" charset="-52"/>
                  <a:ea typeface="ＭＳ Ｐゴシック" pitchFamily="-60" charset="-128"/>
                </a:rPr>
                <a:t>Experts</a:t>
              </a:r>
            </a:p>
          </p:txBody>
        </p:sp>
        <p:sp>
          <p:nvSpPr>
            <p:cNvPr id="11" name="Rectangle 8"/>
            <p:cNvSpPr>
              <a:spLocks noChangeArrowheads="1"/>
            </p:cNvSpPr>
            <p:nvPr/>
          </p:nvSpPr>
          <p:spPr bwMode="auto">
            <a:xfrm>
              <a:off x="3657600" y="4048125"/>
              <a:ext cx="2667000" cy="6096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en-US" sz="2000" b="1" dirty="0">
                  <a:solidFill>
                    <a:srgbClr val="FFFFFF"/>
                  </a:solidFill>
                  <a:latin typeface="Arial" pitchFamily="-60" charset="-52"/>
                  <a:ea typeface="ＭＳ Ｐゴシック" pitchFamily="-60" charset="-128"/>
                </a:rPr>
                <a:t>HDAP (majority vote)</a:t>
              </a:r>
            </a:p>
          </p:txBody>
        </p:sp>
        <p:sp>
          <p:nvSpPr>
            <p:cNvPr id="12" name="Rectangle 9"/>
            <p:cNvSpPr>
              <a:spLocks noChangeArrowheads="1"/>
            </p:cNvSpPr>
            <p:nvPr/>
          </p:nvSpPr>
          <p:spPr bwMode="auto">
            <a:xfrm>
              <a:off x="1828800" y="5114925"/>
              <a:ext cx="6934200" cy="609600"/>
            </a:xfrm>
            <a:prstGeom prst="rect">
              <a:avLst/>
            </a:prstGeom>
            <a:gradFill rotWithShape="1">
              <a:gsLst>
                <a:gs pos="85000">
                  <a:srgbClr val="486C91"/>
                </a:gs>
                <a:gs pos="70000">
                  <a:schemeClr val="hlink"/>
                </a:gs>
                <a:gs pos="100000">
                  <a:schemeClr val="hlink">
                    <a:gamma/>
                    <a:tint val="43922"/>
                    <a:invGamma/>
                  </a:schemeClr>
                </a:gs>
              </a:gsLst>
              <a:lin ang="5400000" scaled="1"/>
            </a:gradFill>
            <a:ln w="12700" cap="sq">
              <a:solidFill>
                <a:schemeClr val="tx1"/>
              </a:solidFill>
              <a:miter lim="800000"/>
              <a:headEnd type="none" w="sm" len="sm"/>
              <a:tailEnd type="none" w="sm" len="sm"/>
            </a:ln>
            <a:effectLst/>
          </p:spPr>
          <p:txBody>
            <a:bodyPr wrap="none" anchor="ctr"/>
            <a:lstStyle/>
            <a:p>
              <a:pPr fontAlgn="base">
                <a:spcBef>
                  <a:spcPct val="0"/>
                </a:spcBef>
                <a:spcAft>
                  <a:spcPct val="0"/>
                </a:spcAft>
                <a:defRPr/>
              </a:pPr>
              <a:r>
                <a:rPr lang="en-US" sz="2000" b="1">
                  <a:solidFill>
                    <a:srgbClr val="FFFFFF"/>
                  </a:solidFill>
                  <a:latin typeface="Arial" pitchFamily="-60" charset="-52"/>
                  <a:ea typeface="ＭＳ Ｐゴシック" pitchFamily="-60" charset="-128"/>
                </a:rPr>
                <a:t>Recommendation on Level of Therapeutic Improvement,</a:t>
              </a:r>
              <a:br>
                <a:rPr lang="en-US" sz="2000" b="1">
                  <a:solidFill>
                    <a:srgbClr val="FFFFFF"/>
                  </a:solidFill>
                  <a:latin typeface="Arial" pitchFamily="-60" charset="-52"/>
                  <a:ea typeface="ＭＳ Ｐゴシック" pitchFamily="-60" charset="-128"/>
                </a:rPr>
              </a:br>
              <a:r>
                <a:rPr lang="en-US" sz="2000" b="1">
                  <a:solidFill>
                    <a:srgbClr val="FFFFFF"/>
                  </a:solidFill>
                  <a:latin typeface="Arial" pitchFamily="-60" charset="-52"/>
                  <a:ea typeface="ＭＳ Ｐゴシック" pitchFamily="-60" charset="-128"/>
                </a:rPr>
                <a:t>Comparators and Dosage Regimens</a:t>
              </a:r>
            </a:p>
          </p:txBody>
        </p:sp>
        <p:sp>
          <p:nvSpPr>
            <p:cNvPr id="13" name="AutoShape 10"/>
            <p:cNvSpPr>
              <a:spLocks noChangeArrowheads="1"/>
            </p:cNvSpPr>
            <p:nvPr/>
          </p:nvSpPr>
          <p:spPr bwMode="auto">
            <a:xfrm>
              <a:off x="3200400" y="2447925"/>
              <a:ext cx="381000" cy="304800"/>
            </a:xfrm>
            <a:prstGeom prst="downArrow">
              <a:avLst>
                <a:gd name="adj1" fmla="val 50000"/>
                <a:gd name="adj2" fmla="val 25000"/>
              </a:avLst>
            </a:prstGeom>
            <a:solidFill>
              <a:schemeClr val="tx1"/>
            </a:solidFill>
            <a:ln w="12700" cap="sq">
              <a:solidFill>
                <a:schemeClr val="tx1"/>
              </a:solidFill>
              <a:miter lim="800000"/>
              <a:headEnd type="none" w="sm" len="sm"/>
              <a:tailEnd type="none" w="sm" len="sm"/>
            </a:ln>
            <a:effectLst>
              <a:glow rad="63500">
                <a:schemeClr val="tx1">
                  <a:lumMod val="40000"/>
                  <a:lumOff val="60000"/>
                  <a:alpha val="40000"/>
                </a:schemeClr>
              </a:glow>
              <a:innerShdw blurRad="63500" dist="50800" dir="13500000">
                <a:prstClr val="black">
                  <a:alpha val="50000"/>
                </a:prstClr>
              </a:innerShdw>
            </a:effectLst>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14" name="AutoShape 11"/>
            <p:cNvSpPr>
              <a:spLocks noChangeArrowheads="1"/>
            </p:cNvSpPr>
            <p:nvPr/>
          </p:nvSpPr>
          <p:spPr bwMode="auto">
            <a:xfrm>
              <a:off x="4876800" y="2447925"/>
              <a:ext cx="381000" cy="304800"/>
            </a:xfrm>
            <a:prstGeom prst="downArrow">
              <a:avLst>
                <a:gd name="adj1" fmla="val 50000"/>
                <a:gd name="adj2" fmla="val 25000"/>
              </a:avLst>
            </a:prstGeom>
            <a:solidFill>
              <a:schemeClr val="tx1"/>
            </a:solidFill>
            <a:ln w="12700" cap="sq">
              <a:solidFill>
                <a:schemeClr val="tx1"/>
              </a:solidFill>
              <a:miter lim="800000"/>
              <a:headEnd type="none" w="sm" len="sm"/>
              <a:tailEnd type="none" w="sm" len="sm"/>
            </a:ln>
            <a:effectLst>
              <a:glow rad="63500">
                <a:schemeClr val="tx1">
                  <a:lumMod val="40000"/>
                  <a:lumOff val="60000"/>
                  <a:alpha val="40000"/>
                </a:schemeClr>
              </a:glow>
              <a:innerShdw blurRad="63500" dist="50800" dir="13500000">
                <a:prstClr val="black">
                  <a:alpha val="50000"/>
                </a:prstClr>
              </a:innerShdw>
            </a:effectLst>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15" name="AutoShape 12"/>
            <p:cNvSpPr>
              <a:spLocks noChangeArrowheads="1"/>
            </p:cNvSpPr>
            <p:nvPr/>
          </p:nvSpPr>
          <p:spPr bwMode="auto">
            <a:xfrm>
              <a:off x="6629400" y="2447925"/>
              <a:ext cx="381000" cy="304800"/>
            </a:xfrm>
            <a:prstGeom prst="downArrow">
              <a:avLst>
                <a:gd name="adj1" fmla="val 50000"/>
                <a:gd name="adj2" fmla="val 25000"/>
              </a:avLst>
            </a:prstGeom>
            <a:solidFill>
              <a:schemeClr val="tx1"/>
            </a:solidFill>
            <a:ln w="12700" cap="sq">
              <a:solidFill>
                <a:schemeClr val="tx1"/>
              </a:solidFill>
              <a:miter lim="800000"/>
              <a:headEnd type="none" w="sm" len="sm"/>
              <a:tailEnd type="none" w="sm" len="sm"/>
            </a:ln>
            <a:effectLst>
              <a:glow rad="63500">
                <a:schemeClr val="tx1">
                  <a:lumMod val="40000"/>
                  <a:lumOff val="60000"/>
                  <a:alpha val="40000"/>
                </a:schemeClr>
              </a:glow>
              <a:innerShdw blurRad="63500" dist="50800" dir="13500000">
                <a:prstClr val="black">
                  <a:alpha val="50000"/>
                </a:prstClr>
              </a:innerShdw>
            </a:effectLst>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16" name="AutoShape 13"/>
            <p:cNvSpPr>
              <a:spLocks noChangeArrowheads="1"/>
            </p:cNvSpPr>
            <p:nvPr/>
          </p:nvSpPr>
          <p:spPr bwMode="auto">
            <a:xfrm>
              <a:off x="4876800" y="3667125"/>
              <a:ext cx="381000" cy="304800"/>
            </a:xfrm>
            <a:prstGeom prst="downArrow">
              <a:avLst>
                <a:gd name="adj1" fmla="val 50000"/>
                <a:gd name="adj2" fmla="val 25000"/>
              </a:avLst>
            </a:prstGeom>
            <a:solidFill>
              <a:schemeClr val="tx1"/>
            </a:solidFill>
            <a:ln w="12700" cap="sq">
              <a:solidFill>
                <a:schemeClr val="tx1"/>
              </a:solidFill>
              <a:miter lim="800000"/>
              <a:headEnd type="none" w="sm" len="sm"/>
              <a:tailEnd type="none" w="sm" len="sm"/>
            </a:ln>
            <a:effectLst>
              <a:glow rad="63500">
                <a:schemeClr val="tx1">
                  <a:lumMod val="40000"/>
                  <a:lumOff val="60000"/>
                  <a:alpha val="40000"/>
                </a:schemeClr>
              </a:glow>
              <a:innerShdw blurRad="63500" dist="50800" dir="13500000">
                <a:prstClr val="black">
                  <a:alpha val="50000"/>
                </a:prstClr>
              </a:innerShdw>
            </a:effectLst>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17" name="AutoShape 14"/>
            <p:cNvSpPr>
              <a:spLocks noChangeArrowheads="1"/>
            </p:cNvSpPr>
            <p:nvPr/>
          </p:nvSpPr>
          <p:spPr bwMode="auto">
            <a:xfrm>
              <a:off x="4876800" y="4733925"/>
              <a:ext cx="381000" cy="304800"/>
            </a:xfrm>
            <a:prstGeom prst="downArrow">
              <a:avLst>
                <a:gd name="adj1" fmla="val 50000"/>
                <a:gd name="adj2" fmla="val 25000"/>
              </a:avLst>
            </a:prstGeom>
            <a:solidFill>
              <a:schemeClr val="tx1"/>
            </a:solidFill>
            <a:ln w="12700" cap="sq">
              <a:solidFill>
                <a:schemeClr val="tx1"/>
              </a:solidFill>
              <a:miter lim="800000"/>
              <a:headEnd type="none" w="sm" len="sm"/>
              <a:tailEnd type="none" w="sm" len="sm"/>
            </a:ln>
            <a:effectLst>
              <a:glow rad="63500">
                <a:schemeClr val="tx1">
                  <a:lumMod val="40000"/>
                  <a:lumOff val="60000"/>
                  <a:alpha val="40000"/>
                </a:schemeClr>
              </a:glow>
              <a:innerShdw blurRad="63500" dist="50800" dir="13500000">
                <a:prstClr val="black">
                  <a:alpha val="50000"/>
                </a:prstClr>
              </a:innerShdw>
            </a:effectLst>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sp>
          <p:nvSpPr>
            <p:cNvPr id="18" name="AutoShape 15"/>
            <p:cNvSpPr>
              <a:spLocks noChangeArrowheads="1"/>
            </p:cNvSpPr>
            <p:nvPr/>
          </p:nvSpPr>
          <p:spPr bwMode="auto">
            <a:xfrm rot="16200000">
              <a:off x="2297596" y="3045929"/>
              <a:ext cx="381000" cy="404192"/>
            </a:xfrm>
            <a:prstGeom prst="downArrow">
              <a:avLst>
                <a:gd name="adj1" fmla="val 50000"/>
                <a:gd name="adj2" fmla="val 25000"/>
              </a:avLst>
            </a:prstGeom>
            <a:solidFill>
              <a:schemeClr val="tx1"/>
            </a:solidFill>
            <a:ln w="12700" cap="sq">
              <a:solidFill>
                <a:schemeClr val="tx1"/>
              </a:solidFill>
              <a:miter lim="800000"/>
              <a:headEnd type="none" w="sm" len="sm"/>
              <a:tailEnd type="none" w="sm" len="sm"/>
            </a:ln>
            <a:effectLst>
              <a:glow rad="63500">
                <a:schemeClr val="tx1">
                  <a:lumMod val="40000"/>
                  <a:lumOff val="60000"/>
                  <a:alpha val="40000"/>
                </a:schemeClr>
              </a:glow>
              <a:innerShdw blurRad="63500" dist="50800" dir="13500000">
                <a:prstClr val="black">
                  <a:alpha val="50000"/>
                </a:prstClr>
              </a:innerShdw>
            </a:effectLst>
          </p:spPr>
          <p:txBody>
            <a:bodyPr wrap="none" anchor="ctr"/>
            <a:lstStyle/>
            <a:p>
              <a:pPr fontAlgn="base">
                <a:spcBef>
                  <a:spcPct val="0"/>
                </a:spcBef>
                <a:spcAft>
                  <a:spcPct val="0"/>
                </a:spcAft>
              </a:pPr>
              <a:endParaRPr lang="en-CA" sz="2400">
                <a:solidFill>
                  <a:srgbClr val="003366"/>
                </a:solidFill>
                <a:latin typeface="Arial" pitchFamily="-60" charset="-52"/>
                <a:ea typeface="ＭＳ Ｐゴシック" pitchFamily="-60" charset="-128"/>
              </a:endParaRPr>
            </a:p>
          </p:txBody>
        </p:sp>
      </p:grpSp>
    </p:spTree>
    <p:extLst>
      <p:ext uri="{BB962C8B-B14F-4D97-AF65-F5344CB8AC3E}">
        <p14:creationId xmlns:p14="http://schemas.microsoft.com/office/powerpoint/2010/main" val="992843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fld id="{0ECFFFEF-DEBC-49D2-98A0-9670B3DDDE37}" type="slidenum">
              <a:rPr lang="en-US" sz="1400" smtClean="0">
                <a:solidFill>
                  <a:schemeClr val="bg1"/>
                </a:solidFill>
              </a:rPr>
              <a:pPr eaLnBrk="1" hangingPunct="1"/>
              <a:t>9</a:t>
            </a:fld>
            <a:endParaRPr lang="en-US" sz="1400" smtClean="0"/>
          </a:p>
        </p:txBody>
      </p:sp>
      <p:sp>
        <p:nvSpPr>
          <p:cNvPr id="30723" name="AutoShape 2"/>
          <p:cNvSpPr>
            <a:spLocks noGrp="1" noChangeArrowheads="1"/>
          </p:cNvSpPr>
          <p:nvPr>
            <p:ph type="title" idx="4294967295"/>
          </p:nvPr>
        </p:nvSpPr>
        <p:spPr>
          <a:xfrm>
            <a:off x="990600" y="381000"/>
            <a:ext cx="8077200" cy="1066800"/>
          </a:xfrm>
        </p:spPr>
        <p:txBody>
          <a:bodyPr/>
          <a:lstStyle/>
          <a:p>
            <a:pPr algn="ctr"/>
            <a:r>
              <a:rPr lang="en-CA" sz="2800" dirty="0" smtClean="0"/>
              <a:t>Scientific Review Process</a:t>
            </a:r>
            <a:br>
              <a:rPr lang="en-CA" sz="2800" dirty="0" smtClean="0"/>
            </a:br>
            <a:r>
              <a:rPr lang="en-CA" sz="2800" dirty="0" smtClean="0"/>
              <a:t>Which Products are Referred to the HDAP?</a:t>
            </a:r>
            <a:r>
              <a:rPr lang="en-CA" dirty="0" smtClean="0"/>
              <a:t> </a:t>
            </a:r>
            <a:endParaRPr lang="en-US" dirty="0" smtClean="0"/>
          </a:p>
        </p:txBody>
      </p:sp>
      <p:sp>
        <p:nvSpPr>
          <p:cNvPr id="30724" name="Rectangle 3"/>
          <p:cNvSpPr>
            <a:spLocks noGrp="1" noChangeArrowheads="1"/>
          </p:cNvSpPr>
          <p:nvPr>
            <p:ph type="body" idx="4294967295"/>
          </p:nvPr>
        </p:nvSpPr>
        <p:spPr>
          <a:xfrm>
            <a:off x="1104900" y="1524000"/>
            <a:ext cx="7848600" cy="4114800"/>
          </a:xfrm>
        </p:spPr>
        <p:txBody>
          <a:bodyPr/>
          <a:lstStyle/>
          <a:p>
            <a:pPr>
              <a:buFont typeface="Symbol" pitchFamily="18" charset="2"/>
              <a:buChar char=""/>
            </a:pPr>
            <a:r>
              <a:rPr lang="en-CA" sz="2000" b="0" dirty="0" smtClean="0"/>
              <a:t>In general, new patented drug products are referred to HDAP </a:t>
            </a:r>
          </a:p>
          <a:p>
            <a:pPr>
              <a:buFont typeface="Symbol" pitchFamily="18" charset="2"/>
              <a:buChar char=""/>
            </a:pPr>
            <a:endParaRPr lang="en-US" sz="2000" b="0" dirty="0" smtClean="0"/>
          </a:p>
          <a:p>
            <a:pPr>
              <a:buFont typeface="Symbol" pitchFamily="18" charset="2"/>
              <a:buChar char=""/>
            </a:pPr>
            <a:r>
              <a:rPr lang="en-CA" sz="2000" b="0" dirty="0" smtClean="0"/>
              <a:t>However, the following new patented drug products will not be referred to HDAP </a:t>
            </a:r>
            <a:r>
              <a:rPr lang="en-CA" sz="2000" b="0" u="sng" dirty="0" smtClean="0"/>
              <a:t>unless the patentee files a submission claiming therapeutic improvement</a:t>
            </a:r>
            <a:r>
              <a:rPr lang="en-CA" sz="2000" b="0" dirty="0" smtClean="0"/>
              <a:t>:</a:t>
            </a:r>
            <a:endParaRPr lang="en-US" sz="2000" b="0" dirty="0" smtClean="0"/>
          </a:p>
          <a:p>
            <a:pPr lvl="2">
              <a:buFont typeface="Courier New" pitchFamily="49" charset="0"/>
              <a:buChar char="o"/>
            </a:pPr>
            <a:r>
              <a:rPr lang="en-CA" sz="1600" dirty="0" smtClean="0"/>
              <a:t>The new patented drug product represents a new DIN of an existing dosage form of an existing drug product, or a new DIN of another dosage form of the existing drug product that is comparable to the existing dosage form as per Schedule 2 and has the same indication or use as the existing DIN; or</a:t>
            </a:r>
            <a:endParaRPr lang="en-US" sz="1600" dirty="0" smtClean="0"/>
          </a:p>
          <a:p>
            <a:pPr lvl="2">
              <a:buFont typeface="Courier New" pitchFamily="49" charset="0"/>
              <a:buChar char="o"/>
            </a:pPr>
            <a:r>
              <a:rPr lang="en-CA" sz="1600" dirty="0" smtClean="0"/>
              <a:t>The new patented drug product is a combination drug product, the individual components of which are sold in Canada and have the same indication or use; or</a:t>
            </a:r>
            <a:endParaRPr lang="en-US" sz="1600" dirty="0" smtClean="0"/>
          </a:p>
          <a:p>
            <a:pPr lvl="2">
              <a:buFont typeface="Courier New" pitchFamily="49" charset="0"/>
              <a:buChar char="o"/>
            </a:pPr>
            <a:r>
              <a:rPr lang="en-CA" sz="1600" dirty="0" smtClean="0"/>
              <a:t>The new patented generic drug product is considered by Health Canada to be bioequivalent to the reference brand drug product sold in Canada; or</a:t>
            </a:r>
          </a:p>
          <a:p>
            <a:pPr lvl="2">
              <a:buFont typeface="Courier New" pitchFamily="49" charset="0"/>
              <a:buChar char="o"/>
            </a:pPr>
            <a:r>
              <a:rPr lang="en-CA" sz="1600" dirty="0" smtClean="0"/>
              <a:t>The new patented generic drug product is a licensed version of an existing brand drug product sold in Canada.</a:t>
            </a:r>
            <a:endParaRPr lang="en-US" sz="1600" dirty="0" smtClean="0"/>
          </a:p>
          <a:p>
            <a:pPr lvl="2">
              <a:buFont typeface="Courier New" pitchFamily="49" charset="0"/>
              <a:buChar char="o"/>
            </a:pPr>
            <a:endParaRPr lang="en-US" sz="1400" dirty="0" smtClean="0"/>
          </a:p>
          <a:p>
            <a:pPr lvl="2">
              <a:buFont typeface="Courier New" pitchFamily="49" charset="0"/>
              <a:buChar char="o"/>
            </a:pPr>
            <a:endParaRPr lang="en-US" sz="1400" dirty="0" smtClean="0"/>
          </a:p>
        </p:txBody>
      </p:sp>
      <p:sp>
        <p:nvSpPr>
          <p:cNvPr id="30725" name="Line 4"/>
          <p:cNvSpPr>
            <a:spLocks noChangeShapeType="1"/>
          </p:cNvSpPr>
          <p:nvPr/>
        </p:nvSpPr>
        <p:spPr bwMode="auto">
          <a:xfrm>
            <a:off x="914400" y="1371600"/>
            <a:ext cx="8229600" cy="0"/>
          </a:xfrm>
          <a:prstGeom prst="line">
            <a:avLst/>
          </a:prstGeom>
          <a:noFill/>
          <a:ln w="22225" cap="sq">
            <a:solidFill>
              <a:srgbClr val="20558A"/>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CA"/>
          </a:p>
        </p:txBody>
      </p:sp>
    </p:spTree>
    <p:extLst>
      <p:ext uri="{BB962C8B-B14F-4D97-AF65-F5344CB8AC3E}">
        <p14:creationId xmlns:p14="http://schemas.microsoft.com/office/powerpoint/2010/main" val="751680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Presentation 2">
  <a:themeElements>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Presentation 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esentation 2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Presentation 2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Presentation 2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Presentation 2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Presentation 2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Presentation 2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Presentation 2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Presentation 2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4131</TotalTime>
  <Words>2397</Words>
  <Application>Microsoft Office PowerPoint</Application>
  <PresentationFormat>On-screen Show (4:3)</PresentationFormat>
  <Paragraphs>447</Paragraphs>
  <Slides>43</Slides>
  <Notes>30</Notes>
  <HiddenSlides>0</HiddenSlides>
  <MMClips>0</MMClips>
  <ScaleCrop>false</ScaleCrop>
  <HeadingPairs>
    <vt:vector size="4" baseType="variant">
      <vt:variant>
        <vt:lpstr>Theme</vt:lpstr>
      </vt:variant>
      <vt:variant>
        <vt:i4>3</vt:i4>
      </vt:variant>
      <vt:variant>
        <vt:lpstr>Slide Titles</vt:lpstr>
      </vt:variant>
      <vt:variant>
        <vt:i4>43</vt:i4>
      </vt:variant>
    </vt:vector>
  </HeadingPairs>
  <TitlesOfParts>
    <vt:vector size="46" baseType="lpstr">
      <vt:lpstr>Presentation 2</vt:lpstr>
      <vt:lpstr>1_Presentation 2</vt:lpstr>
      <vt:lpstr>4_Presentation 2</vt:lpstr>
      <vt:lpstr>Patented Medicine Prices Review Board </vt:lpstr>
      <vt:lpstr>Overview of the Introductory Price Analysis</vt:lpstr>
      <vt:lpstr>PowerPoint Presentation</vt:lpstr>
      <vt:lpstr>Submission Process for Scientific Data on New Drug Products</vt:lpstr>
      <vt:lpstr>PowerPoint Presentation</vt:lpstr>
      <vt:lpstr>Human Drug Advisory Panel (HDAP)</vt:lpstr>
      <vt:lpstr>Human Drug Advisory Panel (HDAP)</vt:lpstr>
      <vt:lpstr>Scientific Review Process</vt:lpstr>
      <vt:lpstr>Scientific Review Process Which Products are Referred to the HDAP? </vt:lpstr>
      <vt:lpstr>Scientific Review Process Priorities</vt:lpstr>
      <vt:lpstr>Scientific Review Process OTC and Veterinary Drug Products </vt:lpstr>
      <vt:lpstr>Levels of Therapeutic Improvement</vt:lpstr>
      <vt:lpstr>Levels of Therapeutic Improvement</vt:lpstr>
      <vt:lpstr>Factors Considered When Establishing Level of Therapeutic Improvement</vt:lpstr>
      <vt:lpstr>PowerPoint Presentation</vt:lpstr>
      <vt:lpstr>PowerPoint Presentation</vt:lpstr>
      <vt:lpstr>Introductory Price Tests</vt:lpstr>
      <vt:lpstr>Introductory Price Tests</vt:lpstr>
      <vt:lpstr>Introductory Price Tests</vt:lpstr>
      <vt:lpstr>PowerPoint Presentation</vt:lpstr>
      <vt:lpstr>PowerPoint Presentation</vt:lpstr>
      <vt:lpstr>PowerPoint Presentation</vt:lpstr>
      <vt:lpstr>PowerPoint Presentation</vt:lpstr>
      <vt:lpstr>PowerPoint Presentation</vt:lpstr>
      <vt:lpstr>Introductory Price Tests Sources of Prices for TCC and RR Tests</vt:lpstr>
      <vt:lpstr>Introductory Price Tests Select Lowest Unit Price for Each Comparator</vt:lpstr>
      <vt:lpstr>Introductory Price Tests Therapeutic Class Comparison (TCC) Test</vt:lpstr>
      <vt:lpstr>Introductory Price Tests Therapeutic Class Comparison (TCC) - Mid-Point</vt:lpstr>
      <vt:lpstr>Introductory Price Tests Reasonable Relationship (RR) Test</vt:lpstr>
      <vt:lpstr>Introductory Price Tests Reasonable Relationship (RR) Test</vt:lpstr>
      <vt:lpstr>Introductory Price Tests Reasonable Relationship (RR) Test</vt:lpstr>
      <vt:lpstr>Introductory Price Tests Reasonable Relationship (RR) Test</vt:lpstr>
      <vt:lpstr>Introductory Price Tests Reasonable Relationship (RR) Test</vt:lpstr>
      <vt:lpstr>Reasonable Relationship (RR) Test</vt:lpstr>
      <vt:lpstr>Highest International Price Comparison (HIPC)</vt:lpstr>
      <vt:lpstr>Criteria for Investigation at Introduction</vt:lpstr>
      <vt:lpstr>Communication of Results to Patentee</vt:lpstr>
      <vt:lpstr>PowerPoint Presentation</vt:lpstr>
      <vt:lpstr>PowerPoint Presentation</vt:lpstr>
      <vt:lpstr>PowerPoint Presentation</vt:lpstr>
      <vt:lpstr>PowerPoint Presentation</vt:lpstr>
      <vt:lpstr>PowerPoint Presentation</vt:lpstr>
      <vt:lpstr>Need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Patented Medicine Prices Review Board</dc:title>
  <dc:creator>Joel Weber</dc:creator>
  <cp:lastModifiedBy>PMPRB-CEPMB</cp:lastModifiedBy>
  <cp:revision>164</cp:revision>
  <cp:lastPrinted>2012-10-01T15:15:14Z</cp:lastPrinted>
  <dcterms:created xsi:type="dcterms:W3CDTF">2006-08-16T00:00:00Z</dcterms:created>
  <dcterms:modified xsi:type="dcterms:W3CDTF">2012-12-21T19:06:36Z</dcterms:modified>
</cp:coreProperties>
</file>