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5" r:id="rId1"/>
  </p:sldMasterIdLst>
  <p:notesMasterIdLst>
    <p:notesMasterId r:id="rId29"/>
  </p:notesMasterIdLst>
  <p:handoutMasterIdLst>
    <p:handoutMasterId r:id="rId30"/>
  </p:handoutMasterIdLst>
  <p:sldIdLst>
    <p:sldId id="270" r:id="rId2"/>
    <p:sldId id="635" r:id="rId3"/>
    <p:sldId id="667" r:id="rId4"/>
    <p:sldId id="655" r:id="rId5"/>
    <p:sldId id="656" r:id="rId6"/>
    <p:sldId id="650" r:id="rId7"/>
    <p:sldId id="634" r:id="rId8"/>
    <p:sldId id="669" r:id="rId9"/>
    <p:sldId id="671" r:id="rId10"/>
    <p:sldId id="672" r:id="rId11"/>
    <p:sldId id="673" r:id="rId12"/>
    <p:sldId id="633" r:id="rId13"/>
    <p:sldId id="675" r:id="rId14"/>
    <p:sldId id="674" r:id="rId15"/>
    <p:sldId id="647" r:id="rId16"/>
    <p:sldId id="678" r:id="rId17"/>
    <p:sldId id="653" r:id="rId18"/>
    <p:sldId id="661" r:id="rId19"/>
    <p:sldId id="666" r:id="rId20"/>
    <p:sldId id="677" r:id="rId21"/>
    <p:sldId id="664" r:id="rId22"/>
    <p:sldId id="665" r:id="rId23"/>
    <p:sldId id="679" r:id="rId24"/>
    <p:sldId id="648" r:id="rId25"/>
    <p:sldId id="649" r:id="rId26"/>
    <p:sldId id="637" r:id="rId27"/>
    <p:sldId id="643" r:id="rId28"/>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1pPr>
    <a:lvl2pPr marL="4572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2pPr>
    <a:lvl3pPr marL="9144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3pPr>
    <a:lvl4pPr marL="13716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4pPr>
    <a:lvl5pPr marL="18288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5pPr>
    <a:lvl6pPr marL="22860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6pPr>
    <a:lvl7pPr marL="27432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7pPr>
    <a:lvl8pPr marL="32004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8pPr>
    <a:lvl9pPr marL="36576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585"/>
    <a:srgbClr val="0066CC"/>
    <a:srgbClr val="20558A"/>
    <a:srgbClr val="345A98"/>
    <a:srgbClr val="22509A"/>
    <a:srgbClr val="FFFF99"/>
    <a:srgbClr val="334B99"/>
    <a:srgbClr val="0654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8" autoAdjust="0"/>
    <p:restoredTop sz="98698" autoAdjust="0"/>
  </p:normalViewPr>
  <p:slideViewPr>
    <p:cSldViewPr>
      <p:cViewPr>
        <p:scale>
          <a:sx n="110" d="100"/>
          <a:sy n="110" d="100"/>
        </p:scale>
        <p:origin x="-924" y="-120"/>
      </p:cViewPr>
      <p:guideLst>
        <p:guide orient="horz" pos="2160"/>
        <p:guide pos="2880"/>
      </p:guideLst>
    </p:cSldViewPr>
  </p:slideViewPr>
  <p:outlineViewPr>
    <p:cViewPr>
      <p:scale>
        <a:sx n="33" d="100"/>
        <a:sy n="33" d="100"/>
      </p:scale>
      <p:origin x="0" y="80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1" d="100"/>
          <a:sy n="81" d="100"/>
        </p:scale>
        <p:origin x="-3102" y="-9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1923" name="Rectangle 3"/>
          <p:cNvSpPr>
            <a:spLocks noGrp="1" noChangeArrowheads="1"/>
          </p:cNvSpPr>
          <p:nvPr>
            <p:ph type="dt" sz="quarter" idx="1"/>
          </p:nvPr>
        </p:nvSpPr>
        <p:spPr bwMode="auto">
          <a:xfrm>
            <a:off x="3970339"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dirty="0"/>
          </a:p>
        </p:txBody>
      </p:sp>
      <p:sp>
        <p:nvSpPr>
          <p:cNvPr id="81924" name="Rectangle 4"/>
          <p:cNvSpPr>
            <a:spLocks noGrp="1" noChangeArrowheads="1"/>
          </p:cNvSpPr>
          <p:nvPr>
            <p:ph type="ftr" sz="quarter" idx="2"/>
          </p:nvPr>
        </p:nvSpPr>
        <p:spPr bwMode="auto">
          <a:xfrm>
            <a:off x="1"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1925" name="Rectangle 5"/>
          <p:cNvSpPr>
            <a:spLocks noGrp="1" noChangeArrowheads="1"/>
          </p:cNvSpPr>
          <p:nvPr>
            <p:ph type="sldNum" sz="quarter" idx="3"/>
          </p:nvPr>
        </p:nvSpPr>
        <p:spPr bwMode="auto">
          <a:xfrm>
            <a:off x="3970339"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39313D9F-DA49-4AD3-8B34-EDA51CB5E2FB}" type="slidenum">
              <a:rPr lang="en-US"/>
              <a:pPr>
                <a:defRPr/>
              </a:pPr>
              <a:t>‹#›</a:t>
            </a:fld>
            <a:endParaRPr lang="en-US" dirty="0"/>
          </a:p>
        </p:txBody>
      </p:sp>
    </p:spTree>
    <p:extLst>
      <p:ext uri="{BB962C8B-B14F-4D97-AF65-F5344CB8AC3E}">
        <p14:creationId xmlns:p14="http://schemas.microsoft.com/office/powerpoint/2010/main" val="246191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7043" name="Rectangle 3"/>
          <p:cNvSpPr>
            <a:spLocks noGrp="1" noChangeArrowheads="1"/>
          </p:cNvSpPr>
          <p:nvPr>
            <p:ph type="dt" idx="1"/>
          </p:nvPr>
        </p:nvSpPr>
        <p:spPr bwMode="auto">
          <a:xfrm>
            <a:off x="3970339"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87045" name="Rectangle 5"/>
          <p:cNvSpPr>
            <a:spLocks noGrp="1" noChangeArrowheads="1"/>
          </p:cNvSpPr>
          <p:nvPr>
            <p:ph type="body" sz="quarter" idx="3"/>
          </p:nvPr>
        </p:nvSpPr>
        <p:spPr bwMode="auto">
          <a:xfrm>
            <a:off x="701675" y="4416425"/>
            <a:ext cx="5608638" cy="4183063"/>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87046" name="Rectangle 6"/>
          <p:cNvSpPr>
            <a:spLocks noGrp="1" noChangeArrowheads="1"/>
          </p:cNvSpPr>
          <p:nvPr>
            <p:ph type="ftr" sz="quarter" idx="4"/>
          </p:nvPr>
        </p:nvSpPr>
        <p:spPr bwMode="auto">
          <a:xfrm>
            <a:off x="1"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7047" name="Rectangle 7"/>
          <p:cNvSpPr>
            <a:spLocks noGrp="1" noChangeArrowheads="1"/>
          </p:cNvSpPr>
          <p:nvPr>
            <p:ph type="sldNum" sz="quarter" idx="5"/>
          </p:nvPr>
        </p:nvSpPr>
        <p:spPr bwMode="auto">
          <a:xfrm>
            <a:off x="3970339"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4E19FC8C-A737-4421-B42C-9DC5D720C03F}" type="slidenum">
              <a:rPr lang="en-US"/>
              <a:pPr>
                <a:defRPr/>
              </a:pPr>
              <a:t>‹#›</a:t>
            </a:fld>
            <a:endParaRPr lang="en-US" dirty="0"/>
          </a:p>
        </p:txBody>
      </p:sp>
    </p:spTree>
    <p:extLst>
      <p:ext uri="{BB962C8B-B14F-4D97-AF65-F5344CB8AC3E}">
        <p14:creationId xmlns:p14="http://schemas.microsoft.com/office/powerpoint/2010/main" val="4389133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60" charset="-128"/>
        <a:cs typeface="ＭＳ Ｐゴシック" pitchFamily="-60"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pPr defTabSz="917575"/>
            <a:fld id="{FE7834DD-5152-4FD0-B8A5-4E45EBD2FE10}" type="slidenum">
              <a:rPr lang="en-US">
                <a:latin typeface="Arial" pitchFamily="-60" charset="-52"/>
                <a:ea typeface="ＭＳ Ｐゴシック" pitchFamily="-60" charset="-128"/>
                <a:cs typeface="ＭＳ Ｐゴシック" pitchFamily="-60" charset="-128"/>
              </a:rPr>
              <a:pPr defTabSz="917575"/>
              <a:t>1</a:t>
            </a:fld>
            <a:endParaRPr lang="en-US" dirty="0">
              <a:latin typeface="Arial" pitchFamily="-60" charset="-52"/>
              <a:ea typeface="ＭＳ Ｐゴシック" pitchFamily="-60" charset="-128"/>
              <a:cs typeface="ＭＳ Ｐゴシック" pitchFamily="-60" charset="-128"/>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fr-CA" dirty="0" smtClean="0">
              <a:latin typeface="Arial" pitchFamily="-60" charset="-5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dirty="0" smtClean="0"/>
          </a:p>
        </p:txBody>
      </p:sp>
      <p:sp>
        <p:nvSpPr>
          <p:cNvPr id="60420" name="Slide Number Placeholder 3"/>
          <p:cNvSpPr>
            <a:spLocks noGrp="1"/>
          </p:cNvSpPr>
          <p:nvPr>
            <p:ph type="sldNum" sz="quarter" idx="5"/>
          </p:nvPr>
        </p:nvSpPr>
        <p:spPr>
          <a:noFill/>
        </p:spPr>
        <p:txBody>
          <a:bodyPr/>
          <a:lstStyle/>
          <a:p>
            <a:fld id="{DE770011-64F3-4B27-A5FF-15B84AA5068C}" type="slidenum">
              <a:rPr lang="en-US" smtClean="0"/>
              <a:pPr/>
              <a:t>16</a:t>
            </a:fld>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CA" dirty="0" smtClean="0"/>
          </a:p>
        </p:txBody>
      </p:sp>
      <p:sp>
        <p:nvSpPr>
          <p:cNvPr id="54276" name="Slide Number Placeholder 3"/>
          <p:cNvSpPr>
            <a:spLocks noGrp="1"/>
          </p:cNvSpPr>
          <p:nvPr>
            <p:ph type="sldNum" sz="quarter" idx="5"/>
          </p:nvPr>
        </p:nvSpPr>
        <p:spPr>
          <a:noFill/>
        </p:spPr>
        <p:txBody>
          <a:bodyPr/>
          <a:lstStyle/>
          <a:p>
            <a:fld id="{28BEF596-23D6-44BF-B79E-50FF637DCD3B}" type="slidenum">
              <a:rPr lang="en-US" smtClean="0"/>
              <a:pPr/>
              <a:t>19</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CA" dirty="0" smtClean="0"/>
          </a:p>
        </p:txBody>
      </p:sp>
      <p:sp>
        <p:nvSpPr>
          <p:cNvPr id="54276" name="Slide Number Placeholder 3"/>
          <p:cNvSpPr>
            <a:spLocks noGrp="1"/>
          </p:cNvSpPr>
          <p:nvPr>
            <p:ph type="sldNum" sz="quarter" idx="5"/>
          </p:nvPr>
        </p:nvSpPr>
        <p:spPr>
          <a:noFill/>
        </p:spPr>
        <p:txBody>
          <a:bodyPr/>
          <a:lstStyle/>
          <a:p>
            <a:fld id="{28BEF596-23D6-44BF-B79E-50FF637DCD3B}" type="slidenum">
              <a:rPr lang="en-US" smtClean="0"/>
              <a:pPr/>
              <a:t>20</a:t>
            </a:fld>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en-CA" dirty="0" smtClean="0"/>
          </a:p>
        </p:txBody>
      </p:sp>
      <p:sp>
        <p:nvSpPr>
          <p:cNvPr id="55300" name="Slide Number Placeholder 3"/>
          <p:cNvSpPr>
            <a:spLocks noGrp="1"/>
          </p:cNvSpPr>
          <p:nvPr>
            <p:ph type="sldNum" sz="quarter" idx="5"/>
          </p:nvPr>
        </p:nvSpPr>
        <p:spPr>
          <a:noFill/>
        </p:spPr>
        <p:txBody>
          <a:bodyPr/>
          <a:lstStyle/>
          <a:p>
            <a:fld id="{25D275EF-7547-4E34-BD4C-3AB0118D71E8}" type="slidenum">
              <a:rPr lang="en-US" smtClean="0"/>
              <a:pPr/>
              <a:t>21</a:t>
            </a:fld>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dirty="0" smtClean="0"/>
          </a:p>
        </p:txBody>
      </p:sp>
      <p:sp>
        <p:nvSpPr>
          <p:cNvPr id="60420" name="Slide Number Placeholder 3"/>
          <p:cNvSpPr>
            <a:spLocks noGrp="1"/>
          </p:cNvSpPr>
          <p:nvPr>
            <p:ph type="sldNum" sz="quarter" idx="5"/>
          </p:nvPr>
        </p:nvSpPr>
        <p:spPr>
          <a:noFill/>
        </p:spPr>
        <p:txBody>
          <a:bodyPr/>
          <a:lstStyle/>
          <a:p>
            <a:fld id="{DE770011-64F3-4B27-A5FF-15B84AA5068C}" type="slidenum">
              <a:rPr lang="en-US" smtClean="0"/>
              <a:pPr/>
              <a:t>22</a:t>
            </a:fld>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dirty="0" smtClean="0"/>
          </a:p>
        </p:txBody>
      </p:sp>
      <p:sp>
        <p:nvSpPr>
          <p:cNvPr id="60420" name="Slide Number Placeholder 3"/>
          <p:cNvSpPr>
            <a:spLocks noGrp="1"/>
          </p:cNvSpPr>
          <p:nvPr>
            <p:ph type="sldNum" sz="quarter" idx="5"/>
          </p:nvPr>
        </p:nvSpPr>
        <p:spPr>
          <a:noFill/>
        </p:spPr>
        <p:txBody>
          <a:bodyPr/>
          <a:lstStyle/>
          <a:p>
            <a:fld id="{DE770011-64F3-4B27-A5FF-15B84AA5068C}" type="slidenum">
              <a:rPr lang="en-US" smtClean="0"/>
              <a:pPr/>
              <a:t>23</a:t>
            </a:fld>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29" descr="background1e"/>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169993" name="Rectangle 9"/>
          <p:cNvSpPr>
            <a:spLocks noGrp="1" noChangeArrowheads="1"/>
          </p:cNvSpPr>
          <p:nvPr>
            <p:ph type="subTitle" idx="1"/>
          </p:nvPr>
        </p:nvSpPr>
        <p:spPr>
          <a:xfrm>
            <a:off x="1981200" y="2927350"/>
            <a:ext cx="6934200" cy="2330450"/>
          </a:xfrm>
        </p:spPr>
        <p:txBody>
          <a:bodyPr anchor="b"/>
          <a:lstStyle>
            <a:lvl1pPr marL="0" indent="0">
              <a:buFont typeface="Wingdings" pitchFamily="2" charset="2"/>
              <a:buNone/>
              <a:defRPr sz="1600" b="0">
                <a:solidFill>
                  <a:srgbClr val="9D8F30"/>
                </a:solidFill>
              </a:defRPr>
            </a:lvl1pPr>
          </a:lstStyle>
          <a:p>
            <a:r>
              <a:rPr lang="en-US"/>
              <a:t>Click to edit Master subtitle style</a:t>
            </a:r>
          </a:p>
        </p:txBody>
      </p:sp>
      <p:sp>
        <p:nvSpPr>
          <p:cNvPr id="169994" name="AutoShape 10"/>
          <p:cNvSpPr>
            <a:spLocks noGrp="1" noChangeArrowheads="1"/>
          </p:cNvSpPr>
          <p:nvPr>
            <p:ph type="ctrTitle" sz="quarter"/>
          </p:nvPr>
        </p:nvSpPr>
        <p:spPr>
          <a:xfrm>
            <a:off x="1981200" y="1143000"/>
            <a:ext cx="6934200" cy="1752600"/>
          </a:xfrm>
        </p:spPr>
        <p:txBody>
          <a:bodyPr/>
          <a:lstStyle>
            <a:lvl1pPr>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022877A7-B958-4C4D-83C1-93A8E39D9253}" type="slidenum">
              <a:rPr lang="en-US"/>
              <a:pPr>
                <a:defRPr/>
              </a:pPr>
              <a:t>‹#›</a:t>
            </a:fld>
            <a:endParaRPr lang="en-US" dirty="0">
              <a:solidFill>
                <a:schemeClr val="tx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1143000"/>
            <a:ext cx="1962150" cy="55626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066800" y="11430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9038A59E-F08B-48BF-9F61-0B2F3A947A4D}" type="slidenum">
              <a:rPr lang="en-US"/>
              <a:pPr>
                <a:defRPr/>
              </a:pPr>
              <a:t>‹#›</a:t>
            </a:fld>
            <a:endParaRPr lang="en-US" dirty="0">
              <a:solidFill>
                <a:schemeClr val="tx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030" descr="background2"/>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3"/>
          <p:cNvSpPr>
            <a:spLocks noGrp="1"/>
          </p:cNvSpPr>
          <p:nvPr>
            <p:ph type="sldNum" sz="quarter" idx="10"/>
          </p:nvPr>
        </p:nvSpPr>
        <p:spPr>
          <a:xfrm>
            <a:off x="152400" y="5867400"/>
            <a:ext cx="609600" cy="476250"/>
          </a:xfrm>
        </p:spPr>
        <p:txBody>
          <a:bodyPr/>
          <a:lstStyle>
            <a:lvl1pPr>
              <a:defRPr/>
            </a:lvl1pPr>
          </a:lstStyle>
          <a:p>
            <a:pPr>
              <a:defRPr/>
            </a:pPr>
            <a:fld id="{80FB8CDC-37CD-45BA-9FD3-818302BE5254}" type="slidenum">
              <a:rPr lang="en-US"/>
              <a:pPr>
                <a:defRPr/>
              </a:pPr>
              <a:t>‹#›</a:t>
            </a:fld>
            <a:endParaRPr lang="en-US" dirty="0">
              <a:solidFill>
                <a:schemeClr val="tx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9925F30D-7342-4A5D-9E31-DCAA6284EEB3}" type="slidenum">
              <a:rPr lang="en-US"/>
              <a:pPr>
                <a:def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0668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0673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sz="quarter" idx="10"/>
          </p:nvPr>
        </p:nvSpPr>
        <p:spPr/>
        <p:txBody>
          <a:bodyPr/>
          <a:lstStyle>
            <a:lvl1pPr>
              <a:defRPr/>
            </a:lvl1pPr>
          </a:lstStyle>
          <a:p>
            <a:pPr>
              <a:defRPr/>
            </a:pPr>
            <a:fld id="{69289755-66BB-4685-9A88-426442AE3E13}" type="slidenum">
              <a:rPr lang="en-US"/>
              <a:pPr>
                <a:def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p:txBody>
          <a:bodyPr/>
          <a:lstStyle>
            <a:lvl1pPr>
              <a:defRPr/>
            </a:lvl1pPr>
          </a:lstStyle>
          <a:p>
            <a:pPr>
              <a:defRPr/>
            </a:pPr>
            <a:fld id="{2E2E7F3D-676B-4BA1-8428-0124B770AD81}" type="slidenum">
              <a:rPr lang="en-US"/>
              <a:pPr>
                <a:def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lvl1pPr>
              <a:defRPr/>
            </a:lvl1pPr>
          </a:lstStyle>
          <a:p>
            <a:pPr>
              <a:defRPr/>
            </a:pPr>
            <a:fld id="{E5881AD7-F0E0-47F0-9D44-D62ADDBED533}" type="slidenum">
              <a:rPr lang="en-US"/>
              <a:pPr>
                <a:def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7C3B8AE3-E20F-4972-9621-F2A9EC19E4F1}" type="slidenum">
              <a:rPr lang="en-US"/>
              <a:pPr>
                <a:def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0EEC8C29-BDE3-4868-99BE-771370427ECF}" type="slidenum">
              <a:rPr lang="en-US"/>
              <a:pPr>
                <a:def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97BD122A-7BCE-4083-9BE3-CD13E3FA2874}" type="slidenum">
              <a:rPr lang="en-US"/>
              <a:pPr>
                <a:def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descr="content-page"/>
          <p:cNvPicPr>
            <a:picLocks noChangeAspect="1" noChangeArrowheads="1"/>
          </p:cNvPicPr>
          <p:nvPr/>
        </p:nvPicPr>
        <p:blipFill>
          <a:blip r:embed="rId13" cstate="print"/>
          <a:srcRect/>
          <a:stretch>
            <a:fillRect/>
          </a:stretch>
        </p:blipFill>
        <p:spPr bwMode="auto">
          <a:xfrm>
            <a:off x="0" y="-3175"/>
            <a:ext cx="9145588" cy="6865938"/>
          </a:xfrm>
          <a:prstGeom prst="rect">
            <a:avLst/>
          </a:prstGeom>
          <a:noFill/>
          <a:ln w="9525">
            <a:noFill/>
            <a:miter lim="800000"/>
            <a:headEnd/>
            <a:tailEnd/>
          </a:ln>
        </p:spPr>
      </p:pic>
      <p:sp>
        <p:nvSpPr>
          <p:cNvPr id="1027" name="AutoShape 10"/>
          <p:cNvSpPr>
            <a:spLocks noGrp="1" noChangeArrowheads="1"/>
          </p:cNvSpPr>
          <p:nvPr>
            <p:ph type="title"/>
          </p:nvPr>
        </p:nvSpPr>
        <p:spPr bwMode="auto">
          <a:xfrm>
            <a:off x="1066800" y="1143000"/>
            <a:ext cx="7848600" cy="1066800"/>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8" name="Rectangle 11"/>
          <p:cNvSpPr>
            <a:spLocks noGrp="1" noChangeArrowheads="1"/>
          </p:cNvSpPr>
          <p:nvPr>
            <p:ph type="body" idx="1"/>
          </p:nvPr>
        </p:nvSpPr>
        <p:spPr bwMode="auto">
          <a:xfrm>
            <a:off x="1066800" y="2590800"/>
            <a:ext cx="7848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8981" name="Rectangle 21"/>
          <p:cNvSpPr>
            <a:spLocks noGrp="1" noChangeArrowheads="1"/>
          </p:cNvSpPr>
          <p:nvPr>
            <p:ph type="sldNum" sz="quarter" idx="4"/>
          </p:nvPr>
        </p:nvSpPr>
        <p:spPr bwMode="auto">
          <a:xfrm>
            <a:off x="152400" y="6245225"/>
            <a:ext cx="609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bg1"/>
                </a:solidFill>
                <a:latin typeface="Arial" charset="0"/>
                <a:ea typeface="+mn-ea"/>
                <a:cs typeface="+mn-cs"/>
              </a:defRPr>
            </a:lvl1pPr>
          </a:lstStyle>
          <a:p>
            <a:pPr>
              <a:defRPr/>
            </a:pPr>
            <a:fld id="{A6DF4415-3045-419F-B050-EC2F4DE45A4A}" type="slidenum">
              <a:rPr lang="en-US"/>
              <a:pPr>
                <a:defRPr/>
              </a:pPr>
              <a:t>‹#›</a:t>
            </a:fld>
            <a:endParaRPr lang="en-US" dirty="0"/>
          </a:p>
        </p:txBody>
      </p:sp>
      <p:sp>
        <p:nvSpPr>
          <p:cNvPr id="168984" name="Line 24"/>
          <p:cNvSpPr>
            <a:spLocks noChangeShapeType="1"/>
          </p:cNvSpPr>
          <p:nvPr/>
        </p:nvSpPr>
        <p:spPr bwMode="auto">
          <a:xfrm>
            <a:off x="914400" y="2438400"/>
            <a:ext cx="8229600" cy="0"/>
          </a:xfrm>
          <a:prstGeom prst="line">
            <a:avLst/>
          </a:prstGeom>
          <a:noFill/>
          <a:ln w="22225" cap="sq">
            <a:solidFill>
              <a:srgbClr val="20558A"/>
            </a:solidFill>
            <a:round/>
            <a:headEnd type="none" w="sm" len="sm"/>
            <a:tailEnd type="none" w="sm" len="sm"/>
          </a:ln>
          <a:effectLst/>
        </p:spPr>
        <p:txBody>
          <a:bodyPr wrap="none" anchor="ctr"/>
          <a:lstStyle/>
          <a:p>
            <a:pPr algn="ctr">
              <a:defRPr/>
            </a:pPr>
            <a:endParaRPr lang="en-CA" dirty="0">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p:titleStyle>
    <p:body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pmprb-cepmb.gc.ca/" TargetMode="External"/><Relationship Id="rId7" Type="http://schemas.openxmlformats.org/officeDocument/2006/relationships/hyperlink" Target="http://www.pmprb-cepmb.gc.ca/english/View.asp?x=1606&amp;mp=1298"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www.pmprb-cepmb.gc.ca/english/View.asp?x=1600&amp;mp=274" TargetMode="External"/><Relationship Id="rId5" Type="http://schemas.openxmlformats.org/officeDocument/2006/relationships/hyperlink" Target="http://www.pmprb-cepmb.gc.ca/francais/view.asp?x=1511&amp;id=278" TargetMode="External"/><Relationship Id="rId4" Type="http://schemas.openxmlformats.org/officeDocument/2006/relationships/hyperlink" Target="http://www.pmprb-cepmb.gc.ca/english/View.asp?x=1490&amp;mp=277"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475656" y="3501008"/>
            <a:ext cx="7363544" cy="2438400"/>
          </a:xfrm>
        </p:spPr>
        <p:txBody>
          <a:bodyPr lIns="0" tIns="0" rIns="0" bIns="0"/>
          <a:lstStyle/>
          <a:p>
            <a:pPr eaLnBrk="1" hangingPunct="1">
              <a:buFont typeface="Wingdings" pitchFamily="-60" charset="2"/>
              <a:buNone/>
            </a:pPr>
            <a:endParaRPr lang="fr-CA" sz="2800" noProof="0" dirty="0" smtClean="0">
              <a:latin typeface="Gill Sans MT" pitchFamily="34" charset="0"/>
            </a:endParaRPr>
          </a:p>
          <a:p>
            <a:pPr eaLnBrk="1" hangingPunct="1">
              <a:buFont typeface="Wingdings" pitchFamily="-60" charset="2"/>
              <a:buNone/>
            </a:pPr>
            <a:endParaRPr lang="fr-CA" sz="2800" noProof="0" dirty="0" smtClean="0">
              <a:latin typeface="Gill Sans MT" pitchFamily="34" charset="0"/>
            </a:endParaRPr>
          </a:p>
          <a:p>
            <a:pPr eaLnBrk="1" hangingPunct="1">
              <a:buFont typeface="Wingdings" pitchFamily="-60" charset="2"/>
              <a:buNone/>
            </a:pPr>
            <a:endParaRPr lang="fr-CA" sz="2800" noProof="0" dirty="0" smtClean="0">
              <a:latin typeface="Gill Sans MT" pitchFamily="34" charset="0"/>
            </a:endParaRPr>
          </a:p>
          <a:p>
            <a:pPr eaLnBrk="1" hangingPunct="1">
              <a:buFont typeface="Wingdings" pitchFamily="-60" charset="2"/>
              <a:buNone/>
            </a:pPr>
            <a:endParaRPr lang="fr-CA" sz="2800" noProof="0" dirty="0" smtClean="0">
              <a:latin typeface="Gill Sans MT" pitchFamily="34" charset="0"/>
            </a:endParaRPr>
          </a:p>
          <a:p>
            <a:pPr eaLnBrk="1" hangingPunct="1">
              <a:buFont typeface="Wingdings" pitchFamily="-60" charset="2"/>
              <a:buNone/>
            </a:pPr>
            <a:endParaRPr lang="fr-CA" sz="2800" noProof="0" dirty="0" smtClean="0">
              <a:latin typeface="Gill Sans MT" pitchFamily="34" charset="0"/>
            </a:endParaRPr>
          </a:p>
          <a:p>
            <a:pPr eaLnBrk="1" hangingPunct="1">
              <a:buFont typeface="Wingdings" pitchFamily="-60" charset="2"/>
              <a:buNone/>
            </a:pPr>
            <a:r>
              <a:rPr lang="fr-CA" sz="4000" b="1" noProof="0" dirty="0" smtClean="0">
                <a:latin typeface="Gill Sans MT" pitchFamily="34" charset="0"/>
              </a:rPr>
              <a:t>Parlons de chiffres</a:t>
            </a:r>
          </a:p>
          <a:p>
            <a:pPr eaLnBrk="1" hangingPunct="1">
              <a:buFont typeface="Wingdings" pitchFamily="-60" charset="2"/>
              <a:buNone/>
            </a:pPr>
            <a:endParaRPr lang="fr-CA" sz="2800" noProof="0" dirty="0" smtClean="0">
              <a:latin typeface="Gill Sans MT" pitchFamily="34" charset="0"/>
            </a:endParaRPr>
          </a:p>
          <a:p>
            <a:pPr eaLnBrk="1" hangingPunct="1">
              <a:buFont typeface="Wingdings" pitchFamily="-60" charset="2"/>
              <a:buNone/>
            </a:pPr>
            <a:r>
              <a:rPr lang="fr-CA" sz="2400" noProof="0" dirty="0" smtClean="0">
                <a:latin typeface="Gill Sans MT" pitchFamily="34" charset="0"/>
              </a:rPr>
              <a:t>				Ottawa, le 6 décembre 2012</a:t>
            </a:r>
          </a:p>
          <a:p>
            <a:pPr eaLnBrk="1" hangingPunct="1">
              <a:buFont typeface="Wingdings" pitchFamily="-60" charset="2"/>
              <a:buNone/>
            </a:pPr>
            <a:r>
              <a:rPr lang="fr-CA" sz="2400" noProof="0" dirty="0" smtClean="0">
                <a:latin typeface="Gill Sans MT" pitchFamily="34" charset="0"/>
              </a:rPr>
              <a:t>					</a:t>
            </a:r>
          </a:p>
        </p:txBody>
      </p:sp>
      <p:sp>
        <p:nvSpPr>
          <p:cNvPr id="15362" name="AutoShape 2"/>
          <p:cNvSpPr>
            <a:spLocks noGrp="1" noChangeArrowheads="1"/>
          </p:cNvSpPr>
          <p:nvPr>
            <p:ph type="ctrTitle" sz="quarter"/>
          </p:nvPr>
        </p:nvSpPr>
        <p:spPr>
          <a:xfrm>
            <a:off x="1475656" y="2225675"/>
            <a:ext cx="7272807" cy="1059309"/>
          </a:xfrm>
        </p:spPr>
        <p:txBody>
          <a:bodyPr anchor="ctr"/>
          <a:lstStyle/>
          <a:p>
            <a:pPr eaLnBrk="1" hangingPunct="1"/>
            <a:r>
              <a:rPr lang="fr-CA" sz="3600" i="1" noProof="0" dirty="0" smtClean="0">
                <a:solidFill>
                  <a:schemeClr val="tx1"/>
                </a:solidFill>
              </a:rPr>
              <a:t>Conseil d’examen du prix des médicaments brevetés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70670" y="260648"/>
            <a:ext cx="7848600" cy="792088"/>
          </a:xfrm>
        </p:spPr>
        <p:txBody>
          <a:bodyPr/>
          <a:lstStyle/>
          <a:p>
            <a:pPr algn="ctr" eaLnBrk="1" hangingPunct="1"/>
            <a:r>
              <a:rPr lang="fr-CA" sz="3600" noProof="0" dirty="0" smtClean="0">
                <a:solidFill>
                  <a:schemeClr val="accent4">
                    <a:lumMod val="75000"/>
                    <a:lumOff val="25000"/>
                  </a:schemeClr>
                </a:solidFill>
                <a:latin typeface="Gill Sans MT" pitchFamily="34" charset="0"/>
              </a:rPr>
              <a:t>Calcul du PMNE-N</a:t>
            </a:r>
            <a:br>
              <a:rPr lang="fr-CA" sz="3600" noProof="0" dirty="0" smtClean="0">
                <a:solidFill>
                  <a:schemeClr val="accent4">
                    <a:lumMod val="75000"/>
                    <a:lumOff val="25000"/>
                  </a:schemeClr>
                </a:solidFill>
                <a:latin typeface="Gill Sans MT" pitchFamily="34" charset="0"/>
              </a:rPr>
            </a:br>
            <a:r>
              <a:rPr lang="fr-CA" sz="2000" noProof="0" dirty="0" smtClean="0">
                <a:solidFill>
                  <a:schemeClr val="accent4">
                    <a:lumMod val="75000"/>
                    <a:lumOff val="25000"/>
                  </a:schemeClr>
                </a:solidFill>
                <a:latin typeface="Gill Sans MT" pitchFamily="34" charset="0"/>
              </a:rPr>
              <a:t>Exemple : Aucune augmentation annuelle du prix</a:t>
            </a:r>
            <a:endParaRPr lang="fr-CA" sz="2400" noProof="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10</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43608" y="3429000"/>
            <a:ext cx="4659957"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a:solidFill>
                  <a:srgbClr val="002A56">
                    <a:lumMod val="75000"/>
                    <a:lumOff val="25000"/>
                  </a:srgbClr>
                </a:solidFill>
                <a:latin typeface="Gill Sans MT" pitchFamily="34" charset="0"/>
              </a:rPr>
              <a:t>Facteur de l’IPC prévu de </a:t>
            </a:r>
            <a:r>
              <a:rPr lang="fr-CA" sz="2000" b="0" dirty="0" smtClean="0">
                <a:solidFill>
                  <a:srgbClr val="002A56">
                    <a:lumMod val="75000"/>
                    <a:lumOff val="25000"/>
                  </a:srgbClr>
                </a:solidFill>
                <a:latin typeface="Gill Sans MT" pitchFamily="34" charset="0"/>
              </a:rPr>
              <a:t>2012</a:t>
            </a:r>
            <a:r>
              <a:rPr lang="en-US" sz="2000" b="0" dirty="0" smtClean="0">
                <a:solidFill>
                  <a:schemeClr val="accent4">
                    <a:lumMod val="75000"/>
                    <a:lumOff val="25000"/>
                  </a:schemeClr>
                </a:solidFill>
                <a:latin typeface="Gill Sans MT" pitchFamily="34" charset="0"/>
              </a:rPr>
              <a:t> = 1,064</a:t>
            </a:r>
          </a:p>
        </p:txBody>
      </p:sp>
      <p:sp>
        <p:nvSpPr>
          <p:cNvPr id="8" name="Rectangle 3"/>
          <p:cNvSpPr txBox="1">
            <a:spLocks noChangeArrowheads="1"/>
          </p:cNvSpPr>
          <p:nvPr/>
        </p:nvSpPr>
        <p:spPr bwMode="auto">
          <a:xfrm>
            <a:off x="1043608" y="445475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IPC = 1,064  x 10,0000 $ = 10,6400 $</a:t>
            </a:r>
          </a:p>
        </p:txBody>
      </p:sp>
      <p:sp>
        <p:nvSpPr>
          <p:cNvPr id="9" name="Rectangle 3"/>
          <p:cNvSpPr txBox="1">
            <a:spLocks noChangeArrowheads="1"/>
          </p:cNvSpPr>
          <p:nvPr/>
        </p:nvSpPr>
        <p:spPr bwMode="auto">
          <a:xfrm>
            <a:off x="1043607" y="4814752"/>
            <a:ext cx="5040561"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Prix plafond = 1,032  x 10,0000 $ = 10,3200 $</a:t>
            </a:r>
          </a:p>
        </p:txBody>
      </p:sp>
      <p:sp>
        <p:nvSpPr>
          <p:cNvPr id="2" name="Right Brace 1"/>
          <p:cNvSpPr/>
          <p:nvPr/>
        </p:nvSpPr>
        <p:spPr bwMode="auto">
          <a:xfrm>
            <a:off x="5967282" y="4541987"/>
            <a:ext cx="233772" cy="647992"/>
          </a:xfrm>
          <a:prstGeom prst="rightBrace">
            <a:avLst/>
          </a:prstGeom>
          <a:noFill/>
          <a:ln w="254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11" name="Rectangle 3"/>
          <p:cNvSpPr txBox="1">
            <a:spLocks noChangeArrowheads="1"/>
          </p:cNvSpPr>
          <p:nvPr/>
        </p:nvSpPr>
        <p:spPr bwMode="auto">
          <a:xfrm>
            <a:off x="6228185" y="4541987"/>
            <a:ext cx="2160239" cy="72917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lvl="0" indent="0" eaLnBrk="1" hangingPunct="1">
              <a:spcBef>
                <a:spcPct val="0"/>
              </a:spcBef>
              <a:buClrTx/>
              <a:buSzTx/>
              <a:buNone/>
            </a:pPr>
            <a:r>
              <a:rPr lang="fr-CA" sz="2000" b="0" dirty="0">
                <a:solidFill>
                  <a:srgbClr val="002A56">
                    <a:lumMod val="75000"/>
                    <a:lumOff val="25000"/>
                  </a:srgbClr>
                </a:solidFill>
                <a:latin typeface="Gill Sans MT" pitchFamily="34" charset="0"/>
              </a:rPr>
              <a:t>Prendre la valeur la moins </a:t>
            </a:r>
            <a:r>
              <a:rPr lang="fr-CA" sz="2000" b="0" dirty="0" smtClean="0">
                <a:solidFill>
                  <a:srgbClr val="002A56">
                    <a:lumMod val="75000"/>
                    <a:lumOff val="25000"/>
                  </a:srgbClr>
                </a:solidFill>
                <a:latin typeface="Gill Sans MT" pitchFamily="34" charset="0"/>
              </a:rPr>
              <a:t>élevée</a:t>
            </a:r>
            <a:endParaRPr lang="en-US" sz="2000" b="0" dirty="0" smtClean="0">
              <a:solidFill>
                <a:schemeClr val="accent4">
                  <a:lumMod val="75000"/>
                  <a:lumOff val="25000"/>
                </a:schemeClr>
              </a:solidFill>
              <a:latin typeface="Gill Sans MT" pitchFamily="34" charset="0"/>
            </a:endParaRPr>
          </a:p>
        </p:txBody>
      </p:sp>
      <p:sp>
        <p:nvSpPr>
          <p:cNvPr id="12" name="Rectangle 3"/>
          <p:cNvSpPr txBox="1">
            <a:spLocks noChangeArrowheads="1"/>
          </p:cNvSpPr>
          <p:nvPr/>
        </p:nvSpPr>
        <p:spPr bwMode="auto">
          <a:xfrm>
            <a:off x="1043608" y="5427272"/>
            <a:ext cx="666968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a:solidFill>
                  <a:srgbClr val="002A56">
                    <a:lumMod val="75000"/>
                    <a:lumOff val="25000"/>
                  </a:srgbClr>
                </a:solidFill>
                <a:latin typeface="Gill Sans MT" pitchFamily="34" charset="0"/>
              </a:rPr>
              <a:t>Le PMNE-N prévu pour l’année 2012 </a:t>
            </a:r>
            <a:r>
              <a:rPr lang="en-US" sz="2000" b="0" dirty="0" smtClean="0">
                <a:solidFill>
                  <a:schemeClr val="accent4">
                    <a:lumMod val="75000"/>
                    <a:lumOff val="25000"/>
                  </a:schemeClr>
                </a:solidFill>
                <a:latin typeface="Gill Sans MT" pitchFamily="34" charset="0"/>
              </a:rPr>
              <a:t>= 10,3200 $</a:t>
            </a:r>
          </a:p>
        </p:txBody>
      </p:sp>
      <p:sp>
        <p:nvSpPr>
          <p:cNvPr id="3" name="Oval 2"/>
          <p:cNvSpPr/>
          <p:nvPr/>
        </p:nvSpPr>
        <p:spPr bwMode="auto">
          <a:xfrm>
            <a:off x="4709424" y="4814752"/>
            <a:ext cx="1292727" cy="432088"/>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23" name="Rectangle 3"/>
          <p:cNvSpPr txBox="1">
            <a:spLocks noChangeArrowheads="1"/>
          </p:cNvSpPr>
          <p:nvPr/>
        </p:nvSpPr>
        <p:spPr bwMode="auto">
          <a:xfrm>
            <a:off x="1043608" y="3789000"/>
            <a:ext cx="504056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a:solidFill>
                  <a:srgbClr val="002A56">
                    <a:lumMod val="75000"/>
                    <a:lumOff val="25000"/>
                  </a:srgbClr>
                </a:solidFill>
                <a:latin typeface="Gill Sans MT" pitchFamily="34" charset="0"/>
              </a:rPr>
              <a:t>Facteur du prix plafond prévu de </a:t>
            </a:r>
            <a:r>
              <a:rPr lang="fr-CA" sz="2000" b="0" dirty="0" smtClean="0">
                <a:solidFill>
                  <a:srgbClr val="002A56">
                    <a:lumMod val="75000"/>
                    <a:lumOff val="25000"/>
                  </a:srgbClr>
                </a:solidFill>
                <a:latin typeface="Gill Sans MT" pitchFamily="34" charset="0"/>
              </a:rPr>
              <a:t>2012</a:t>
            </a:r>
            <a:r>
              <a:rPr lang="en-US" sz="2000" b="0" dirty="0" smtClean="0">
                <a:solidFill>
                  <a:schemeClr val="accent4">
                    <a:lumMod val="75000"/>
                    <a:lumOff val="25000"/>
                  </a:schemeClr>
                </a:solidFill>
                <a:latin typeface="Gill Sans MT" pitchFamily="34" charset="0"/>
              </a:rPr>
              <a:t> = 1,032</a:t>
            </a:r>
          </a:p>
        </p:txBody>
      </p:sp>
      <p:graphicFrame>
        <p:nvGraphicFramePr>
          <p:cNvPr id="5" name="Table 4"/>
          <p:cNvGraphicFramePr>
            <a:graphicFrameLocks noGrp="1"/>
          </p:cNvGraphicFramePr>
          <p:nvPr>
            <p:extLst>
              <p:ext uri="{D42A27DB-BD31-4B8C-83A1-F6EECF244321}">
                <p14:modId xmlns:p14="http://schemas.microsoft.com/office/powerpoint/2010/main" val="681825607"/>
              </p:ext>
            </p:extLst>
          </p:nvPr>
        </p:nvGraphicFramePr>
        <p:xfrm>
          <a:off x="1331640" y="1124744"/>
          <a:ext cx="6581047" cy="2123440"/>
        </p:xfrm>
        <a:graphic>
          <a:graphicData uri="http://schemas.openxmlformats.org/drawingml/2006/table">
            <a:tbl>
              <a:tblPr firstRow="1" bandRow="1">
                <a:tableStyleId>{5C22544A-7EE6-4342-B048-85BDC9FD1C3A}</a:tableStyleId>
              </a:tblPr>
              <a:tblGrid>
                <a:gridCol w="1828519"/>
                <a:gridCol w="1219481"/>
                <a:gridCol w="1524000"/>
                <a:gridCol w="2009047"/>
              </a:tblGrid>
              <a:tr h="370840">
                <a:tc>
                  <a:txBody>
                    <a:bodyPr/>
                    <a:lstStyle/>
                    <a:p>
                      <a:pPr algn="ctr"/>
                      <a:r>
                        <a:rPr lang="fr-CA" u="sng" noProof="0" dirty="0" smtClean="0"/>
                        <a:t>Année</a:t>
                      </a:r>
                      <a:endParaRPr lang="fr-CA" u="sng" noProof="0" dirty="0"/>
                    </a:p>
                  </a:txBody>
                  <a:tcPr anchor="ctr"/>
                </a:tc>
                <a:tc>
                  <a:txBody>
                    <a:bodyPr/>
                    <a:lstStyle/>
                    <a:p>
                      <a:pPr algn="ctr"/>
                      <a:r>
                        <a:rPr lang="fr-CA" u="sng" noProof="0" dirty="0" smtClean="0"/>
                        <a:t>PTM-N</a:t>
                      </a:r>
                      <a:endParaRPr lang="fr-CA" u="sng" noProof="0" dirty="0"/>
                    </a:p>
                  </a:txBody>
                  <a:tcPr anchor="ctr"/>
                </a:tc>
                <a:tc>
                  <a:txBody>
                    <a:bodyPr/>
                    <a:lstStyle/>
                    <a:p>
                      <a:pPr algn="ctr"/>
                      <a:r>
                        <a:rPr lang="fr-CA" u="sng" noProof="0" dirty="0" smtClean="0"/>
                        <a:t>PMMP / </a:t>
                      </a:r>
                    </a:p>
                    <a:p>
                      <a:pPr algn="ctr"/>
                      <a:r>
                        <a:rPr lang="fr-CA" u="sng" noProof="0" dirty="0" smtClean="0"/>
                        <a:t>PMNE-N</a:t>
                      </a:r>
                      <a:endParaRPr lang="fr-CA" u="sng" noProof="0" dirty="0"/>
                    </a:p>
                  </a:txBody>
                  <a:tcPr anchor="ctr"/>
                </a:tc>
                <a:tc>
                  <a:txBody>
                    <a:bodyPr/>
                    <a:lstStyle/>
                    <a:p>
                      <a:pPr algn="ctr"/>
                      <a:r>
                        <a:rPr lang="fr-CA" u="sng" noProof="0" dirty="0" smtClean="0"/>
                        <a:t>Prix international le plus élevé</a:t>
                      </a:r>
                      <a:endParaRPr lang="fr-CA" u="sng" noProof="0" dirty="0"/>
                    </a:p>
                  </a:txBody>
                  <a:tcPr anchor="ctr"/>
                </a:tc>
              </a:tr>
              <a:tr h="370840">
                <a:tc>
                  <a:txBody>
                    <a:bodyPr/>
                    <a:lstStyle/>
                    <a:p>
                      <a:pPr algn="ctr"/>
                      <a:r>
                        <a:rPr lang="fr-CA" noProof="0" dirty="0" smtClean="0"/>
                        <a:t>2009 (référence)</a:t>
                      </a:r>
                      <a:endParaRPr lang="fr-CA" noProof="0" dirty="0"/>
                    </a:p>
                  </a:txBody>
                  <a:tcPr/>
                </a:tc>
                <a:tc>
                  <a:txBody>
                    <a:bodyPr/>
                    <a:lstStyle/>
                    <a:p>
                      <a:pPr algn="ctr"/>
                      <a:r>
                        <a:rPr lang="fr-CA" noProof="0" dirty="0" smtClean="0"/>
                        <a:t>10,0000 $</a:t>
                      </a:r>
                    </a:p>
                  </a:txBody>
                  <a:tcPr/>
                </a:tc>
                <a:tc>
                  <a:txBody>
                    <a:bodyPr/>
                    <a:lstStyle/>
                    <a:p>
                      <a:pPr algn="ctr"/>
                      <a:r>
                        <a:rPr lang="fr-CA" noProof="0" dirty="0" smtClean="0"/>
                        <a:t>10,0000 $</a:t>
                      </a:r>
                      <a:endParaRPr lang="fr-CA" noProof="0" dirty="0"/>
                    </a:p>
                  </a:txBody>
                  <a:tcPr/>
                </a:tc>
                <a:tc>
                  <a:txBody>
                    <a:bodyPr/>
                    <a:lstStyle/>
                    <a:p>
                      <a:pPr algn="ctr"/>
                      <a:r>
                        <a:rPr lang="fr-CA" noProof="0" dirty="0" smtClean="0"/>
                        <a:t>12,0000 $</a:t>
                      </a:r>
                      <a:endParaRPr lang="fr-CA" noProof="0" dirty="0"/>
                    </a:p>
                  </a:txBody>
                  <a:tcPr/>
                </a:tc>
              </a:tr>
              <a:tr h="370840">
                <a:tc>
                  <a:txBody>
                    <a:bodyPr/>
                    <a:lstStyle/>
                    <a:p>
                      <a:pPr algn="ctr"/>
                      <a:r>
                        <a:rPr lang="fr-CA" noProof="0" dirty="0" smtClean="0"/>
                        <a:t>2010</a:t>
                      </a:r>
                    </a:p>
                  </a:txBody>
                  <a:tcPr/>
                </a:tc>
                <a:tc>
                  <a:txBody>
                    <a:bodyPr/>
                    <a:lstStyle/>
                    <a:p>
                      <a:pPr algn="ctr"/>
                      <a:r>
                        <a:rPr lang="fr-CA" noProof="0" dirty="0" smtClean="0"/>
                        <a:t>10,0000 $</a:t>
                      </a:r>
                      <a:endParaRPr lang="fr-CA" noProof="0" dirty="0"/>
                    </a:p>
                  </a:txBody>
                  <a:tcPr/>
                </a:tc>
                <a:tc>
                  <a:txBody>
                    <a:bodyPr/>
                    <a:lstStyle/>
                    <a:p>
                      <a:pPr algn="ctr"/>
                      <a:r>
                        <a:rPr lang="fr-CA" noProof="0" dirty="0" smtClean="0"/>
                        <a:t>10,1800 $</a:t>
                      </a:r>
                      <a:endParaRPr lang="fr-CA" noProof="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A" sz="1800" b="0" i="0" u="none" strike="noStrike" kern="1200" cap="none" spc="0" normalizeH="0" baseline="0" noProof="0" dirty="0" smtClean="0">
                          <a:ln>
                            <a:noFill/>
                          </a:ln>
                          <a:solidFill>
                            <a:srgbClr val="003366"/>
                          </a:solidFill>
                          <a:effectLst/>
                          <a:uLnTx/>
                          <a:uFillTx/>
                          <a:latin typeface="+mn-lt"/>
                          <a:ea typeface="+mn-ea"/>
                          <a:cs typeface="+mn-cs"/>
                        </a:rPr>
                        <a:t>12,0000 $</a:t>
                      </a:r>
                      <a:endParaRPr kumimoji="0" lang="fr-CA" sz="1800" b="0" i="0" u="none" strike="noStrike" kern="1200" cap="none" spc="0" normalizeH="0" baseline="0" noProof="0" dirty="0">
                        <a:ln>
                          <a:noFill/>
                        </a:ln>
                        <a:solidFill>
                          <a:srgbClr val="003366"/>
                        </a:solidFill>
                        <a:effectLst/>
                        <a:uLnTx/>
                        <a:uFillTx/>
                        <a:latin typeface="+mn-lt"/>
                        <a:ea typeface="+mn-ea"/>
                        <a:cs typeface="+mn-cs"/>
                      </a:endParaRPr>
                    </a:p>
                  </a:txBody>
                  <a:tcPr/>
                </a:tc>
              </a:tr>
              <a:tr h="370840">
                <a:tc>
                  <a:txBody>
                    <a:bodyPr/>
                    <a:lstStyle/>
                    <a:p>
                      <a:pPr algn="ctr"/>
                      <a:r>
                        <a:rPr lang="fr-CA" noProof="0" dirty="0" smtClean="0"/>
                        <a:t>2011</a:t>
                      </a:r>
                      <a:endParaRPr lang="fr-CA" noProof="0" dirty="0"/>
                    </a:p>
                  </a:txBody>
                  <a:tcPr/>
                </a:tc>
                <a:tc>
                  <a:txBody>
                    <a:bodyPr/>
                    <a:lstStyle/>
                    <a:p>
                      <a:pPr algn="ctr"/>
                      <a:r>
                        <a:rPr lang="fr-CA" noProof="0" dirty="0" smtClean="0"/>
                        <a:t>10,0000 $</a:t>
                      </a:r>
                      <a:endParaRPr lang="fr-CA" noProof="0" dirty="0"/>
                    </a:p>
                  </a:txBody>
                  <a:tcPr/>
                </a:tc>
                <a:tc>
                  <a:txBody>
                    <a:bodyPr/>
                    <a:lstStyle/>
                    <a:p>
                      <a:pPr algn="ctr"/>
                      <a:r>
                        <a:rPr lang="fr-CA" noProof="0" dirty="0" smtClean="0"/>
                        <a:t>10,4400 $</a:t>
                      </a:r>
                      <a:endParaRPr lang="fr-CA" noProof="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A" sz="1800" b="0" i="0" u="none" strike="noStrike" kern="1200" cap="none" spc="0" normalizeH="0" baseline="0" noProof="0" dirty="0" smtClean="0">
                          <a:ln>
                            <a:noFill/>
                          </a:ln>
                          <a:solidFill>
                            <a:srgbClr val="003366"/>
                          </a:solidFill>
                          <a:effectLst/>
                          <a:uLnTx/>
                          <a:uFillTx/>
                          <a:latin typeface="+mn-lt"/>
                          <a:ea typeface="+mn-ea"/>
                          <a:cs typeface="+mn-cs"/>
                        </a:rPr>
                        <a:t>12,0000 $</a:t>
                      </a:r>
                      <a:endParaRPr kumimoji="0" lang="fr-CA" sz="1800" b="0" i="0" u="none" strike="noStrike" kern="1200" cap="none" spc="0" normalizeH="0" baseline="0" noProof="0" dirty="0">
                        <a:ln>
                          <a:noFill/>
                        </a:ln>
                        <a:solidFill>
                          <a:srgbClr val="003366"/>
                        </a:solidFill>
                        <a:effectLst/>
                        <a:uLnTx/>
                        <a:uFillTx/>
                        <a:latin typeface="+mn-lt"/>
                        <a:ea typeface="+mn-ea"/>
                        <a:cs typeface="+mn-cs"/>
                      </a:endParaRPr>
                    </a:p>
                  </a:txBody>
                  <a:tcPr/>
                </a:tc>
              </a:tr>
              <a:tr h="370840">
                <a:tc>
                  <a:txBody>
                    <a:bodyPr/>
                    <a:lstStyle/>
                    <a:p>
                      <a:pPr algn="ctr"/>
                      <a:r>
                        <a:rPr lang="fr-CA" noProof="0" dirty="0" smtClean="0"/>
                        <a:t>2012 </a:t>
                      </a:r>
                      <a:endParaRPr lang="fr-CA" noProof="0" dirty="0"/>
                    </a:p>
                  </a:txBody>
                  <a:tcPr/>
                </a:tc>
                <a:tc>
                  <a:txBody>
                    <a:bodyPr/>
                    <a:lstStyle/>
                    <a:p>
                      <a:pPr algn="ctr"/>
                      <a:r>
                        <a:rPr lang="fr-CA" noProof="0" dirty="0" smtClean="0"/>
                        <a:t>10,5000 $</a:t>
                      </a:r>
                      <a:endParaRPr lang="fr-CA" noProof="0" dirty="0"/>
                    </a:p>
                  </a:txBody>
                  <a:tcPr/>
                </a:tc>
                <a:tc>
                  <a:txBody>
                    <a:bodyPr/>
                    <a:lstStyle/>
                    <a:p>
                      <a:pPr algn="ctr"/>
                      <a:r>
                        <a:rPr lang="fr-CA" noProof="0" dirty="0" smtClean="0"/>
                        <a:t>?</a:t>
                      </a:r>
                      <a:endParaRPr lang="fr-CA" noProof="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A" sz="1800" b="0" i="0" u="none" strike="noStrike" kern="1200" cap="none" spc="0" normalizeH="0" baseline="0" noProof="0" dirty="0" smtClean="0">
                          <a:ln>
                            <a:noFill/>
                          </a:ln>
                          <a:solidFill>
                            <a:srgbClr val="003366"/>
                          </a:solidFill>
                          <a:effectLst/>
                          <a:uLnTx/>
                          <a:uFillTx/>
                          <a:latin typeface="+mn-lt"/>
                          <a:ea typeface="+mn-ea"/>
                          <a:cs typeface="+mn-cs"/>
                        </a:rPr>
                        <a:t>12,0000 $</a:t>
                      </a:r>
                      <a:endParaRPr kumimoji="0" lang="fr-CA" sz="1800" b="0" i="0" u="none" strike="noStrike" kern="1200" cap="none" spc="0" normalizeH="0" baseline="0" noProof="0" dirty="0">
                        <a:ln>
                          <a:noFill/>
                        </a:ln>
                        <a:solidFill>
                          <a:srgbClr val="003366"/>
                        </a:solidFill>
                        <a:effectLst/>
                        <a:uLnTx/>
                        <a:uFillTx/>
                        <a:latin typeface="+mn-lt"/>
                        <a:ea typeface="+mn-ea"/>
                        <a:cs typeface="+mn-cs"/>
                      </a:endParaRPr>
                    </a:p>
                  </a:txBody>
                  <a:tcPr/>
                </a:tc>
              </a:tr>
            </a:tbl>
          </a:graphicData>
        </a:graphic>
      </p:graphicFrame>
    </p:spTree>
    <p:extLst>
      <p:ext uri="{BB962C8B-B14F-4D97-AF65-F5344CB8AC3E}">
        <p14:creationId xmlns:p14="http://schemas.microsoft.com/office/powerpoint/2010/main" val="3961357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hidden"/>
                                      </p:to>
                                    </p:set>
                                  </p:childTnLst>
                                </p:cTn>
                              </p:par>
                              <p:par>
                                <p:cTn id="21" presetID="1" presetClass="entr" presetSubtype="0"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8" grpId="0"/>
      <p:bldP spid="8" grpId="1"/>
      <p:bldP spid="9" grpId="0"/>
      <p:bldP spid="9" grpId="1"/>
      <p:bldP spid="2" grpId="0" animBg="1"/>
      <p:bldP spid="2" grpId="1" animBg="1"/>
      <p:bldP spid="11" grpId="0"/>
      <p:bldP spid="11" grpId="1"/>
      <p:bldP spid="12" grpId="0"/>
      <p:bldP spid="12" grpId="1"/>
      <p:bldP spid="3" grpId="0" animBg="1"/>
      <p:bldP spid="3" grpId="1" animBg="1"/>
      <p:bldP spid="23" grpId="0"/>
      <p:bldP spid="23"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70670" y="260648"/>
            <a:ext cx="7848600" cy="792088"/>
          </a:xfrm>
        </p:spPr>
        <p:txBody>
          <a:bodyPr/>
          <a:lstStyle/>
          <a:p>
            <a:pPr algn="ctr" eaLnBrk="1" hangingPunct="1"/>
            <a:r>
              <a:rPr lang="fr-CA" sz="3600" dirty="0" smtClean="0">
                <a:solidFill>
                  <a:schemeClr val="accent4">
                    <a:lumMod val="75000"/>
                    <a:lumOff val="25000"/>
                  </a:schemeClr>
                </a:solidFill>
                <a:latin typeface="Gill Sans MT" pitchFamily="34" charset="0"/>
              </a:rPr>
              <a:t>Calcul du PMNE-N</a:t>
            </a:r>
            <a:r>
              <a:rPr lang="fr-CA" sz="3600" noProof="0" dirty="0" smtClean="0">
                <a:solidFill>
                  <a:schemeClr val="accent4">
                    <a:lumMod val="75000"/>
                    <a:lumOff val="25000"/>
                  </a:schemeClr>
                </a:solidFill>
                <a:latin typeface="Gill Sans MT" pitchFamily="34" charset="0"/>
              </a:rPr>
              <a:t/>
            </a:r>
            <a:br>
              <a:rPr lang="fr-CA" sz="3600" noProof="0" dirty="0" smtClean="0">
                <a:solidFill>
                  <a:schemeClr val="accent4">
                    <a:lumMod val="75000"/>
                    <a:lumOff val="25000"/>
                  </a:schemeClr>
                </a:solidFill>
                <a:latin typeface="Gill Sans MT" pitchFamily="34" charset="0"/>
              </a:rPr>
            </a:br>
            <a:r>
              <a:rPr lang="fr-CA" sz="2000" noProof="0" dirty="0" smtClean="0">
                <a:solidFill>
                  <a:schemeClr val="accent4">
                    <a:lumMod val="75000"/>
                    <a:lumOff val="25000"/>
                  </a:schemeClr>
                </a:solidFill>
                <a:latin typeface="Gill Sans MT" pitchFamily="34" charset="0"/>
              </a:rPr>
              <a:t>Exemple : Différence entre l’IPC et le prix plafond lors de la deuxième année de vente</a:t>
            </a:r>
            <a:endParaRPr lang="fr-CA" sz="1800" noProof="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53137" y="1340768"/>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11</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43608" y="3789000"/>
            <a:ext cx="5544616"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smtClean="0">
                <a:solidFill>
                  <a:srgbClr val="002A56">
                    <a:lumMod val="75000"/>
                    <a:lumOff val="25000"/>
                  </a:srgbClr>
                </a:solidFill>
                <a:latin typeface="Gill Sans MT" pitchFamily="34" charset="0"/>
              </a:rPr>
              <a:t>Facteur de l’IPC prévu de 2012 </a:t>
            </a:r>
            <a:r>
              <a:rPr lang="fr-CA" sz="2000" b="0" dirty="0" smtClean="0">
                <a:solidFill>
                  <a:schemeClr val="accent4">
                    <a:lumMod val="75000"/>
                    <a:lumOff val="25000"/>
                  </a:schemeClr>
                </a:solidFill>
                <a:latin typeface="Gill Sans MT" pitchFamily="34" charset="0"/>
              </a:rPr>
              <a:t>(</a:t>
            </a:r>
            <a:r>
              <a:rPr lang="fr-CA" sz="2000" b="0" u="sng" dirty="0" smtClean="0">
                <a:solidFill>
                  <a:schemeClr val="accent4">
                    <a:lumMod val="75000"/>
                    <a:lumOff val="25000"/>
                  </a:schemeClr>
                </a:solidFill>
                <a:latin typeface="Gill Sans MT" pitchFamily="34" charset="0"/>
              </a:rPr>
              <a:t>1</a:t>
            </a:r>
            <a:r>
              <a:rPr lang="fr-CA" sz="2000" b="0" u="sng" baseline="30000" dirty="0" smtClean="0">
                <a:solidFill>
                  <a:schemeClr val="accent4">
                    <a:lumMod val="75000"/>
                    <a:lumOff val="25000"/>
                  </a:schemeClr>
                </a:solidFill>
                <a:latin typeface="Gill Sans MT" pitchFamily="34" charset="0"/>
              </a:rPr>
              <a:t>re</a:t>
            </a:r>
            <a:r>
              <a:rPr lang="fr-CA" sz="2000" b="0" u="sng" dirty="0" smtClean="0">
                <a:solidFill>
                  <a:schemeClr val="accent4">
                    <a:lumMod val="75000"/>
                    <a:lumOff val="25000"/>
                  </a:schemeClr>
                </a:solidFill>
                <a:latin typeface="Gill Sans MT" pitchFamily="34" charset="0"/>
              </a:rPr>
              <a:t> année</a:t>
            </a:r>
            <a:r>
              <a:rPr lang="fr-CA" sz="2000" b="0" dirty="0" smtClean="0">
                <a:solidFill>
                  <a:schemeClr val="accent4">
                    <a:lumMod val="75000"/>
                    <a:lumOff val="25000"/>
                  </a:schemeClr>
                </a:solidFill>
                <a:latin typeface="Gill Sans MT" pitchFamily="34" charset="0"/>
              </a:rPr>
              <a:t>) = 1,021</a:t>
            </a:r>
          </a:p>
          <a:p>
            <a:pPr marL="0" indent="0" eaLnBrk="1" hangingPunct="1">
              <a:buNone/>
            </a:pPr>
            <a:endParaRPr lang="en-US" sz="2000" b="0" dirty="0" smtClean="0">
              <a:solidFill>
                <a:schemeClr val="accent4">
                  <a:lumMod val="75000"/>
                  <a:lumOff val="25000"/>
                </a:schemeClr>
              </a:solidFill>
              <a:latin typeface="Gill Sans MT" pitchFamily="34" charset="0"/>
            </a:endParaRPr>
          </a:p>
        </p:txBody>
      </p:sp>
      <p:sp>
        <p:nvSpPr>
          <p:cNvPr id="8" name="Rectangle 3"/>
          <p:cNvSpPr txBox="1">
            <a:spLocks noChangeArrowheads="1"/>
          </p:cNvSpPr>
          <p:nvPr/>
        </p:nvSpPr>
        <p:spPr bwMode="auto">
          <a:xfrm>
            <a:off x="1036365" y="4674569"/>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IPC = 1,021  x 10,0000 $ = 10,2100 $</a:t>
            </a:r>
          </a:p>
        </p:txBody>
      </p:sp>
      <p:sp>
        <p:nvSpPr>
          <p:cNvPr id="9" name="Rectangle 3"/>
          <p:cNvSpPr txBox="1">
            <a:spLocks noChangeArrowheads="1"/>
          </p:cNvSpPr>
          <p:nvPr/>
        </p:nvSpPr>
        <p:spPr bwMode="auto">
          <a:xfrm>
            <a:off x="1023534" y="5022808"/>
            <a:ext cx="4943748"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Prix plafond = 1,032  x 9,0000 $ = 9,2880 $</a:t>
            </a:r>
          </a:p>
        </p:txBody>
      </p:sp>
      <p:sp>
        <p:nvSpPr>
          <p:cNvPr id="2" name="Right Brace 1"/>
          <p:cNvSpPr/>
          <p:nvPr/>
        </p:nvSpPr>
        <p:spPr bwMode="auto">
          <a:xfrm>
            <a:off x="5850396" y="4843785"/>
            <a:ext cx="233772" cy="647992"/>
          </a:xfrm>
          <a:prstGeom prst="rightBrace">
            <a:avLst/>
          </a:prstGeom>
          <a:noFill/>
          <a:ln w="254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11" name="Rectangle 3"/>
          <p:cNvSpPr txBox="1">
            <a:spLocks noChangeArrowheads="1"/>
          </p:cNvSpPr>
          <p:nvPr/>
        </p:nvSpPr>
        <p:spPr bwMode="auto">
          <a:xfrm>
            <a:off x="6105057" y="4859345"/>
            <a:ext cx="2589645" cy="6384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lvl="0" indent="0" eaLnBrk="1" hangingPunct="1">
              <a:spcBef>
                <a:spcPct val="0"/>
              </a:spcBef>
              <a:buClrTx/>
              <a:buSzTx/>
              <a:buNone/>
            </a:pPr>
            <a:r>
              <a:rPr lang="fr-CA" sz="2000" b="0" dirty="0">
                <a:solidFill>
                  <a:srgbClr val="002A56">
                    <a:lumMod val="75000"/>
                    <a:lumOff val="25000"/>
                  </a:srgbClr>
                </a:solidFill>
                <a:latin typeface="Gill Sans MT" pitchFamily="34" charset="0"/>
              </a:rPr>
              <a:t>Prendre la valeur la moins élevée</a:t>
            </a:r>
            <a:endParaRPr lang="en-US" sz="2000" b="0" dirty="0">
              <a:solidFill>
                <a:srgbClr val="002A56">
                  <a:lumMod val="75000"/>
                  <a:lumOff val="25000"/>
                </a:srgbClr>
              </a:solidFill>
              <a:latin typeface="Gill Sans MT" pitchFamily="34" charset="0"/>
            </a:endParaRPr>
          </a:p>
        </p:txBody>
      </p:sp>
      <p:sp>
        <p:nvSpPr>
          <p:cNvPr id="12" name="Rectangle 3"/>
          <p:cNvSpPr txBox="1">
            <a:spLocks noChangeArrowheads="1"/>
          </p:cNvSpPr>
          <p:nvPr/>
        </p:nvSpPr>
        <p:spPr bwMode="auto">
          <a:xfrm>
            <a:off x="1036365" y="5589240"/>
            <a:ext cx="666968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a:solidFill>
                  <a:srgbClr val="002A56">
                    <a:lumMod val="75000"/>
                    <a:lumOff val="25000"/>
                  </a:srgbClr>
                </a:solidFill>
                <a:latin typeface="Gill Sans MT" pitchFamily="34" charset="0"/>
              </a:rPr>
              <a:t>Le PMNE-N prévu pour l’année 2012 </a:t>
            </a:r>
            <a:r>
              <a:rPr lang="en-US" sz="2000" b="0" dirty="0" smtClean="0">
                <a:solidFill>
                  <a:schemeClr val="accent4">
                    <a:lumMod val="75000"/>
                    <a:lumOff val="25000"/>
                  </a:schemeClr>
                </a:solidFill>
                <a:latin typeface="Gill Sans MT" pitchFamily="34" charset="0"/>
              </a:rPr>
              <a:t>= 9,2880 $</a:t>
            </a:r>
          </a:p>
        </p:txBody>
      </p:sp>
      <p:sp>
        <p:nvSpPr>
          <p:cNvPr id="3" name="Oval 2"/>
          <p:cNvSpPr/>
          <p:nvPr/>
        </p:nvSpPr>
        <p:spPr bwMode="auto">
          <a:xfrm>
            <a:off x="4557669" y="5010924"/>
            <a:ext cx="1292727" cy="432088"/>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23" name="Rectangle 3"/>
          <p:cNvSpPr txBox="1">
            <a:spLocks noChangeArrowheads="1"/>
          </p:cNvSpPr>
          <p:nvPr/>
        </p:nvSpPr>
        <p:spPr bwMode="auto">
          <a:xfrm>
            <a:off x="1036364" y="4131801"/>
            <a:ext cx="5047804"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a:solidFill>
                  <a:srgbClr val="002A56">
                    <a:lumMod val="75000"/>
                    <a:lumOff val="25000"/>
                  </a:srgbClr>
                </a:solidFill>
                <a:latin typeface="Gill Sans MT" pitchFamily="34" charset="0"/>
              </a:rPr>
              <a:t>Facteur du prix plafond prévu de 2012 </a:t>
            </a:r>
            <a:r>
              <a:rPr lang="en-US" sz="2000" b="0" dirty="0" smtClean="0">
                <a:solidFill>
                  <a:schemeClr val="accent4">
                    <a:lumMod val="75000"/>
                    <a:lumOff val="25000"/>
                  </a:schemeClr>
                </a:solidFill>
                <a:latin typeface="Gill Sans MT" pitchFamily="34" charset="0"/>
              </a:rPr>
              <a:t>= 1,032</a:t>
            </a:r>
          </a:p>
          <a:p>
            <a:pPr marL="0" indent="0" eaLnBrk="1" hangingPunct="1">
              <a:buNone/>
            </a:pPr>
            <a:endParaRPr lang="en-US" sz="2000" b="0" dirty="0" smtClean="0">
              <a:solidFill>
                <a:schemeClr val="accent4">
                  <a:lumMod val="75000"/>
                  <a:lumOff val="25000"/>
                </a:schemeClr>
              </a:solidFill>
              <a:latin typeface="Gill Sans MT"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128794744"/>
              </p:ext>
            </p:extLst>
          </p:nvPr>
        </p:nvGraphicFramePr>
        <p:xfrm>
          <a:off x="1403648" y="2348880"/>
          <a:ext cx="6581047" cy="1320800"/>
        </p:xfrm>
        <a:graphic>
          <a:graphicData uri="http://schemas.openxmlformats.org/drawingml/2006/table">
            <a:tbl>
              <a:tblPr firstRow="1" bandRow="1">
                <a:tableStyleId>{5C22544A-7EE6-4342-B048-85BDC9FD1C3A}</a:tableStyleId>
              </a:tblPr>
              <a:tblGrid>
                <a:gridCol w="1828519"/>
                <a:gridCol w="1219481"/>
                <a:gridCol w="1524000"/>
                <a:gridCol w="2009047"/>
              </a:tblGrid>
              <a:tr h="370840">
                <a:tc>
                  <a:txBody>
                    <a:bodyPr/>
                    <a:lstStyle/>
                    <a:p>
                      <a:pPr algn="ctr"/>
                      <a:r>
                        <a:rPr lang="fr-CA" sz="1600" u="sng" noProof="0" dirty="0" smtClean="0"/>
                        <a:t>Année</a:t>
                      </a:r>
                      <a:endParaRPr lang="fr-CA" sz="1600" u="sng" noProof="0" dirty="0"/>
                    </a:p>
                  </a:txBody>
                  <a:tcPr anchor="ctr"/>
                </a:tc>
                <a:tc>
                  <a:txBody>
                    <a:bodyPr/>
                    <a:lstStyle/>
                    <a:p>
                      <a:pPr algn="ctr"/>
                      <a:r>
                        <a:rPr lang="fr-CA" sz="1600" u="sng" noProof="0" dirty="0" smtClean="0"/>
                        <a:t>PTM-N</a:t>
                      </a:r>
                      <a:endParaRPr lang="fr-CA" sz="1600" u="sng" noProof="0" dirty="0"/>
                    </a:p>
                  </a:txBody>
                  <a:tcPr anchor="ctr"/>
                </a:tc>
                <a:tc>
                  <a:txBody>
                    <a:bodyPr/>
                    <a:lstStyle/>
                    <a:p>
                      <a:pPr algn="ctr"/>
                      <a:r>
                        <a:rPr lang="fr-CA" sz="1600" u="sng" noProof="0" dirty="0" smtClean="0"/>
                        <a:t>PMMP</a:t>
                      </a:r>
                      <a:r>
                        <a:rPr lang="fr-CA" sz="1600" u="none" noProof="0" dirty="0" smtClean="0"/>
                        <a:t> / </a:t>
                      </a:r>
                    </a:p>
                    <a:p>
                      <a:pPr algn="ctr"/>
                      <a:r>
                        <a:rPr lang="fr-CA" sz="1600" u="sng" noProof="0" dirty="0" smtClean="0"/>
                        <a:t>PMNE-N</a:t>
                      </a:r>
                      <a:endParaRPr lang="fr-CA" sz="1600" u="sng" noProof="0" dirty="0"/>
                    </a:p>
                  </a:txBody>
                  <a:tcPr anchor="ctr"/>
                </a:tc>
                <a:tc>
                  <a:txBody>
                    <a:bodyPr/>
                    <a:lstStyle/>
                    <a:p>
                      <a:pPr algn="ctr"/>
                      <a:r>
                        <a:rPr lang="fr-CA" sz="1600" u="sng" noProof="0" dirty="0" smtClean="0"/>
                        <a:t>Prix international le plus</a:t>
                      </a:r>
                      <a:r>
                        <a:rPr lang="fr-CA" sz="1600" u="sng" baseline="0" noProof="0" dirty="0" smtClean="0"/>
                        <a:t> élevé</a:t>
                      </a:r>
                      <a:endParaRPr lang="fr-CA" sz="1600" u="sng" noProof="0" dirty="0"/>
                    </a:p>
                  </a:txBody>
                  <a:tcPr anchor="ctr"/>
                </a:tc>
              </a:tr>
              <a:tr h="370840">
                <a:tc>
                  <a:txBody>
                    <a:bodyPr/>
                    <a:lstStyle/>
                    <a:p>
                      <a:pPr algn="ctr"/>
                      <a:r>
                        <a:rPr lang="fr-CA" sz="1500" noProof="0" dirty="0" smtClean="0"/>
                        <a:t>2011 (année</a:t>
                      </a:r>
                      <a:r>
                        <a:rPr lang="fr-CA" sz="1500" baseline="0" noProof="0" dirty="0" smtClean="0"/>
                        <a:t> complète</a:t>
                      </a:r>
                      <a:r>
                        <a:rPr lang="fr-CA" sz="1500" noProof="0" dirty="0" smtClean="0"/>
                        <a:t>)</a:t>
                      </a:r>
                    </a:p>
                  </a:txBody>
                  <a:tcPr/>
                </a:tc>
                <a:tc>
                  <a:txBody>
                    <a:bodyPr/>
                    <a:lstStyle/>
                    <a:p>
                      <a:pPr algn="ctr"/>
                      <a:r>
                        <a:rPr lang="fr-CA" sz="1600" noProof="0" dirty="0" smtClean="0"/>
                        <a:t>9,0000 $</a:t>
                      </a:r>
                      <a:endParaRPr lang="fr-CA" sz="1600" noProof="0" dirty="0"/>
                    </a:p>
                  </a:txBody>
                  <a:tcPr/>
                </a:tc>
                <a:tc>
                  <a:txBody>
                    <a:bodyPr/>
                    <a:lstStyle/>
                    <a:p>
                      <a:pPr algn="ctr"/>
                      <a:r>
                        <a:rPr lang="fr-CA" sz="1600" noProof="0" dirty="0" smtClean="0"/>
                        <a:t>10,0000 $</a:t>
                      </a:r>
                      <a:endParaRPr lang="fr-CA" sz="1600" noProof="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A" sz="1600" noProof="0" dirty="0" smtClean="0"/>
                        <a:t>12,0000 $</a:t>
                      </a:r>
                    </a:p>
                  </a:txBody>
                  <a:tcPr/>
                </a:tc>
              </a:tr>
              <a:tr h="370840">
                <a:tc>
                  <a:txBody>
                    <a:bodyPr/>
                    <a:lstStyle/>
                    <a:p>
                      <a:pPr algn="ctr"/>
                      <a:r>
                        <a:rPr lang="fr-CA" sz="1600" noProof="0" dirty="0" smtClean="0"/>
                        <a:t>2012</a:t>
                      </a:r>
                      <a:endParaRPr lang="fr-CA" sz="1600" noProof="0" dirty="0"/>
                    </a:p>
                  </a:txBody>
                  <a:tcPr/>
                </a:tc>
                <a:tc>
                  <a:txBody>
                    <a:bodyPr/>
                    <a:lstStyle/>
                    <a:p>
                      <a:pPr algn="ctr"/>
                      <a:r>
                        <a:rPr lang="fr-CA" sz="1600" noProof="0" dirty="0" smtClean="0"/>
                        <a:t>10,0000 $</a:t>
                      </a:r>
                      <a:endParaRPr lang="fr-CA" sz="1600" noProof="0" dirty="0"/>
                    </a:p>
                  </a:txBody>
                  <a:tcPr/>
                </a:tc>
                <a:tc>
                  <a:txBody>
                    <a:bodyPr/>
                    <a:lstStyle/>
                    <a:p>
                      <a:pPr algn="ctr"/>
                      <a:r>
                        <a:rPr lang="fr-CA" sz="1600" noProof="0" dirty="0" smtClean="0"/>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A" sz="1600" noProof="0" dirty="0" smtClean="0"/>
                        <a:t>12,0000 $</a:t>
                      </a:r>
                    </a:p>
                  </a:txBody>
                  <a:tcPr/>
                </a:tc>
              </a:tr>
            </a:tbl>
          </a:graphicData>
        </a:graphic>
      </p:graphicFrame>
      <p:sp>
        <p:nvSpPr>
          <p:cNvPr id="14" name="Rectangle 3"/>
          <p:cNvSpPr txBox="1">
            <a:spLocks noChangeArrowheads="1"/>
          </p:cNvSpPr>
          <p:nvPr/>
        </p:nvSpPr>
        <p:spPr bwMode="auto">
          <a:xfrm>
            <a:off x="1053137" y="1556792"/>
            <a:ext cx="530153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smtClean="0">
                <a:solidFill>
                  <a:schemeClr val="accent4">
                    <a:lumMod val="75000"/>
                    <a:lumOff val="25000"/>
                  </a:schemeClr>
                </a:solidFill>
                <a:latin typeface="Gill Sans MT" pitchFamily="34" charset="0"/>
              </a:rPr>
              <a:t>Date de la première vente – le 23 mars, 2011 </a:t>
            </a:r>
          </a:p>
          <a:p>
            <a:pPr marL="0" indent="0" eaLnBrk="1" hangingPunct="1">
              <a:buNone/>
            </a:pPr>
            <a:endParaRPr lang="en-US" sz="2000" b="0" dirty="0" smtClean="0">
              <a:solidFill>
                <a:schemeClr val="accent4">
                  <a:lumMod val="75000"/>
                  <a:lumOff val="25000"/>
                </a:schemeClr>
              </a:solidFill>
              <a:latin typeface="Gill Sans MT" pitchFamily="34" charset="0"/>
            </a:endParaRPr>
          </a:p>
        </p:txBody>
      </p:sp>
      <p:sp>
        <p:nvSpPr>
          <p:cNvPr id="15" name="Rectangle 3"/>
          <p:cNvSpPr txBox="1">
            <a:spLocks noChangeArrowheads="1"/>
          </p:cNvSpPr>
          <p:nvPr/>
        </p:nvSpPr>
        <p:spPr bwMode="auto">
          <a:xfrm>
            <a:off x="1053676" y="1918573"/>
            <a:ext cx="530153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smtClean="0">
                <a:solidFill>
                  <a:schemeClr val="accent4">
                    <a:lumMod val="75000"/>
                    <a:lumOff val="25000"/>
                  </a:schemeClr>
                </a:solidFill>
                <a:latin typeface="Gill Sans MT" pitchFamily="34" charset="0"/>
              </a:rPr>
              <a:t>Prix de référence : 10,0000 $</a:t>
            </a:r>
          </a:p>
        </p:txBody>
      </p:sp>
    </p:spTree>
    <p:extLst>
      <p:ext uri="{BB962C8B-B14F-4D97-AF65-F5344CB8AC3E}">
        <p14:creationId xmlns:p14="http://schemas.microsoft.com/office/powerpoint/2010/main" val="3339556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hidden"/>
                                      </p:to>
                                    </p:set>
                                  </p:childTnLst>
                                </p:cTn>
                              </p:par>
                              <p:par>
                                <p:cTn id="21" presetID="1" presetClass="entr" presetSubtype="0"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par>
                                <p:cTn id="41" presetID="1" presetClass="exit"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hidden"/>
                                      </p:to>
                                    </p:set>
                                  </p:childTnLst>
                                </p:cTn>
                              </p:par>
                              <p:par>
                                <p:cTn id="43" presetID="1" presetClass="entr" presetSubtype="0" fill="hold" grpId="1" nodeType="with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par>
                                <p:cTn id="45" presetID="1" presetClass="exit"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hidden"/>
                                      </p:to>
                                    </p:set>
                                  </p:childTnLst>
                                </p:cTn>
                              </p:par>
                              <p:par>
                                <p:cTn id="47" presetID="1" presetClass="entr" presetSubtype="0" fill="hold" grpId="1"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8" grpId="0"/>
      <p:bldP spid="8" grpId="1"/>
      <p:bldP spid="9" grpId="0"/>
      <p:bldP spid="9" grpId="1"/>
      <p:bldP spid="2" grpId="0" animBg="1"/>
      <p:bldP spid="2" grpId="1" animBg="1"/>
      <p:bldP spid="11" grpId="0"/>
      <p:bldP spid="11" grpId="1"/>
      <p:bldP spid="12" grpId="0"/>
      <p:bldP spid="12" grpId="1"/>
      <p:bldP spid="3" grpId="0" animBg="1"/>
      <p:bldP spid="3" grpId="1" animBg="1"/>
      <p:bldP spid="23" grpId="0"/>
      <p:bldP spid="23" grpId="1"/>
      <p:bldP spid="14" grpId="0"/>
      <p:bldP spid="14" grpId="1"/>
      <p:bldP spid="15" grpId="0"/>
      <p:bldP spid="15"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864096"/>
          </a:xfrm>
        </p:spPr>
        <p:txBody>
          <a:bodyPr/>
          <a:lstStyle/>
          <a:p>
            <a:pPr algn="ctr" eaLnBrk="1" hangingPunct="1"/>
            <a:r>
              <a:rPr lang="fr-CA" sz="3200" noProof="0" dirty="0" smtClean="0">
                <a:solidFill>
                  <a:schemeClr val="accent4">
                    <a:lumMod val="75000"/>
                    <a:lumOff val="25000"/>
                  </a:schemeClr>
                </a:solidFill>
                <a:latin typeface="Gill Sans MT" pitchFamily="34" charset="0"/>
              </a:rPr>
              <a:t>Comparaison du prix au Canada avec le prix international le plus élevé</a:t>
            </a:r>
          </a:p>
        </p:txBody>
      </p:sp>
      <p:sp>
        <p:nvSpPr>
          <p:cNvPr id="29699" name="Rectangle 3"/>
          <p:cNvSpPr>
            <a:spLocks noGrp="1" noChangeArrowheads="1"/>
          </p:cNvSpPr>
          <p:nvPr>
            <p:ph type="body" idx="4294967295"/>
          </p:nvPr>
        </p:nvSpPr>
        <p:spPr>
          <a:xfrm>
            <a:off x="1043608" y="1988840"/>
            <a:ext cx="7848600" cy="3960440"/>
          </a:xfrm>
        </p:spPr>
        <p:txBody>
          <a:bodyPr/>
          <a:lstStyle/>
          <a:p>
            <a:pPr marL="0" indent="0" eaLnBrk="1" hangingPunct="1">
              <a:buNone/>
            </a:pPr>
            <a:r>
              <a:rPr lang="fr-CA" sz="2800" b="0" i="1" noProof="0" dirty="0" smtClean="0">
                <a:solidFill>
                  <a:schemeClr val="accent4">
                    <a:lumMod val="75000"/>
                    <a:lumOff val="25000"/>
                  </a:schemeClr>
                </a:solidFill>
                <a:latin typeface="Gill Sans MT" pitchFamily="34" charset="0"/>
              </a:rPr>
              <a:t>1.1 – [l]e prix de transaction moyen d’un produit médicamenteux breveté à l’échelle nationale […] </a:t>
            </a:r>
            <a:r>
              <a:rPr lang="fr-FR" sz="2800" b="0" i="1" dirty="0">
                <a:solidFill>
                  <a:schemeClr val="accent4">
                    <a:lumMod val="75000"/>
                    <a:lumOff val="25000"/>
                  </a:schemeClr>
                </a:solidFill>
                <a:latin typeface="Gill Sans MT" pitchFamily="34" charset="0"/>
              </a:rPr>
              <a:t>sera présumé excessif s’il est plus élevé que le plus élevé des prix de la même concentration et de la même forme posologique du même produit médicamenteux breveté pratiqués dans les différents pays de comparaison nommés dans le Règlement (ces pays sont la France, l’Allemagne, l’Italie, la Suède, la Suisse, le Royaume-Uni et les États-Unis</a:t>
            </a:r>
            <a:r>
              <a:rPr lang="fr-FR" sz="2800" b="0" i="1" dirty="0" smtClean="0">
                <a:solidFill>
                  <a:schemeClr val="accent4">
                    <a:lumMod val="75000"/>
                    <a:lumOff val="25000"/>
                  </a:schemeClr>
                </a:solidFill>
                <a:latin typeface="Gill Sans MT" pitchFamily="34" charset="0"/>
              </a:rPr>
              <a:t>).</a:t>
            </a:r>
            <a:r>
              <a:rPr lang="fr-CA" sz="2800" b="0" i="1" noProof="0" dirty="0" smtClean="0">
                <a:solidFill>
                  <a:schemeClr val="accent4">
                    <a:lumMod val="75000"/>
                    <a:lumOff val="25000"/>
                  </a:schemeClr>
                </a:solidFill>
                <a:latin typeface="Gill Sans MT" pitchFamily="34" charset="0"/>
              </a:rPr>
              <a:t> </a:t>
            </a:r>
          </a:p>
        </p:txBody>
      </p:sp>
      <p:sp>
        <p:nvSpPr>
          <p:cNvPr id="29700" name="Line 4"/>
          <p:cNvSpPr>
            <a:spLocks noChangeShapeType="1"/>
          </p:cNvSpPr>
          <p:nvPr/>
        </p:nvSpPr>
        <p:spPr bwMode="auto">
          <a:xfrm flipV="1">
            <a:off x="1043608" y="1196752"/>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12</a:t>
            </a:fld>
            <a:endParaRPr lang="en-US" dirty="0" smtClean="0">
              <a:solidFill>
                <a:schemeClr val="tx1"/>
              </a:solidFill>
              <a:latin typeface="Gill Sans MT" pitchFamily="34" charset="0"/>
            </a:endParaRPr>
          </a:p>
        </p:txBody>
      </p:sp>
      <p:sp>
        <p:nvSpPr>
          <p:cNvPr id="10" name="TextBox 9"/>
          <p:cNvSpPr txBox="1"/>
          <p:nvPr/>
        </p:nvSpPr>
        <p:spPr>
          <a:xfrm>
            <a:off x="1043608" y="1340768"/>
            <a:ext cx="6438366" cy="584775"/>
          </a:xfrm>
          <a:prstGeom prst="rect">
            <a:avLst/>
          </a:prstGeom>
          <a:noFill/>
        </p:spPr>
        <p:txBody>
          <a:bodyPr wrap="none" rtlCol="0">
            <a:spAutoFit/>
          </a:bodyPr>
          <a:lstStyle/>
          <a:p>
            <a:r>
              <a:rPr lang="fr-CA" sz="3200" b="1" u="sng" dirty="0" smtClean="0">
                <a:solidFill>
                  <a:schemeClr val="accent4">
                    <a:lumMod val="75000"/>
                    <a:lumOff val="25000"/>
                  </a:schemeClr>
                </a:solidFill>
                <a:latin typeface="Gill Sans MT" pitchFamily="34" charset="0"/>
              </a:rPr>
              <a:t>Lignes directrices – Appendice 6 </a:t>
            </a:r>
            <a:endParaRPr lang="fr-CA" sz="3200" b="1" u="sng"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133319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fr-CA" sz="3200" dirty="0">
                <a:solidFill>
                  <a:srgbClr val="002A56">
                    <a:lumMod val="75000"/>
                    <a:lumOff val="25000"/>
                  </a:srgbClr>
                </a:solidFill>
                <a:latin typeface="Gill Sans MT" pitchFamily="34" charset="0"/>
              </a:rPr>
              <a:t>Comparaison du prix au Canada avec le prix international le plus élevé</a:t>
            </a:r>
            <a:endParaRPr lang="fr-CA" sz="3200" noProof="0" dirty="0" smtClean="0">
              <a:solidFill>
                <a:schemeClr val="accent4">
                  <a:lumMod val="75000"/>
                  <a:lumOff val="25000"/>
                </a:schemeClr>
              </a:solidFill>
              <a:latin typeface="Gill Sans MT" pitchFamily="34" charset="0"/>
            </a:endParaRPr>
          </a:p>
        </p:txBody>
      </p:sp>
      <p:sp>
        <p:nvSpPr>
          <p:cNvPr id="29699" name="Rectangle 3"/>
          <p:cNvSpPr>
            <a:spLocks noGrp="1" noChangeArrowheads="1"/>
          </p:cNvSpPr>
          <p:nvPr>
            <p:ph type="body" idx="4294967295"/>
          </p:nvPr>
        </p:nvSpPr>
        <p:spPr>
          <a:xfrm>
            <a:off x="1043608" y="2060848"/>
            <a:ext cx="7848600" cy="3960440"/>
          </a:xfrm>
        </p:spPr>
        <p:txBody>
          <a:bodyPr/>
          <a:lstStyle/>
          <a:p>
            <a:pPr marL="0" indent="0" eaLnBrk="1" hangingPunct="1">
              <a:buNone/>
            </a:pPr>
            <a:r>
              <a:rPr lang="fr-CA" sz="2800" b="0" i="1" noProof="0" dirty="0" smtClean="0">
                <a:solidFill>
                  <a:schemeClr val="accent4">
                    <a:lumMod val="75000"/>
                    <a:lumOff val="25000"/>
                  </a:schemeClr>
                </a:solidFill>
                <a:latin typeface="Gill Sans MT" pitchFamily="34" charset="0"/>
              </a:rPr>
              <a:t>2.1 – </a:t>
            </a:r>
            <a:r>
              <a:rPr lang="fr-FR" sz="2800" b="0" i="1" dirty="0" smtClean="0">
                <a:solidFill>
                  <a:schemeClr val="accent4">
                    <a:lumMod val="75000"/>
                    <a:lumOff val="25000"/>
                  </a:schemeClr>
                </a:solidFill>
                <a:latin typeface="Gill Sans MT" pitchFamily="34" charset="0"/>
              </a:rPr>
              <a:t>Pour </a:t>
            </a:r>
            <a:r>
              <a:rPr lang="fr-FR" sz="2800" b="0" i="1" dirty="0">
                <a:solidFill>
                  <a:schemeClr val="accent4">
                    <a:lumMod val="75000"/>
                    <a:lumOff val="25000"/>
                  </a:schemeClr>
                </a:solidFill>
                <a:latin typeface="Gill Sans MT" pitchFamily="34" charset="0"/>
              </a:rPr>
              <a:t>la comparaison du prix au Canada avec le prix international le plus élevé, les taux de change utilisés seront la moyenne simple de la moyenne des taux du cours au comptant à midi pour chaque pays (arrondie à la huitième décimale) publiés par la Banque du Canada pour la période de trente-six mois se terminant quatre mois avant la date de la première vente du produit médicamenteux au </a:t>
            </a:r>
            <a:r>
              <a:rPr lang="fr-FR" sz="2800" b="0" i="1" dirty="0" smtClean="0">
                <a:solidFill>
                  <a:schemeClr val="accent4">
                    <a:lumMod val="75000"/>
                    <a:lumOff val="25000"/>
                  </a:schemeClr>
                </a:solidFill>
                <a:latin typeface="Gill Sans MT" pitchFamily="34" charset="0"/>
              </a:rPr>
              <a:t>Canada.</a:t>
            </a:r>
            <a:endParaRPr lang="fr-CA" sz="2800" b="0" i="1" noProof="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1196752"/>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13</a:t>
            </a:fld>
            <a:endParaRPr lang="en-US" dirty="0" smtClean="0">
              <a:solidFill>
                <a:schemeClr val="tx1"/>
              </a:solidFill>
              <a:latin typeface="Gill Sans MT" pitchFamily="34" charset="0"/>
            </a:endParaRPr>
          </a:p>
        </p:txBody>
      </p:sp>
      <p:sp>
        <p:nvSpPr>
          <p:cNvPr id="10" name="TextBox 9"/>
          <p:cNvSpPr txBox="1"/>
          <p:nvPr/>
        </p:nvSpPr>
        <p:spPr>
          <a:xfrm>
            <a:off x="1043608" y="1340768"/>
            <a:ext cx="6438366" cy="584775"/>
          </a:xfrm>
          <a:prstGeom prst="rect">
            <a:avLst/>
          </a:prstGeom>
          <a:noFill/>
        </p:spPr>
        <p:txBody>
          <a:bodyPr wrap="none" rtlCol="0">
            <a:spAutoFit/>
          </a:bodyPr>
          <a:lstStyle/>
          <a:p>
            <a:pPr lvl="0"/>
            <a:r>
              <a:rPr lang="fr-CA" sz="3200" b="1" u="sng" dirty="0">
                <a:solidFill>
                  <a:srgbClr val="002A56">
                    <a:lumMod val="75000"/>
                    <a:lumOff val="25000"/>
                  </a:srgbClr>
                </a:solidFill>
                <a:latin typeface="Gill Sans MT" pitchFamily="34" charset="0"/>
              </a:rPr>
              <a:t>Lignes directrices – Appendice 6 </a:t>
            </a:r>
          </a:p>
        </p:txBody>
      </p:sp>
    </p:spTree>
    <p:extLst>
      <p:ext uri="{BB962C8B-B14F-4D97-AF65-F5344CB8AC3E}">
        <p14:creationId xmlns:p14="http://schemas.microsoft.com/office/powerpoint/2010/main" val="30028428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fr-CA" sz="3200" dirty="0">
                <a:solidFill>
                  <a:srgbClr val="002A56">
                    <a:lumMod val="75000"/>
                    <a:lumOff val="25000"/>
                  </a:srgbClr>
                </a:solidFill>
                <a:latin typeface="Gill Sans MT" pitchFamily="34" charset="0"/>
              </a:rPr>
              <a:t>Comparaison du prix au Canada avec le prix international le plus élevé</a:t>
            </a:r>
            <a:endParaRPr lang="fr-CA" sz="3200" noProof="0" dirty="0" smtClean="0">
              <a:solidFill>
                <a:schemeClr val="accent4">
                  <a:lumMod val="75000"/>
                  <a:lumOff val="25000"/>
                </a:schemeClr>
              </a:solidFill>
              <a:latin typeface="Gill Sans MT" pitchFamily="34" charset="0"/>
            </a:endParaRPr>
          </a:p>
        </p:txBody>
      </p:sp>
      <p:sp>
        <p:nvSpPr>
          <p:cNvPr id="29699" name="Rectangle 3"/>
          <p:cNvSpPr>
            <a:spLocks noGrp="1" noChangeArrowheads="1"/>
          </p:cNvSpPr>
          <p:nvPr>
            <p:ph type="body" idx="4294967295"/>
          </p:nvPr>
        </p:nvSpPr>
        <p:spPr>
          <a:xfrm>
            <a:off x="1068413" y="1340768"/>
            <a:ext cx="7848600" cy="504056"/>
          </a:xfrm>
        </p:spPr>
        <p:txBody>
          <a:bodyPr/>
          <a:lstStyle/>
          <a:p>
            <a:pPr marL="0" indent="0" eaLnBrk="1" hangingPunct="1">
              <a:buNone/>
            </a:pPr>
            <a:r>
              <a:rPr lang="fr-CA" sz="2800" b="0" noProof="0" dirty="0" smtClean="0">
                <a:solidFill>
                  <a:schemeClr val="accent4">
                    <a:lumMod val="75000"/>
                    <a:lumOff val="25000"/>
                  </a:schemeClr>
                </a:solidFill>
                <a:latin typeface="Gill Sans MT" pitchFamily="34" charset="0"/>
              </a:rPr>
              <a:t>Sept pays </a:t>
            </a:r>
            <a:r>
              <a:rPr lang="fr-CA" sz="2800" b="0" dirty="0" smtClean="0">
                <a:solidFill>
                  <a:schemeClr val="accent4">
                    <a:lumMod val="75000"/>
                    <a:lumOff val="25000"/>
                  </a:schemeClr>
                </a:solidFill>
                <a:latin typeface="Gill Sans MT" pitchFamily="34" charset="0"/>
              </a:rPr>
              <a:t>nommés dans le </a:t>
            </a:r>
            <a:r>
              <a:rPr lang="fr-CA" sz="2800" b="0" noProof="0" dirty="0" smtClean="0">
                <a:solidFill>
                  <a:schemeClr val="accent4">
                    <a:lumMod val="75000"/>
                    <a:lumOff val="25000"/>
                  </a:schemeClr>
                </a:solidFill>
                <a:latin typeface="Gill Sans MT" pitchFamily="34" charset="0"/>
              </a:rPr>
              <a:t>Règlement</a:t>
            </a:r>
          </a:p>
        </p:txBody>
      </p:sp>
      <p:sp>
        <p:nvSpPr>
          <p:cNvPr id="29700" name="Line 4"/>
          <p:cNvSpPr>
            <a:spLocks noChangeShapeType="1"/>
          </p:cNvSpPr>
          <p:nvPr/>
        </p:nvSpPr>
        <p:spPr bwMode="auto">
          <a:xfrm flipV="1">
            <a:off x="1043608" y="1196752"/>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14</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43608" y="2386746"/>
            <a:ext cx="7776864" cy="5344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800" b="0" dirty="0" smtClean="0">
                <a:solidFill>
                  <a:schemeClr val="accent4">
                    <a:lumMod val="75000"/>
                    <a:lumOff val="25000"/>
                  </a:schemeClr>
                </a:solidFill>
                <a:latin typeface="Gill Sans MT" pitchFamily="34" charset="0"/>
              </a:rPr>
              <a:t>Valeur déclarée dans la section 5 du formulaire 2</a:t>
            </a:r>
          </a:p>
        </p:txBody>
      </p:sp>
      <p:sp>
        <p:nvSpPr>
          <p:cNvPr id="7" name="Rectangle 3"/>
          <p:cNvSpPr txBox="1">
            <a:spLocks noChangeArrowheads="1"/>
          </p:cNvSpPr>
          <p:nvPr/>
        </p:nvSpPr>
        <p:spPr bwMode="auto">
          <a:xfrm>
            <a:off x="1043608" y="4581128"/>
            <a:ext cx="7848600"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800" b="0" dirty="0" smtClean="0">
                <a:solidFill>
                  <a:schemeClr val="accent4">
                    <a:lumMod val="75000"/>
                    <a:lumOff val="25000"/>
                  </a:schemeClr>
                </a:solidFill>
                <a:latin typeface="Gill Sans MT" pitchFamily="34" charset="0"/>
              </a:rPr>
              <a:t>Vérification des prix internationaux</a:t>
            </a:r>
            <a:endParaRPr lang="fr-CA" sz="2800" b="0" dirty="0">
              <a:solidFill>
                <a:schemeClr val="accent4">
                  <a:lumMod val="75000"/>
                  <a:lumOff val="25000"/>
                </a:schemeClr>
              </a:solidFill>
              <a:latin typeface="Gill Sans MT" pitchFamily="34" charset="0"/>
            </a:endParaRPr>
          </a:p>
        </p:txBody>
      </p:sp>
      <p:sp>
        <p:nvSpPr>
          <p:cNvPr id="8" name="Rectangle 3"/>
          <p:cNvSpPr txBox="1">
            <a:spLocks noChangeArrowheads="1"/>
          </p:cNvSpPr>
          <p:nvPr/>
        </p:nvSpPr>
        <p:spPr bwMode="auto">
          <a:xfrm>
            <a:off x="1043608" y="3463143"/>
            <a:ext cx="7848600"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800" b="0" dirty="0" smtClean="0">
                <a:solidFill>
                  <a:schemeClr val="accent4">
                    <a:lumMod val="75000"/>
                    <a:lumOff val="25000"/>
                  </a:schemeClr>
                </a:solidFill>
                <a:latin typeface="Gill Sans MT" pitchFamily="34" charset="0"/>
              </a:rPr>
              <a:t>Taux de change (période de 36 mois) </a:t>
            </a:r>
            <a:endParaRPr lang="fr-CA" sz="2800" b="0"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18000923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105600" cy="576064"/>
          </a:xfrm>
        </p:spPr>
        <p:txBody>
          <a:bodyPr/>
          <a:lstStyle/>
          <a:p>
            <a:pPr algn="ctr" eaLnBrk="1" hangingPunct="1"/>
            <a:r>
              <a:rPr lang="fr-CA" sz="4800" noProof="0" dirty="0" smtClean="0">
                <a:solidFill>
                  <a:schemeClr val="accent4">
                    <a:lumMod val="75000"/>
                    <a:lumOff val="25000"/>
                  </a:schemeClr>
                </a:solidFill>
                <a:latin typeface="Gill Sans MT" pitchFamily="34" charset="0"/>
              </a:rPr>
              <a:t>Taux de change</a:t>
            </a:r>
          </a:p>
        </p:txBody>
      </p:sp>
      <p:sp>
        <p:nvSpPr>
          <p:cNvPr id="29699" name="Rectangle 3"/>
          <p:cNvSpPr>
            <a:spLocks noGrp="1" noChangeArrowheads="1"/>
          </p:cNvSpPr>
          <p:nvPr>
            <p:ph type="body" idx="4294967295"/>
          </p:nvPr>
        </p:nvSpPr>
        <p:spPr>
          <a:xfrm>
            <a:off x="1043608" y="1168669"/>
            <a:ext cx="7848600" cy="540000"/>
          </a:xfrm>
        </p:spPr>
        <p:txBody>
          <a:bodyPr/>
          <a:lstStyle/>
          <a:p>
            <a:pPr marL="0" indent="0" eaLnBrk="1" hangingPunct="1">
              <a:buNone/>
            </a:pPr>
            <a:r>
              <a:rPr lang="fr-CA" sz="3200" noProof="0" dirty="0" smtClean="0">
                <a:solidFill>
                  <a:schemeClr val="accent4">
                    <a:lumMod val="75000"/>
                    <a:lumOff val="25000"/>
                  </a:schemeClr>
                </a:solidFill>
                <a:latin typeface="Gill Sans MT" pitchFamily="34" charset="0"/>
              </a:rPr>
              <a:t>Période de 36 mois</a:t>
            </a: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15</a:t>
            </a:fld>
            <a:endParaRPr lang="en-US" dirty="0" smtClean="0">
              <a:solidFill>
                <a:schemeClr val="tx1"/>
              </a:solidFill>
              <a:latin typeface="Gill Sans MT" pitchFamily="34" charset="0"/>
            </a:endParaRPr>
          </a:p>
        </p:txBody>
      </p:sp>
      <p:sp>
        <p:nvSpPr>
          <p:cNvPr id="8" name="Rectangle 3"/>
          <p:cNvSpPr txBox="1">
            <a:spLocks noChangeArrowheads="1"/>
          </p:cNvSpPr>
          <p:nvPr/>
        </p:nvSpPr>
        <p:spPr bwMode="auto">
          <a:xfrm>
            <a:off x="1078097" y="3375873"/>
            <a:ext cx="6396399" cy="3545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Arial" pitchFamily="34" charset="0"/>
              <a:buChar char="•"/>
            </a:pPr>
            <a:r>
              <a:rPr lang="fr-CA" sz="2400" dirty="0" smtClean="0">
                <a:solidFill>
                  <a:schemeClr val="accent4">
                    <a:lumMod val="75000"/>
                    <a:lumOff val="25000"/>
                  </a:schemeClr>
                </a:solidFill>
                <a:latin typeface="Gill Sans MT" pitchFamily="34" charset="0"/>
              </a:rPr>
              <a:t>Renseignements disponibles sur le site Web :</a:t>
            </a:r>
          </a:p>
        </p:txBody>
      </p:sp>
      <p:sp>
        <p:nvSpPr>
          <p:cNvPr id="13" name="Rectangle 3"/>
          <p:cNvSpPr txBox="1">
            <a:spLocks noChangeArrowheads="1"/>
          </p:cNvSpPr>
          <p:nvPr/>
        </p:nvSpPr>
        <p:spPr bwMode="auto">
          <a:xfrm>
            <a:off x="1137353" y="4773445"/>
            <a:ext cx="7936210" cy="54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342900" lvl="1" indent="0" eaLnBrk="1" hangingPunct="1">
              <a:buNone/>
            </a:pPr>
            <a:r>
              <a:rPr lang="en-US" sz="1600" b="1" u="sng" dirty="0">
                <a:solidFill>
                  <a:schemeClr val="accent4">
                    <a:lumMod val="75000"/>
                    <a:lumOff val="25000"/>
                  </a:schemeClr>
                </a:solidFill>
                <a:latin typeface="Gill Sans MT" pitchFamily="34" charset="0"/>
              </a:rPr>
              <a:t>(http://</a:t>
            </a:r>
            <a:r>
              <a:rPr lang="en-US" sz="1600" b="1" u="sng" dirty="0" smtClean="0">
                <a:solidFill>
                  <a:schemeClr val="accent4">
                    <a:lumMod val="75000"/>
                    <a:lumOff val="25000"/>
                  </a:schemeClr>
                </a:solidFill>
                <a:latin typeface="Gill Sans MT" pitchFamily="34" charset="0"/>
              </a:rPr>
              <a:t>www.pmprb-cepmb.gc.ca/francais/view.asp?x=1606&amp;mp=1298)</a:t>
            </a:r>
          </a:p>
        </p:txBody>
      </p:sp>
      <p:sp>
        <p:nvSpPr>
          <p:cNvPr id="15" name="Rectangle 3"/>
          <p:cNvSpPr txBox="1">
            <a:spLocks noChangeArrowheads="1"/>
          </p:cNvSpPr>
          <p:nvPr/>
        </p:nvSpPr>
        <p:spPr bwMode="auto">
          <a:xfrm>
            <a:off x="2804776" y="4288523"/>
            <a:ext cx="5583648" cy="4680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342900" lvl="1" indent="0" eaLnBrk="1" hangingPunct="1">
              <a:buNone/>
            </a:pPr>
            <a:r>
              <a:rPr lang="fr-CA" sz="2400" b="1" u="sng" dirty="0" smtClean="0">
                <a:solidFill>
                  <a:schemeClr val="accent4">
                    <a:lumMod val="75000"/>
                    <a:lumOff val="25000"/>
                  </a:schemeClr>
                </a:solidFill>
                <a:latin typeface="Gill Sans MT" pitchFamily="34" charset="0"/>
              </a:rPr>
              <a:t>Demandes courantes</a:t>
            </a:r>
          </a:p>
        </p:txBody>
      </p:sp>
      <p:sp>
        <p:nvSpPr>
          <p:cNvPr id="16" name="Rectangle 3"/>
          <p:cNvSpPr txBox="1">
            <a:spLocks noChangeArrowheads="1"/>
          </p:cNvSpPr>
          <p:nvPr/>
        </p:nvSpPr>
        <p:spPr bwMode="auto">
          <a:xfrm>
            <a:off x="2436724" y="3851258"/>
            <a:ext cx="4871580" cy="4680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342900" lvl="1" indent="0" eaLnBrk="1" hangingPunct="1">
              <a:buNone/>
            </a:pPr>
            <a:r>
              <a:rPr lang="fr-CA" sz="2400" b="1" u="sng" dirty="0" smtClean="0">
                <a:solidFill>
                  <a:schemeClr val="accent4">
                    <a:lumMod val="75000"/>
                    <a:lumOff val="25000"/>
                  </a:schemeClr>
                </a:solidFill>
                <a:latin typeface="Gill Sans MT" pitchFamily="34" charset="0"/>
              </a:rPr>
              <a:t>Êtes-vous un breveté?</a:t>
            </a:r>
            <a:endParaRPr lang="fr-CA" sz="2400" b="1" u="sng" dirty="0">
              <a:solidFill>
                <a:schemeClr val="accent4">
                  <a:lumMod val="75000"/>
                  <a:lumOff val="25000"/>
                </a:schemeClr>
              </a:solidFill>
              <a:latin typeface="Gill Sans MT" pitchFamily="34" charset="0"/>
            </a:endParaRPr>
          </a:p>
        </p:txBody>
      </p:sp>
      <p:sp>
        <p:nvSpPr>
          <p:cNvPr id="2" name="Bent-Up Arrow 1"/>
          <p:cNvSpPr/>
          <p:nvPr/>
        </p:nvSpPr>
        <p:spPr bwMode="auto">
          <a:xfrm rot="5400000">
            <a:off x="2348433" y="3770568"/>
            <a:ext cx="316713" cy="478093"/>
          </a:xfrm>
          <a:prstGeom prst="bentUpArrow">
            <a:avLst/>
          </a:prstGeom>
          <a:solidFill>
            <a:schemeClr val="tx1">
              <a:lumMod val="20000"/>
              <a:lumOff val="8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800" b="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17" name="Bent-Up Arrow 16"/>
          <p:cNvSpPr/>
          <p:nvPr/>
        </p:nvSpPr>
        <p:spPr bwMode="auto">
          <a:xfrm rot="5400000">
            <a:off x="2711089" y="4236004"/>
            <a:ext cx="293259" cy="459871"/>
          </a:xfrm>
          <a:prstGeom prst="bentUpArrow">
            <a:avLst/>
          </a:prstGeom>
          <a:solidFill>
            <a:schemeClr val="tx1">
              <a:lumMod val="20000"/>
              <a:lumOff val="8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800" b="0" i="0" u="none" strike="noStrike" cap="none" normalizeH="0" baseline="0" dirty="0" smtClean="0">
              <a:ln>
                <a:noFill/>
              </a:ln>
              <a:solidFill>
                <a:schemeClr val="accent4">
                  <a:lumMod val="75000"/>
                  <a:lumOff val="25000"/>
                </a:schemeClr>
              </a:solidFill>
              <a:effectLst/>
              <a:latin typeface="Gill Sans MT" pitchFamily="34" charset="0"/>
            </a:endParaRPr>
          </a:p>
        </p:txBody>
      </p:sp>
      <p:cxnSp>
        <p:nvCxnSpPr>
          <p:cNvPr id="4" name="Straight Connector 3"/>
          <p:cNvCxnSpPr/>
          <p:nvPr/>
        </p:nvCxnSpPr>
        <p:spPr bwMode="auto">
          <a:xfrm>
            <a:off x="1774776" y="2552660"/>
            <a:ext cx="5688632" cy="0"/>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6" name="Straight Connector 5"/>
          <p:cNvCxnSpPr/>
          <p:nvPr/>
        </p:nvCxnSpPr>
        <p:spPr bwMode="auto">
          <a:xfrm>
            <a:off x="1774776" y="2408644"/>
            <a:ext cx="0" cy="288032"/>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3674683" y="2408644"/>
            <a:ext cx="0" cy="288032"/>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22" name="Straight Connector 21"/>
          <p:cNvCxnSpPr/>
          <p:nvPr/>
        </p:nvCxnSpPr>
        <p:spPr bwMode="auto">
          <a:xfrm>
            <a:off x="7474496" y="2425412"/>
            <a:ext cx="0" cy="288032"/>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23" name="Straight Connector 22"/>
          <p:cNvCxnSpPr/>
          <p:nvPr/>
        </p:nvCxnSpPr>
        <p:spPr bwMode="auto">
          <a:xfrm>
            <a:off x="5574590" y="2408644"/>
            <a:ext cx="0" cy="288032"/>
          </a:xfrm>
          <a:prstGeom prst="line">
            <a:avLst/>
          </a:prstGeom>
          <a:solidFill>
            <a:schemeClr val="accent1"/>
          </a:solidFill>
          <a:ln w="28575" cap="sq" cmpd="sng" algn="ctr">
            <a:solidFill>
              <a:schemeClr val="tx1"/>
            </a:solidFill>
            <a:prstDash val="solid"/>
            <a:round/>
            <a:headEnd type="none" w="sm" len="sm"/>
            <a:tailEnd type="none" w="sm" len="sm"/>
          </a:ln>
          <a:effectLst/>
        </p:spPr>
      </p:cxnSp>
      <p:sp>
        <p:nvSpPr>
          <p:cNvPr id="7" name="TextBox 6"/>
          <p:cNvSpPr txBox="1"/>
          <p:nvPr/>
        </p:nvSpPr>
        <p:spPr>
          <a:xfrm>
            <a:off x="6773022" y="2110164"/>
            <a:ext cx="1282723" cy="369332"/>
          </a:xfrm>
          <a:prstGeom prst="rect">
            <a:avLst/>
          </a:prstGeom>
          <a:noFill/>
        </p:spPr>
        <p:txBody>
          <a:bodyPr wrap="none" rtlCol="0">
            <a:spAutoFit/>
          </a:bodyPr>
          <a:lstStyle/>
          <a:p>
            <a:r>
              <a:rPr lang="en-CA" sz="1800" b="1" u="sng" dirty="0" smtClean="0">
                <a:solidFill>
                  <a:schemeClr val="accent4">
                    <a:lumMod val="75000"/>
                    <a:lumOff val="25000"/>
                  </a:schemeClr>
                </a:solidFill>
                <a:latin typeface="Gill Sans MT" pitchFamily="34" charset="0"/>
              </a:rPr>
              <a:t>Mars 2012</a:t>
            </a:r>
            <a:endParaRPr lang="en-CA" sz="1800" b="1" u="sng" dirty="0">
              <a:solidFill>
                <a:schemeClr val="accent4">
                  <a:lumMod val="75000"/>
                  <a:lumOff val="25000"/>
                </a:schemeClr>
              </a:solidFill>
              <a:latin typeface="Gill Sans MT" pitchFamily="34" charset="0"/>
            </a:endParaRPr>
          </a:p>
        </p:txBody>
      </p:sp>
      <p:sp>
        <p:nvSpPr>
          <p:cNvPr id="24" name="TextBox 23"/>
          <p:cNvSpPr txBox="1"/>
          <p:nvPr/>
        </p:nvSpPr>
        <p:spPr>
          <a:xfrm>
            <a:off x="1163070" y="2067718"/>
            <a:ext cx="1275349" cy="369332"/>
          </a:xfrm>
          <a:prstGeom prst="rect">
            <a:avLst/>
          </a:prstGeom>
          <a:noFill/>
        </p:spPr>
        <p:txBody>
          <a:bodyPr wrap="none" rtlCol="0">
            <a:spAutoFit/>
          </a:bodyPr>
          <a:lstStyle/>
          <a:p>
            <a:r>
              <a:rPr lang="fr-CA" sz="1800" b="1" u="sng" dirty="0" smtClean="0">
                <a:solidFill>
                  <a:schemeClr val="accent4">
                    <a:lumMod val="75000"/>
                    <a:lumOff val="25000"/>
                  </a:schemeClr>
                </a:solidFill>
                <a:latin typeface="Gill Sans MT" pitchFamily="34" charset="0"/>
              </a:rPr>
              <a:t>Avril</a:t>
            </a:r>
            <a:r>
              <a:rPr lang="en-CA" sz="1800" b="1" u="sng" dirty="0" smtClean="0">
                <a:solidFill>
                  <a:schemeClr val="accent4">
                    <a:lumMod val="75000"/>
                    <a:lumOff val="25000"/>
                  </a:schemeClr>
                </a:solidFill>
                <a:latin typeface="Gill Sans MT" pitchFamily="34" charset="0"/>
              </a:rPr>
              <a:t> 2009</a:t>
            </a:r>
            <a:endParaRPr lang="en-CA" sz="1800" b="1" u="sng" dirty="0">
              <a:solidFill>
                <a:schemeClr val="accent4">
                  <a:lumMod val="75000"/>
                  <a:lumOff val="25000"/>
                </a:schemeClr>
              </a:solidFill>
              <a:latin typeface="Gill Sans MT" pitchFamily="34" charset="0"/>
            </a:endParaRPr>
          </a:p>
        </p:txBody>
      </p:sp>
      <p:sp>
        <p:nvSpPr>
          <p:cNvPr id="26" name="TextBox 25"/>
          <p:cNvSpPr txBox="1"/>
          <p:nvPr/>
        </p:nvSpPr>
        <p:spPr>
          <a:xfrm>
            <a:off x="3649928" y="2542787"/>
            <a:ext cx="938398" cy="307777"/>
          </a:xfrm>
          <a:prstGeom prst="rect">
            <a:avLst/>
          </a:prstGeom>
          <a:noFill/>
        </p:spPr>
        <p:txBody>
          <a:bodyPr wrap="none" rtlCol="0">
            <a:spAutoFit/>
          </a:bodyPr>
          <a:lstStyle/>
          <a:p>
            <a:r>
              <a:rPr lang="fr-CA" sz="1400" dirty="0" smtClean="0">
                <a:solidFill>
                  <a:schemeClr val="accent4">
                    <a:lumMod val="75000"/>
                    <a:lumOff val="25000"/>
                  </a:schemeClr>
                </a:solidFill>
                <a:latin typeface="Gill Sans MT" pitchFamily="34" charset="0"/>
              </a:rPr>
              <a:t>Avril</a:t>
            </a:r>
            <a:r>
              <a:rPr lang="en-CA" sz="1400" dirty="0" smtClean="0">
                <a:solidFill>
                  <a:schemeClr val="accent4">
                    <a:lumMod val="75000"/>
                    <a:lumOff val="25000"/>
                  </a:schemeClr>
                </a:solidFill>
                <a:latin typeface="Gill Sans MT" pitchFamily="34" charset="0"/>
              </a:rPr>
              <a:t> 2010</a:t>
            </a:r>
            <a:endParaRPr lang="en-CA" sz="1400" dirty="0">
              <a:solidFill>
                <a:schemeClr val="accent4">
                  <a:lumMod val="75000"/>
                  <a:lumOff val="25000"/>
                </a:schemeClr>
              </a:solidFill>
              <a:latin typeface="Gill Sans MT" pitchFamily="34" charset="0"/>
            </a:endParaRPr>
          </a:p>
        </p:txBody>
      </p:sp>
      <p:sp>
        <p:nvSpPr>
          <p:cNvPr id="27" name="TextBox 26"/>
          <p:cNvSpPr txBox="1"/>
          <p:nvPr/>
        </p:nvSpPr>
        <p:spPr>
          <a:xfrm>
            <a:off x="5549517" y="2552660"/>
            <a:ext cx="938398" cy="307777"/>
          </a:xfrm>
          <a:prstGeom prst="rect">
            <a:avLst/>
          </a:prstGeom>
          <a:noFill/>
        </p:spPr>
        <p:txBody>
          <a:bodyPr wrap="none" rtlCol="0">
            <a:spAutoFit/>
          </a:bodyPr>
          <a:lstStyle/>
          <a:p>
            <a:r>
              <a:rPr lang="fr-CA" sz="1400" dirty="0" smtClean="0">
                <a:solidFill>
                  <a:schemeClr val="accent4">
                    <a:lumMod val="75000"/>
                    <a:lumOff val="25000"/>
                  </a:schemeClr>
                </a:solidFill>
                <a:latin typeface="Gill Sans MT" pitchFamily="34" charset="0"/>
              </a:rPr>
              <a:t>Avril</a:t>
            </a:r>
            <a:r>
              <a:rPr lang="en-CA" sz="1400" dirty="0" smtClean="0">
                <a:solidFill>
                  <a:schemeClr val="accent4">
                    <a:lumMod val="75000"/>
                    <a:lumOff val="25000"/>
                  </a:schemeClr>
                </a:solidFill>
                <a:latin typeface="Gill Sans MT" pitchFamily="34" charset="0"/>
              </a:rPr>
              <a:t> 2011</a:t>
            </a:r>
            <a:endParaRPr lang="en-CA" sz="1400"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5101908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71" name="Slide Number Placeholder 3"/>
          <p:cNvSpPr>
            <a:spLocks noGrp="1"/>
          </p:cNvSpPr>
          <p:nvPr>
            <p:ph type="sldNum" sz="quarter" idx="10"/>
          </p:nvPr>
        </p:nvSpPr>
        <p:spPr>
          <a:noFill/>
        </p:spPr>
        <p:txBody>
          <a:bodyPr/>
          <a:lstStyle/>
          <a:p>
            <a:fld id="{DEA26D39-066E-4685-B231-73CBD117C597}" type="slidenum">
              <a:rPr lang="en-US" smtClean="0">
                <a:latin typeface="Gill Sans MT" pitchFamily="34" charset="0"/>
              </a:rPr>
              <a:pPr/>
              <a:t>16</a:t>
            </a:fld>
            <a:endParaRPr lang="en-US" dirty="0" smtClean="0">
              <a:solidFill>
                <a:schemeClr val="tx1"/>
              </a:solidFill>
              <a:latin typeface="Gill Sans MT" pitchFamily="34" charset="0"/>
            </a:endParaRPr>
          </a:p>
        </p:txBody>
      </p:sp>
      <p:sp>
        <p:nvSpPr>
          <p:cNvPr id="31772" name="Line 4"/>
          <p:cNvSpPr>
            <a:spLocks noChangeShapeType="1"/>
          </p:cNvSpPr>
          <p:nvPr/>
        </p:nvSpPr>
        <p:spPr bwMode="auto">
          <a:xfrm>
            <a:off x="1043608" y="1052736"/>
            <a:ext cx="8100392" cy="744"/>
          </a:xfrm>
          <a:prstGeom prst="line">
            <a:avLst/>
          </a:prstGeom>
          <a:noFill/>
          <a:ln w="22225" cap="sq">
            <a:solidFill>
              <a:srgbClr val="20558A"/>
            </a:solidFill>
            <a:round/>
            <a:headEnd type="none" w="sm" len="sm"/>
            <a:tailEnd type="none" w="sm" len="sm"/>
          </a:ln>
        </p:spPr>
        <p:txBody>
          <a:bodyPr wrap="none" anchor="ctr"/>
          <a:lstStyle/>
          <a:p>
            <a:endParaRPr lang="en-CA" dirty="0">
              <a:latin typeface="Gill Sans MT"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96291890"/>
              </p:ext>
            </p:extLst>
          </p:nvPr>
        </p:nvGraphicFramePr>
        <p:xfrm>
          <a:off x="1071017" y="1196752"/>
          <a:ext cx="7704858" cy="4785360"/>
        </p:xfrm>
        <a:graphic>
          <a:graphicData uri="http://schemas.openxmlformats.org/drawingml/2006/table">
            <a:tbl>
              <a:tblPr>
                <a:tableStyleId>{5C22544A-7EE6-4342-B048-85BDC9FD1C3A}</a:tableStyleId>
              </a:tblPr>
              <a:tblGrid>
                <a:gridCol w="777555"/>
                <a:gridCol w="446581"/>
                <a:gridCol w="720080"/>
                <a:gridCol w="792088"/>
                <a:gridCol w="858624"/>
                <a:gridCol w="363531"/>
                <a:gridCol w="646279"/>
                <a:gridCol w="867870"/>
                <a:gridCol w="288032"/>
                <a:gridCol w="576064"/>
                <a:gridCol w="504056"/>
                <a:gridCol w="864098"/>
              </a:tblGrid>
              <a:tr h="181820">
                <a:tc gridSpan="12">
                  <a:txBody>
                    <a:bodyPr/>
                    <a:lstStyle/>
                    <a:p>
                      <a:pPr algn="ctr" rtl="0" fontAlgn="b"/>
                      <a:r>
                        <a:rPr lang="fr-CA" sz="1150" b="1" u="none" strike="noStrike" noProof="0" dirty="0" smtClean="0">
                          <a:effectLst/>
                        </a:rPr>
                        <a:t>Médicament ABC 100 mg/comprimé (DIN 01234567)</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gridSpan="12">
                  <a:txBody>
                    <a:bodyPr/>
                    <a:lstStyle/>
                    <a:p>
                      <a:pPr algn="ctr" rtl="0" fontAlgn="b"/>
                      <a:r>
                        <a:rPr lang="fr-CA" sz="1150" b="1" u="none" strike="noStrike" noProof="0" dirty="0" smtClean="0">
                          <a:effectLst/>
                        </a:rPr>
                        <a:t>Vérification des prix internationaux</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gridSpan="12">
                  <a:txBody>
                    <a:bodyPr/>
                    <a:lstStyle/>
                    <a:p>
                      <a:pPr algn="ctr" rtl="0" fontAlgn="b"/>
                      <a:r>
                        <a:rPr lang="fr-CA" sz="1150" b="1" u="none" strike="noStrike" noProof="0" dirty="0" smtClean="0">
                          <a:effectLst/>
                        </a:rPr>
                        <a:t>Janvier à </a:t>
                      </a:r>
                      <a:r>
                        <a:rPr lang="fr-CA" sz="1150" b="1" u="none" strike="noStrike" baseline="0" noProof="0" dirty="0" smtClean="0">
                          <a:effectLst/>
                        </a:rPr>
                        <a:t>juin</a:t>
                      </a:r>
                      <a:r>
                        <a:rPr lang="fr-CA" sz="1150" b="1" u="none" strike="noStrike" noProof="0" dirty="0" smtClean="0">
                          <a:effectLst/>
                        </a:rPr>
                        <a:t> 2011</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rowSpan="3">
                  <a:txBody>
                    <a:bodyPr/>
                    <a:lstStyle/>
                    <a:p>
                      <a:pPr algn="ctr" rtl="0" fontAlgn="b"/>
                      <a:r>
                        <a:rPr lang="fr-CA" sz="1150" b="1" u="none" strike="noStrike" noProof="0" dirty="0" smtClean="0">
                          <a:effectLst/>
                        </a:rPr>
                        <a:t>Pays</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4">
                  <a:txBody>
                    <a:bodyPr/>
                    <a:lstStyle/>
                    <a:p>
                      <a:pPr algn="ctr" rtl="0" fontAlgn="ctr"/>
                      <a:r>
                        <a:rPr lang="fr-CA" sz="1150" b="1" u="none" strike="noStrike" noProof="0" dirty="0" smtClean="0">
                          <a:effectLst/>
                        </a:rPr>
                        <a:t>Prix de présentation de la société</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en-CA"/>
                    </a:p>
                  </a:txBody>
                  <a:tcPr/>
                </a:tc>
                <a:tc rowSpan="2" hMerge="1">
                  <a:txBody>
                    <a:bodyPr/>
                    <a:lstStyle/>
                    <a:p>
                      <a:endParaRPr lang="en-CA"/>
                    </a:p>
                  </a:txBody>
                  <a:tcPr/>
                </a:tc>
                <a:tc rowSpan="2" hMerge="1">
                  <a:txBody>
                    <a:bodyPr/>
                    <a:lstStyle/>
                    <a:p>
                      <a:endParaRPr lang="en-CA"/>
                    </a:p>
                  </a:txBody>
                  <a:tcPr/>
                </a:tc>
                <a:tc gridSpan="3">
                  <a:txBody>
                    <a:bodyPr/>
                    <a:lstStyle/>
                    <a:p>
                      <a:pPr algn="ctr" rtl="0" fontAlgn="b"/>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CA"/>
                    </a:p>
                  </a:txBody>
                  <a:tcPr/>
                </a:tc>
                <a:tc hMerge="1">
                  <a:txBody>
                    <a:bodyPr/>
                    <a:lstStyle/>
                    <a:p>
                      <a:endParaRPr lang="en-CA"/>
                    </a:p>
                  </a:txBody>
                  <a:tcPr/>
                </a:tc>
                <a:tc gridSpan="4">
                  <a:txBody>
                    <a:bodyPr/>
                    <a:lstStyle/>
                    <a:p>
                      <a:pPr algn="ctr" rtl="0" fontAlgn="b"/>
                      <a:r>
                        <a:rPr lang="fr-CA" sz="1150" b="1" u="none" strike="noStrike" noProof="0" dirty="0" smtClean="0">
                          <a:effectLst/>
                        </a:rPr>
                        <a:t>Prix départ-usine internationaux</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vMerge="1">
                  <a:txBody>
                    <a:bodyPr/>
                    <a:lstStyle/>
                    <a:p>
                      <a:endParaRPr lang="en-CA"/>
                    </a:p>
                  </a:txBody>
                  <a:tcPr/>
                </a:tc>
                <a:tc gridSpan="4" vMerge="1">
                  <a:txBody>
                    <a:bodyPr/>
                    <a:lstStyle/>
                    <a:p>
                      <a:endParaRPr lang="en-CA"/>
                    </a:p>
                  </a:txBody>
                  <a:tcPr/>
                </a:tc>
                <a:tc hMerge="1" vMerge="1">
                  <a:txBody>
                    <a:bodyPr/>
                    <a:lstStyle/>
                    <a:p>
                      <a:endParaRPr lang="en-CA"/>
                    </a:p>
                  </a:txBody>
                  <a:tcPr/>
                </a:tc>
                <a:tc hMerge="1" vMerge="1">
                  <a:txBody>
                    <a:bodyPr/>
                    <a:lstStyle/>
                    <a:p>
                      <a:endParaRPr lang="en-CA"/>
                    </a:p>
                  </a:txBody>
                  <a:tcPr/>
                </a:tc>
                <a:tc hMerge="1" vMerge="1">
                  <a:txBody>
                    <a:bodyPr/>
                    <a:lstStyle/>
                    <a:p>
                      <a:endParaRPr lang="en-CA"/>
                    </a:p>
                  </a:txBody>
                  <a:tcPr/>
                </a:tc>
                <a:tc gridSpan="3">
                  <a:txBody>
                    <a:bodyPr/>
                    <a:lstStyle/>
                    <a:p>
                      <a:pPr algn="ctr"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gridSpan="4">
                  <a:txBody>
                    <a:bodyPr/>
                    <a:lstStyle/>
                    <a:p>
                      <a:pPr algn="ctr" rtl="0" fontAlgn="ctr"/>
                      <a:r>
                        <a:rPr lang="fr-CA" sz="1150" b="1" u="none" strike="noStrike" noProof="0" dirty="0" smtClean="0">
                          <a:effectLst/>
                        </a:rPr>
                        <a:t>Décomposés à partir de sources publiques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r>
              <a:tr h="354639">
                <a:tc vMerge="1">
                  <a:txBody>
                    <a:bodyPr/>
                    <a:lstStyle/>
                    <a:p>
                      <a:endParaRPr lang="en-CA"/>
                    </a:p>
                  </a:txBody>
                  <a:tcPr/>
                </a:tc>
                <a:tc gridSpan="3">
                  <a:txBody>
                    <a:bodyPr/>
                    <a:lstStyle/>
                    <a:p>
                      <a:pPr algn="ctr" rtl="0" fontAlgn="ctr"/>
                      <a:r>
                        <a:rPr lang="fr-CA" sz="1150" b="1" u="none" strike="noStrike" noProof="0" dirty="0" smtClean="0">
                          <a:effectLst/>
                        </a:rPr>
                        <a:t>(Monnaie nationale)</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a:txBody>
                    <a:bodyPr/>
                    <a:lstStyle/>
                    <a:p>
                      <a:pPr algn="ctr" rtl="0" fontAlgn="ctr"/>
                      <a:r>
                        <a:rPr lang="fr-CA" sz="1150" b="1" u="none" strike="noStrike" noProof="0" dirty="0" smtClean="0">
                          <a:effectLst/>
                        </a:rPr>
                        <a:t>(Monnaie</a:t>
                      </a:r>
                      <a:r>
                        <a:rPr lang="fr-CA" sz="1150" b="1" u="none" strike="noStrike" baseline="0" noProof="0" dirty="0" smtClean="0">
                          <a:effectLst/>
                        </a:rPr>
                        <a:t> canadienne</a:t>
                      </a:r>
                      <a:r>
                        <a:rPr lang="fr-CA" sz="1150" b="1" u="none" strike="noStrike" noProof="0" dirty="0" smtClean="0">
                          <a:effectLst/>
                        </a:rPr>
                        <a:t>)</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rtl="0" fontAlgn="ctr"/>
                      <a:r>
                        <a:rPr lang="fr-CA" sz="1150" b="1" u="none" strike="noStrike" noProof="0" dirty="0" smtClean="0">
                          <a:effectLst/>
                        </a:rPr>
                        <a:t>Prix internationaux accessibles au public</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gridSpan="3">
                  <a:txBody>
                    <a:bodyPr/>
                    <a:lstStyle/>
                    <a:p>
                      <a:pPr algn="ctr" rtl="0" fontAlgn="ctr"/>
                      <a:r>
                        <a:rPr lang="fr-CA" sz="1150" b="1" u="none" strike="noStrike" noProof="0" dirty="0" smtClean="0">
                          <a:effectLst/>
                        </a:rPr>
                        <a:t>(Monnaie nationale)</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a:txBody>
                    <a:bodyPr/>
                    <a:lstStyle/>
                    <a:p>
                      <a:pPr algn="ctr" rtl="0" fontAlgn="ctr"/>
                      <a:r>
                        <a:rPr lang="fr-CA" sz="1150" b="1" u="none" strike="noStrike" noProof="0" dirty="0" smtClean="0">
                          <a:effectLst/>
                        </a:rPr>
                        <a:t>(Monnaie canadienne)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fr-CA" sz="1150" b="1" u="none" strike="noStrike" noProof="0" dirty="0" smtClean="0">
                          <a:effectLst/>
                        </a:rPr>
                        <a:t>76,5000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CA)(H)</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fr-CA" sz="1150" b="1" u="none" strike="noStrike" noProof="0" dirty="0" smtClean="0">
                          <a:effectLst/>
                        </a:rPr>
                        <a:t>76,5000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CA)</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t"/>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84,1500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CA)(H)</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84,1500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CA)</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fr-CA" sz="1150" b="1" i="0" u="none" strike="noStrike" noProof="0" dirty="0">
                        <a:solidFill>
                          <a:srgbClr val="000000"/>
                        </a:solidFill>
                        <a:effectLst/>
                        <a:latin typeface="Arial"/>
                      </a:endParaRPr>
                    </a:p>
                  </a:txBody>
                  <a:tcPr marL="9525" marR="9525" marT="9525" marB="0" anchor="ct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rowSpan="2">
                  <a:txBody>
                    <a:bodyPr/>
                    <a:lstStyle/>
                    <a:p>
                      <a:pPr algn="l" rtl="0" fontAlgn="ctr"/>
                      <a:r>
                        <a:rPr lang="fr-CA" sz="1150" b="1" u="none" strike="noStrike" noProof="0" dirty="0" smtClean="0">
                          <a:effectLst/>
                        </a:rPr>
                        <a:t>Canada</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76,5000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CA)(P)</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2">
                  <a:txBody>
                    <a:bodyPr/>
                    <a:lstStyle/>
                    <a:p>
                      <a:pPr algn="ctr" rtl="0" fontAlgn="ctr"/>
                      <a:r>
                        <a:rPr lang="fr-CA" sz="1150" b="1" u="none" strike="noStrike" noProof="0" dirty="0" smtClean="0">
                          <a:effectLst/>
                        </a:rPr>
                        <a:t>2,6775 $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fr-CA" sz="1150" b="1" i="0" u="none" strike="noStrike" noProof="0" dirty="0">
                        <a:solidFill>
                          <a:srgbClr val="000000"/>
                        </a:solidFill>
                        <a:effectLst/>
                        <a:latin typeface="Arial"/>
                      </a:endParaRPr>
                    </a:p>
                  </a:txBody>
                  <a:tcPr marL="9525" marR="9525" marT="9525" marB="0" anchor="ct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rowSpan="2">
                  <a:txBody>
                    <a:bodyPr/>
                    <a:lstStyle/>
                    <a:p>
                      <a:pPr algn="ctr" rtl="0" fontAlgn="ctr"/>
                      <a:r>
                        <a:rPr lang="fr-CA" sz="1150" b="1" u="none" strike="noStrike" noProof="0" dirty="0" smtClean="0">
                          <a:effectLst/>
                        </a:rPr>
                        <a:t>2,6775 $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vMerge="1">
                  <a:txBody>
                    <a:bodyPr/>
                    <a:lstStyle/>
                    <a:p>
                      <a:endParaRPr lang="en-CA"/>
                    </a:p>
                  </a:txBody>
                  <a:tcPr/>
                </a:tc>
                <a:tc>
                  <a:txBody>
                    <a:bodyPr/>
                    <a:lstStyle/>
                    <a:p>
                      <a:pPr algn="r" rtl="0" fontAlgn="t"/>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84,1500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CA)(P)</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CA"/>
                    </a:p>
                  </a:txBody>
                  <a:tcPr/>
                </a:tc>
                <a:tc>
                  <a:txBody>
                    <a:bodyPr/>
                    <a:lstStyle/>
                    <a:p>
                      <a:pPr algn="r" fontAlgn="t"/>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fr-CA" sz="1150" b="1" i="0" u="none" strike="noStrike" noProof="0" dirty="0">
                        <a:solidFill>
                          <a:srgbClr val="000000"/>
                        </a:solidFill>
                        <a:effectLst/>
                        <a:latin typeface="Arial"/>
                      </a:endParaRPr>
                    </a:p>
                  </a:txBody>
                  <a:tcPr marL="9525" marR="9525" marT="9525" marB="0" anchor="ct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vMerge="1">
                  <a:txBody>
                    <a:bodyPr/>
                    <a:lstStyle/>
                    <a:p>
                      <a:endParaRPr lang="en-CA"/>
                    </a:p>
                  </a:txBody>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76,5000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CA)(G)</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fr-CA" sz="1150" b="1" i="0" u="none" strike="noStrike" noProof="0" dirty="0">
                        <a:solidFill>
                          <a:srgbClr val="000000"/>
                        </a:solidFill>
                        <a:effectLst/>
                        <a:latin typeface="Arial"/>
                      </a:endParaRPr>
                    </a:p>
                  </a:txBody>
                  <a:tcPr marL="9525" marR="9525" marT="9525" marB="0" anchor="ct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t"/>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fr-CA" sz="1150" b="1" u="none" strike="noStrike" noProof="0" dirty="0" smtClean="0">
                          <a:effectLst/>
                        </a:rPr>
                        <a:t>84,1500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CA)(G)</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t"/>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t"/>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fr-CA" sz="1150" b="1" u="none" strike="noStrike" noProof="0" dirty="0" smtClean="0">
                          <a:effectLst/>
                        </a:rPr>
                        <a:t>(28)</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fr-CA" sz="1150" b="1" u="none" strike="noStrike" noProof="0" dirty="0" smtClean="0">
                          <a:effectLst/>
                        </a:rPr>
                        <a:t>40,0400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(€)(H)</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fr-CA" sz="1150" b="1" u="none" strike="noStrike" noProof="0" dirty="0" smtClean="0">
                          <a:effectLst/>
                        </a:rPr>
                        <a:t>(28)</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fr-CA" sz="1150" b="1" u="none" strike="noStrike" noProof="0" dirty="0" smtClean="0">
                          <a:effectLst/>
                        </a:rPr>
                        <a:t>61,2400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fr-CA" sz="1150" b="1" u="none" strike="noStrike" noProof="0" dirty="0" smtClean="0">
                          <a:effectLst/>
                        </a:rPr>
                        <a:t>(28)</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r" rtl="0" fontAlgn="ctr"/>
                      <a:r>
                        <a:rPr lang="fr-CA" sz="1150" b="1" u="none" strike="noStrike" noProof="0" dirty="0" smtClean="0">
                          <a:effectLst/>
                        </a:rPr>
                        <a:t>42,1000</a:t>
                      </a:r>
                      <a:endParaRPr lang="fr-CA" sz="1150" b="1" i="0" u="none" strike="noStrike" noProof="0" dirty="0">
                        <a:solidFill>
                          <a:srgbClr val="003366"/>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(€)(P)</a:t>
                      </a:r>
                      <a:endParaRPr lang="fr-CA" sz="1150" b="1" i="0" u="none" strike="noStrike" noProof="0"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fr-CA" sz="1150" b="1" u="none" strike="noStrike" noProof="0" dirty="0" smtClean="0">
                          <a:effectLst/>
                        </a:rPr>
                        <a:t>Allemagne</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fr-CA" sz="1150" b="1" u="none" strike="noStrike" noProof="0" dirty="0" smtClean="0">
                          <a:effectLst/>
                        </a:rPr>
                        <a:t>(28)</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42,1000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(€)(P)</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ctr"/>
                      <a:r>
                        <a:rPr lang="fr-CA" sz="1150" b="1" u="none" strike="noStrike" noProof="0" dirty="0" smtClean="0">
                          <a:effectLst/>
                        </a:rPr>
                        <a:t>2,1463 $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fr-CA" sz="1150" b="1" u="none" strike="noStrike" noProof="0" dirty="0" smtClean="0">
                          <a:effectLst/>
                        </a:rPr>
                        <a:t>(28)</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r" rtl="0" fontAlgn="ctr"/>
                      <a:r>
                        <a:rPr lang="fr-CA" sz="1150" b="1" u="none" strike="noStrike" noProof="0" dirty="0" smtClean="0">
                          <a:effectLst/>
                        </a:rPr>
                        <a:t>39,7200</a:t>
                      </a:r>
                      <a:endParaRPr lang="fr-CA" sz="1150" b="1" i="0" u="none" strike="noStrike" noProof="0" dirty="0">
                        <a:solidFill>
                          <a:srgbClr val="003366"/>
                        </a:solidFill>
                        <a:effectLst/>
                        <a:latin typeface="Arial"/>
                      </a:endParaRPr>
                    </a:p>
                  </a:txBody>
                  <a:tcPr marL="9525" marR="9525" marT="9525" marB="0" anchor="ctr"/>
                </a:tc>
                <a:tc>
                  <a:txBody>
                    <a:bodyPr/>
                    <a:lstStyle/>
                    <a:p>
                      <a:pPr algn="l" rtl="0" fontAlgn="ctr"/>
                      <a:r>
                        <a:rPr lang="fr-CA" sz="1150" b="1" u="none" strike="noStrike" noProof="0" dirty="0" smtClean="0">
                          <a:effectLst/>
                        </a:rPr>
                        <a:t>(€)(G)</a:t>
                      </a:r>
                      <a:endParaRPr lang="fr-CA" sz="1150" b="1" i="0" u="none" strike="noStrike" noProof="0"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ctr" rtl="0" fontAlgn="ctr"/>
                      <a:r>
                        <a:rPr lang="fr-CA" sz="1150" b="1" u="none" strike="noStrike" noProof="0" dirty="0" smtClean="0">
                          <a:effectLst/>
                        </a:rPr>
                        <a:t>2,1561 $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t"/>
                      <a:r>
                        <a:rPr lang="fr-CA" sz="1150" b="1" u="none" strike="noStrike" noProof="0" dirty="0" smtClean="0">
                          <a:effectLst/>
                        </a:rPr>
                        <a:t>(28)</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fr-CA" sz="1150" b="1" u="none" strike="noStrike" noProof="0" dirty="0" smtClean="0">
                          <a:effectLst/>
                        </a:rPr>
                        <a:t>40,0400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(€)(G)</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t"/>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fr-CA" sz="1150" b="1" u="none" strike="noStrike" noProof="0" dirty="0" smtClean="0">
                          <a:effectLst/>
                        </a:rPr>
                        <a:t>203,0000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US)(H)</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fr-CA" sz="1150" b="1" u="none" strike="noStrike" noProof="0" dirty="0" smtClean="0">
                          <a:effectLst/>
                        </a:rPr>
                        <a:t>188,8400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US)(WAC)</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203,0000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US)(P)</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165,3400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US)(FSS)</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fr-CA" sz="1150" b="1" i="0" u="none" strike="noStrike" noProof="0" dirty="0">
                        <a:solidFill>
                          <a:srgbClr val="003366"/>
                        </a:solidFill>
                        <a:effectLst/>
                        <a:latin typeface="Arial"/>
                      </a:endParaRPr>
                    </a:p>
                  </a:txBody>
                  <a:tcPr marL="9525" marR="9525" marT="9525" marB="0" anchor="ct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203,0000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US)(G)</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(90)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566,4700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US)(WAC)</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fr-CA" sz="1150" b="1" i="0" u="none" strike="noStrike" noProof="0" dirty="0">
                        <a:solidFill>
                          <a:srgbClr val="003366"/>
                        </a:solidFill>
                        <a:effectLst/>
                        <a:latin typeface="Arial"/>
                      </a:endParaRPr>
                    </a:p>
                  </a:txBody>
                  <a:tcPr marL="9525" marR="9525" marT="9525" marB="0" anchor="ct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rowSpan="2">
                  <a:txBody>
                    <a:bodyPr/>
                    <a:lstStyle/>
                    <a:p>
                      <a:pPr algn="l" rtl="0" fontAlgn="ctr"/>
                      <a:r>
                        <a:rPr lang="fr-CA" sz="1150" b="1" u="none" strike="noStrike" noProof="0" dirty="0" smtClean="0">
                          <a:effectLst/>
                        </a:rPr>
                        <a:t>É.-U.</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167,2400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US)(FSS)</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2">
                  <a:txBody>
                    <a:bodyPr/>
                    <a:lstStyle/>
                    <a:p>
                      <a:pPr algn="ctr" rtl="0" fontAlgn="ctr"/>
                      <a:r>
                        <a:rPr lang="fr-CA" sz="1150" b="1" u="none" strike="noStrike" noProof="0" dirty="0" smtClean="0">
                          <a:effectLst/>
                        </a:rPr>
                        <a:t>6,9589 $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(90)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496,0400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US)(FSS)</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rowSpan="2">
                  <a:txBody>
                    <a:bodyPr/>
                    <a:lstStyle/>
                    <a:p>
                      <a:pPr algn="ctr" rtl="0" fontAlgn="ctr"/>
                      <a:r>
                        <a:rPr lang="fr-CA" sz="1150" b="1" u="none" strike="noStrike" noProof="0" dirty="0" smtClean="0">
                          <a:effectLst/>
                        </a:rPr>
                        <a:t>S/O </a:t>
                      </a:r>
                      <a:endParaRPr lang="fr-CA" sz="1150" b="1" i="0" u="none" strike="noStrike" noProof="0" dirty="0">
                        <a:solidFill>
                          <a:srgbClr val="003366"/>
                        </a:solidFill>
                        <a:effectLst/>
                        <a:latin typeface="Arial"/>
                      </a:endParaRPr>
                    </a:p>
                  </a:txBody>
                  <a:tcPr marL="9525" marR="9525" marT="9525" marB="0" anchor="ct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rowSpan="2">
                  <a:txBody>
                    <a:bodyPr/>
                    <a:lstStyle/>
                    <a:p>
                      <a:pPr algn="ctr" rtl="0" fontAlgn="ctr"/>
                      <a:r>
                        <a:rPr lang="fr-CA" sz="1150" b="1" u="none" strike="noStrike" noProof="0" dirty="0" smtClean="0">
                          <a:effectLst/>
                        </a:rPr>
                        <a:t>6,3429 $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vMerge="1">
                  <a:txBody>
                    <a:bodyPr/>
                    <a:lstStyle/>
                    <a:p>
                      <a:endParaRPr lang="en-CA"/>
                    </a:p>
                  </a:txBody>
                  <a:tcPr/>
                </a:tc>
                <a:tc>
                  <a:txBody>
                    <a:bodyPr/>
                    <a:lstStyle/>
                    <a:p>
                      <a:pPr algn="r" rtl="0" fontAlgn="ctr"/>
                      <a:r>
                        <a:rPr lang="fr-CA" sz="1150" b="1" u="none" strike="noStrike" noProof="0" dirty="0" smtClean="0">
                          <a:effectLst/>
                        </a:rPr>
                        <a:t>(90)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608,9600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US)(H)</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CA"/>
                    </a:p>
                  </a:txBody>
                  <a:tcPr/>
                </a:tc>
                <a:tc>
                  <a:txBody>
                    <a:bodyPr/>
                    <a:lstStyle/>
                    <a:p>
                      <a:pPr algn="r"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vMerge="1">
                  <a:txBody>
                    <a:bodyPr/>
                    <a:lstStyle/>
                    <a:p>
                      <a:endParaRPr lang="en-CA"/>
                    </a:p>
                  </a:txBody>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vMerge="1">
                  <a:txBody>
                    <a:bodyPr/>
                    <a:lstStyle/>
                    <a:p>
                      <a:endParaRPr lang="en-CA"/>
                    </a:p>
                  </a:txBody>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(90)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608,9600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US)(P)</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fr-CA" sz="1150" b="1" i="0" u="none" strike="noStrike" noProof="0" dirty="0">
                        <a:solidFill>
                          <a:srgbClr val="003366"/>
                        </a:solidFill>
                        <a:effectLst/>
                        <a:latin typeface="Arial"/>
                      </a:endParaRPr>
                    </a:p>
                  </a:txBody>
                  <a:tcPr marL="9525" marR="9525" marT="9525" marB="0" anchor="ct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(90)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608,9600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US)(G)</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fr-CA" sz="1150" b="1" i="0" u="none" strike="noStrike" noProof="0" dirty="0">
                        <a:solidFill>
                          <a:srgbClr val="003366"/>
                        </a:solidFill>
                        <a:effectLst/>
                        <a:latin typeface="Arial"/>
                      </a:endParaRPr>
                    </a:p>
                  </a:txBody>
                  <a:tcPr marL="9525" marR="9525" marT="9525" marB="0" anchor="ct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fr-CA" sz="1150" b="1" u="none" strike="noStrike" noProof="0" dirty="0" smtClean="0">
                          <a:effectLst/>
                        </a:rPr>
                        <a:t>(90)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fr-CA" sz="1150" b="1" u="none" strike="noStrike" noProof="0" dirty="0" smtClean="0">
                          <a:effectLst/>
                        </a:rPr>
                        <a:t>501,7100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US)(FSS)</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fr-CA" sz="1150" b="1" u="none" strike="noStrike" noProof="0" dirty="0" smtClean="0">
                          <a:effectLst/>
                        </a:rPr>
                        <a:t>Prix médian</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CA" sz="1150" b="1" u="none" strike="noStrike" noProof="0" dirty="0" smtClean="0">
                          <a:effectLst/>
                        </a:rPr>
                        <a:t>4,5526 $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CA" sz="1150" b="1" u="none" strike="noStrike" noProof="0" dirty="0" smtClean="0">
                          <a:effectLst/>
                        </a:rPr>
                        <a:t>4,2495 $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Rectangle 11"/>
          <p:cNvSpPr/>
          <p:nvPr/>
        </p:nvSpPr>
        <p:spPr>
          <a:xfrm>
            <a:off x="1071016" y="260648"/>
            <a:ext cx="7749455" cy="615553"/>
          </a:xfrm>
          <a:prstGeom prst="rect">
            <a:avLst/>
          </a:prstGeom>
        </p:spPr>
        <p:txBody>
          <a:bodyPr wrap="square">
            <a:spAutoFit/>
          </a:bodyPr>
          <a:lstStyle/>
          <a:p>
            <a:pPr algn="ctr"/>
            <a:r>
              <a:rPr lang="fr-CA" sz="3400" b="1" dirty="0" smtClean="0">
                <a:solidFill>
                  <a:schemeClr val="accent4">
                    <a:lumMod val="75000"/>
                    <a:lumOff val="25000"/>
                  </a:schemeClr>
                </a:solidFill>
                <a:latin typeface="Gill Sans MT" pitchFamily="34" charset="0"/>
              </a:rPr>
              <a:t>Vérification des prix internationaux</a:t>
            </a:r>
            <a:endParaRPr lang="fr-CA" sz="3400" b="1"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2604643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066800" y="260648"/>
            <a:ext cx="7681664" cy="432048"/>
          </a:xfrm>
        </p:spPr>
        <p:txBody>
          <a:bodyPr/>
          <a:lstStyle/>
          <a:p>
            <a:pPr lvl="0" algn="ctr" eaLnBrk="1" hangingPunct="1">
              <a:lnSpc>
                <a:spcPct val="100000"/>
              </a:lnSpc>
            </a:pPr>
            <a:r>
              <a:rPr lang="fr-CA" sz="3400" kern="1200" dirty="0">
                <a:solidFill>
                  <a:srgbClr val="002A56">
                    <a:lumMod val="75000"/>
                    <a:lumOff val="25000"/>
                  </a:srgbClr>
                </a:solidFill>
                <a:latin typeface="Gill Sans MT" pitchFamily="34" charset="0"/>
              </a:rPr>
              <a:t>Vérification des prix internationaux</a:t>
            </a:r>
          </a:p>
        </p:txBody>
      </p:sp>
      <p:sp>
        <p:nvSpPr>
          <p:cNvPr id="15364" name="Slide Number Placeholder 3"/>
          <p:cNvSpPr>
            <a:spLocks noGrp="1"/>
          </p:cNvSpPr>
          <p:nvPr>
            <p:ph type="sldNum" sz="quarter" idx="10"/>
          </p:nvPr>
        </p:nvSpPr>
        <p:spPr>
          <a:noFill/>
        </p:spPr>
        <p:txBody>
          <a:bodyPr/>
          <a:lstStyle/>
          <a:p>
            <a:fld id="{49249B6B-0392-4CE0-BDCC-717E5B53EF78}" type="slidenum">
              <a:rPr lang="en-US" smtClean="0">
                <a:latin typeface="Gill Sans MT" pitchFamily="34" charset="0"/>
              </a:rPr>
              <a:pPr/>
              <a:t>17</a:t>
            </a:fld>
            <a:endParaRPr lang="en-US" dirty="0" smtClean="0">
              <a:solidFill>
                <a:schemeClr val="tx1"/>
              </a:solidFill>
              <a:latin typeface="Gill Sans MT" pitchFamily="34" charset="0"/>
            </a:endParaRPr>
          </a:p>
        </p:txBody>
      </p:sp>
      <p:sp>
        <p:nvSpPr>
          <p:cNvPr id="15365" name="Line 4"/>
          <p:cNvSpPr>
            <a:spLocks noChangeShapeType="1"/>
          </p:cNvSpPr>
          <p:nvPr/>
        </p:nvSpPr>
        <p:spPr bwMode="auto">
          <a:xfrm>
            <a:off x="1043608" y="764704"/>
            <a:ext cx="8100392" cy="9128"/>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Gill Sans MT"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904131821"/>
              </p:ext>
            </p:extLst>
          </p:nvPr>
        </p:nvGraphicFramePr>
        <p:xfrm>
          <a:off x="1223628" y="908720"/>
          <a:ext cx="7272808" cy="4401224"/>
        </p:xfrm>
        <a:graphic>
          <a:graphicData uri="http://schemas.openxmlformats.org/drawingml/2006/table">
            <a:tbl>
              <a:tblPr firstRow="1" bandRow="1">
                <a:tableStyleId>{5C22544A-7EE6-4342-B048-85BDC9FD1C3A}</a:tableStyleId>
              </a:tblPr>
              <a:tblGrid>
                <a:gridCol w="1008112"/>
                <a:gridCol w="2088232"/>
                <a:gridCol w="936104"/>
                <a:gridCol w="1152128"/>
                <a:gridCol w="1224136"/>
                <a:gridCol w="864096"/>
              </a:tblGrid>
              <a:tr h="350944">
                <a:tc>
                  <a:txBody>
                    <a:bodyPr/>
                    <a:lstStyle/>
                    <a:p>
                      <a:r>
                        <a:rPr lang="fr-CA" noProof="0" dirty="0" smtClean="0">
                          <a:solidFill>
                            <a:schemeClr val="accent4">
                              <a:lumMod val="75000"/>
                              <a:lumOff val="25000"/>
                            </a:schemeClr>
                          </a:solidFill>
                        </a:rPr>
                        <a:t>Pays</a:t>
                      </a:r>
                      <a:endParaRPr lang="fr-CA"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noProof="0" dirty="0" smtClean="0">
                          <a:solidFill>
                            <a:schemeClr val="accent4">
                              <a:lumMod val="75000"/>
                              <a:lumOff val="25000"/>
                            </a:schemeClr>
                          </a:solidFill>
                        </a:rPr>
                        <a:t>Source</a:t>
                      </a:r>
                      <a:endParaRPr lang="fr-CA"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noProof="0" dirty="0" smtClean="0">
                          <a:solidFill>
                            <a:schemeClr val="accent4">
                              <a:lumMod val="75000"/>
                              <a:lumOff val="25000"/>
                            </a:schemeClr>
                          </a:solidFill>
                        </a:rPr>
                        <a:t>Hôpital</a:t>
                      </a:r>
                      <a:endParaRPr lang="fr-CA"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noProof="0" dirty="0" smtClean="0">
                          <a:solidFill>
                            <a:schemeClr val="accent4">
                              <a:lumMod val="75000"/>
                              <a:lumOff val="25000"/>
                            </a:schemeClr>
                          </a:solidFill>
                        </a:rPr>
                        <a:t>Pharmacie</a:t>
                      </a:r>
                      <a:endParaRPr lang="fr-CA"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noProof="0" dirty="0" smtClean="0">
                          <a:solidFill>
                            <a:schemeClr val="accent4">
                              <a:lumMod val="75000"/>
                              <a:lumOff val="25000"/>
                            </a:schemeClr>
                          </a:solidFill>
                        </a:rPr>
                        <a:t>Grossiste</a:t>
                      </a:r>
                      <a:endParaRPr lang="fr-CA"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noProof="0" dirty="0" smtClean="0">
                          <a:solidFill>
                            <a:schemeClr val="accent4">
                              <a:lumMod val="75000"/>
                              <a:lumOff val="25000"/>
                            </a:schemeClr>
                          </a:solidFill>
                        </a:rPr>
                        <a:t>Autre</a:t>
                      </a:r>
                      <a:endParaRPr lang="fr-CA"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fr-CA" sz="1400" noProof="0" dirty="0" smtClean="0">
                          <a:solidFill>
                            <a:schemeClr val="accent4">
                              <a:lumMod val="75000"/>
                              <a:lumOff val="25000"/>
                            </a:schemeClr>
                          </a:solidFill>
                        </a:rPr>
                        <a:t>France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solidFill>
                            <a:schemeClr val="accent4">
                              <a:lumMod val="75000"/>
                              <a:lumOff val="25000"/>
                            </a:schemeClr>
                          </a:solidFill>
                        </a:rPr>
                        <a:t>Vidal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Font typeface="Wingdings" pitchFamily="2" charset="2"/>
                        <a:buNone/>
                      </a:pPr>
                      <a:r>
                        <a:rPr lang="fr-CA" sz="1400" noProof="0" dirty="0" smtClean="0">
                          <a:solidFill>
                            <a:schemeClr val="accent4">
                              <a:lumMod val="75000"/>
                              <a:lumOff val="25000"/>
                            </a:schemeClr>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sz="1400" noProof="0" dirty="0" smtClean="0">
                          <a:solidFill>
                            <a:schemeClr val="accent4">
                              <a:lumMod val="75000"/>
                              <a:lumOff val="25000"/>
                            </a:schemeClr>
                          </a:solidFill>
                        </a:rPr>
                        <a:t>X</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fr-CA" sz="1400" noProof="0" dirty="0" smtClean="0">
                          <a:solidFill>
                            <a:schemeClr val="accent4">
                              <a:lumMod val="75000"/>
                              <a:lumOff val="25000"/>
                            </a:schemeClr>
                          </a:solidFill>
                        </a:rPr>
                        <a:t>Allemagne</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solidFill>
                            <a:schemeClr val="accent4">
                              <a:lumMod val="75000"/>
                              <a:lumOff val="25000"/>
                            </a:schemeClr>
                          </a:solidFill>
                        </a:rPr>
                        <a:t>Röte Liste</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sz="1400" noProof="0" dirty="0" smtClean="0">
                          <a:solidFill>
                            <a:schemeClr val="accent4">
                              <a:lumMod val="75000"/>
                              <a:lumOff val="25000"/>
                            </a:schemeClr>
                          </a:solidFill>
                        </a:rPr>
                        <a:t>X</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sz="1400" noProof="0" dirty="0" smtClean="0">
                          <a:solidFill>
                            <a:schemeClr val="accent4">
                              <a:lumMod val="75000"/>
                              <a:lumOff val="25000"/>
                            </a:schemeClr>
                          </a:solidFill>
                        </a:rPr>
                        <a:t>X</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4624">
                <a:tc>
                  <a:txBody>
                    <a:bodyPr/>
                    <a:lstStyle/>
                    <a:p>
                      <a:r>
                        <a:rPr lang="fr-CA" sz="1400" noProof="0" dirty="0" smtClean="0">
                          <a:solidFill>
                            <a:schemeClr val="accent4">
                              <a:lumMod val="75000"/>
                              <a:lumOff val="25000"/>
                            </a:schemeClr>
                          </a:solidFill>
                        </a:rPr>
                        <a:t>Italie</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solidFill>
                            <a:schemeClr val="accent4">
                              <a:lumMod val="75000"/>
                              <a:lumOff val="25000"/>
                            </a:schemeClr>
                          </a:solidFill>
                        </a:rPr>
                        <a:t>L’Informatore Farmaceutico</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sz="1400" noProof="0" dirty="0" smtClean="0">
                          <a:solidFill>
                            <a:schemeClr val="accent4">
                              <a:lumMod val="75000"/>
                              <a:lumOff val="25000"/>
                            </a:schemeClr>
                          </a:solidFill>
                        </a:rPr>
                        <a:t>X</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sz="1400" noProof="0" dirty="0" smtClean="0">
                          <a:solidFill>
                            <a:schemeClr val="accent4">
                              <a:lumMod val="75000"/>
                              <a:lumOff val="25000"/>
                            </a:schemeClr>
                          </a:solidFill>
                        </a:rPr>
                        <a:t>X</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fr-CA" sz="1400" noProof="0" dirty="0" smtClean="0">
                          <a:solidFill>
                            <a:schemeClr val="accent4">
                              <a:lumMod val="75000"/>
                              <a:lumOff val="25000"/>
                            </a:schemeClr>
                          </a:solidFill>
                        </a:rPr>
                        <a:t>Suède </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solidFill>
                            <a:schemeClr val="accent4">
                              <a:lumMod val="75000"/>
                              <a:lumOff val="25000"/>
                            </a:schemeClr>
                          </a:solidFill>
                        </a:rPr>
                        <a:t>Site Web</a:t>
                      </a:r>
                      <a:r>
                        <a:rPr lang="fr-CA" sz="1400" baseline="0" noProof="0" dirty="0" smtClean="0">
                          <a:solidFill>
                            <a:schemeClr val="accent4">
                              <a:lumMod val="75000"/>
                              <a:lumOff val="25000"/>
                            </a:schemeClr>
                          </a:solidFill>
                        </a:rPr>
                        <a:t> </a:t>
                      </a:r>
                      <a:r>
                        <a:rPr lang="fr-CA" sz="1400" noProof="0" dirty="0" smtClean="0">
                          <a:solidFill>
                            <a:schemeClr val="accent4">
                              <a:lumMod val="75000"/>
                              <a:lumOff val="25000"/>
                            </a:schemeClr>
                          </a:solidFill>
                        </a:rPr>
                        <a:t>TLV</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sz="1400" noProof="0" dirty="0" smtClean="0">
                          <a:solidFill>
                            <a:schemeClr val="accent4">
                              <a:lumMod val="75000"/>
                              <a:lumOff val="25000"/>
                            </a:schemeClr>
                          </a:solidFill>
                        </a:rPr>
                        <a:t>X</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sz="1400" noProof="0" dirty="0" smtClean="0">
                          <a:solidFill>
                            <a:schemeClr val="accent4">
                              <a:lumMod val="75000"/>
                              <a:lumOff val="25000"/>
                            </a:schemeClr>
                          </a:solidFill>
                        </a:rPr>
                        <a:t>X</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fr-CA" sz="1400" noProof="0" dirty="0" smtClean="0">
                          <a:solidFill>
                            <a:schemeClr val="accent4">
                              <a:lumMod val="75000"/>
                              <a:lumOff val="25000"/>
                            </a:schemeClr>
                          </a:solidFill>
                        </a:rPr>
                        <a:t>Suisse</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solidFill>
                            <a:schemeClr val="accent4">
                              <a:lumMod val="75000"/>
                              <a:lumOff val="25000"/>
                            </a:schemeClr>
                          </a:solidFill>
                        </a:rPr>
                        <a:t>BAG en ligne</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sz="1400" noProof="0" dirty="0" smtClean="0">
                          <a:solidFill>
                            <a:schemeClr val="accent4">
                              <a:lumMod val="75000"/>
                              <a:lumOff val="25000"/>
                            </a:schemeClr>
                          </a:solidFill>
                        </a:rPr>
                        <a:t>X</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95724">
                <a:tc>
                  <a:txBody>
                    <a:bodyPr/>
                    <a:lstStyle/>
                    <a:p>
                      <a:r>
                        <a:rPr lang="fr-CA" sz="1400" noProof="0" dirty="0" smtClean="0">
                          <a:solidFill>
                            <a:schemeClr val="accent4">
                              <a:lumMod val="75000"/>
                              <a:lumOff val="25000"/>
                            </a:schemeClr>
                          </a:solidFill>
                        </a:rPr>
                        <a:t>Royaume-Uni</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solidFill>
                            <a:schemeClr val="accent4">
                              <a:lumMod val="75000"/>
                              <a:lumOff val="25000"/>
                            </a:schemeClr>
                          </a:solidFill>
                        </a:rPr>
                        <a:t>Monthly Index of Medical Specialties (MIMS)</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sz="1400" noProof="0" dirty="0" smtClean="0">
                          <a:solidFill>
                            <a:schemeClr val="accent4">
                              <a:lumMod val="75000"/>
                              <a:lumOff val="25000"/>
                            </a:schemeClr>
                          </a:solidFill>
                        </a:rPr>
                        <a:t>X</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sz="1400" noProof="0" dirty="0" smtClean="0">
                          <a:solidFill>
                            <a:schemeClr val="accent4">
                              <a:lumMod val="75000"/>
                              <a:lumOff val="25000"/>
                            </a:schemeClr>
                          </a:solidFill>
                        </a:rPr>
                        <a:t>X</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37454">
                <a:tc>
                  <a:txBody>
                    <a:bodyPr/>
                    <a:lstStyle/>
                    <a:p>
                      <a:r>
                        <a:rPr lang="fr-CA" sz="1400" b="1" noProof="0" dirty="0" smtClean="0">
                          <a:solidFill>
                            <a:schemeClr val="accent4">
                              <a:lumMod val="75000"/>
                              <a:lumOff val="25000"/>
                            </a:schemeClr>
                          </a:solidFill>
                        </a:rPr>
                        <a:t>États-Unis</a:t>
                      </a:r>
                    </a:p>
                    <a:p>
                      <a:pPr>
                        <a:buFontTx/>
                        <a:buChar char="-"/>
                      </a:pPr>
                      <a:endParaRPr lang="fr-CA" sz="1400" b="1" noProof="0" dirty="0" smtClean="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b="1" noProof="0" dirty="0" smtClean="0">
                          <a:solidFill>
                            <a:schemeClr val="accent4">
                              <a:lumMod val="75000"/>
                              <a:lumOff val="25000"/>
                            </a:schemeClr>
                          </a:solidFill>
                        </a:rPr>
                        <a:t>Thompson PDR- Red Book</a:t>
                      </a:r>
                    </a:p>
                    <a:p>
                      <a:endParaRPr lang="fr-CA" sz="1400" b="1" noProof="0" dirty="0" smtClean="0">
                        <a:solidFill>
                          <a:schemeClr val="accent4">
                            <a:lumMod val="75000"/>
                            <a:lumOff val="25000"/>
                          </a:schemeClr>
                        </a:solidFill>
                      </a:endParaRPr>
                    </a:p>
                    <a:p>
                      <a:pPr>
                        <a:buFontTx/>
                        <a:buChar char="-"/>
                      </a:pPr>
                      <a:r>
                        <a:rPr lang="fr-CA" sz="1400" b="1" noProof="0" dirty="0" smtClean="0">
                          <a:solidFill>
                            <a:schemeClr val="accent4">
                              <a:lumMod val="75000"/>
                              <a:lumOff val="25000"/>
                            </a:schemeClr>
                          </a:solidFill>
                        </a:rPr>
                        <a:t> </a:t>
                      </a:r>
                      <a:r>
                        <a:rPr lang="fr-CA" sz="1400" b="1" baseline="0" noProof="0" dirty="0" smtClean="0">
                          <a:solidFill>
                            <a:schemeClr val="accent4">
                              <a:lumMod val="75000"/>
                              <a:lumOff val="25000"/>
                            </a:schemeClr>
                          </a:solidFill>
                        </a:rPr>
                        <a:t>    </a:t>
                      </a:r>
                      <a:r>
                        <a:rPr lang="fr-CA" sz="1400" b="1" noProof="0" dirty="0" smtClean="0">
                          <a:solidFill>
                            <a:schemeClr val="accent4">
                              <a:lumMod val="75000"/>
                              <a:lumOff val="25000"/>
                            </a:schemeClr>
                          </a:solidFill>
                        </a:rPr>
                        <a:t>Direct Price (DP)</a:t>
                      </a:r>
                    </a:p>
                    <a:p>
                      <a:pPr>
                        <a:buFontTx/>
                        <a:buChar char="-"/>
                      </a:pPr>
                      <a:endParaRPr lang="fr-CA" sz="1400" b="1" noProof="0" dirty="0" smtClean="0">
                        <a:solidFill>
                          <a:schemeClr val="accent4">
                            <a:lumMod val="75000"/>
                            <a:lumOff val="25000"/>
                          </a:schemeClr>
                        </a:solidFill>
                      </a:endParaRPr>
                    </a:p>
                    <a:p>
                      <a:pPr>
                        <a:buFontTx/>
                        <a:buChar char="-"/>
                      </a:pPr>
                      <a:r>
                        <a:rPr lang="fr-CA" sz="1400" b="1" noProof="0" dirty="0" smtClean="0">
                          <a:solidFill>
                            <a:schemeClr val="accent4">
                              <a:lumMod val="75000"/>
                              <a:lumOff val="25000"/>
                            </a:schemeClr>
                          </a:solidFill>
                        </a:rPr>
                        <a:t>     Wholesale  Acquisition</a:t>
                      </a:r>
                    </a:p>
                    <a:p>
                      <a:pPr>
                        <a:buFontTx/>
                        <a:buNone/>
                      </a:pPr>
                      <a:r>
                        <a:rPr lang="fr-CA" sz="1400" b="1" noProof="0" dirty="0" smtClean="0">
                          <a:solidFill>
                            <a:schemeClr val="accent4">
                              <a:lumMod val="75000"/>
                              <a:lumOff val="25000"/>
                            </a:schemeClr>
                          </a:solidFill>
                        </a:rPr>
                        <a:t>       Cost (WAC)</a:t>
                      </a:r>
                    </a:p>
                    <a:p>
                      <a:endParaRPr lang="fr-CA" sz="1400" b="1" noProof="0" dirty="0" smtClean="0">
                        <a:solidFill>
                          <a:schemeClr val="accent4">
                            <a:lumMod val="75000"/>
                            <a:lumOff val="25000"/>
                          </a:schemeClr>
                        </a:solidFill>
                      </a:endParaRPr>
                    </a:p>
                    <a:p>
                      <a:r>
                        <a:rPr lang="fr-CA" sz="1400" b="1" noProof="0" dirty="0" smtClean="0">
                          <a:solidFill>
                            <a:schemeClr val="accent4">
                              <a:lumMod val="75000"/>
                              <a:lumOff val="25000"/>
                            </a:schemeClr>
                          </a:solidFill>
                        </a:rPr>
                        <a:t>Federal Supply Schedule</a:t>
                      </a:r>
                      <a:endParaRPr lang="fr-CA" sz="1400" b="1"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b="1" noProof="0" dirty="0" smtClean="0">
                        <a:solidFill>
                          <a:schemeClr val="accent4">
                            <a:lumMod val="75000"/>
                            <a:lumOff val="25000"/>
                          </a:schemeClr>
                        </a:solidFill>
                      </a:endParaRPr>
                    </a:p>
                    <a:p>
                      <a:pPr algn="ctr"/>
                      <a:endParaRPr lang="fr-CA" sz="1400" b="1" noProof="0" dirty="0" smtClean="0">
                        <a:solidFill>
                          <a:schemeClr val="accent4">
                            <a:lumMod val="75000"/>
                            <a:lumOff val="25000"/>
                          </a:schemeClr>
                        </a:solidFill>
                      </a:endParaRPr>
                    </a:p>
                    <a:p>
                      <a:pPr algn="ctr"/>
                      <a:r>
                        <a:rPr lang="fr-CA" sz="1400" b="1" noProof="0" dirty="0" smtClean="0">
                          <a:solidFill>
                            <a:schemeClr val="accent4">
                              <a:lumMod val="75000"/>
                              <a:lumOff val="25000"/>
                            </a:schemeClr>
                          </a:solidFill>
                        </a:rPr>
                        <a:t>X</a:t>
                      </a:r>
                      <a:endParaRPr lang="fr-CA" sz="1400" b="1"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b="1" noProof="0" dirty="0" smtClean="0">
                        <a:solidFill>
                          <a:schemeClr val="accent4">
                            <a:lumMod val="75000"/>
                            <a:lumOff val="25000"/>
                          </a:schemeClr>
                        </a:solidFill>
                      </a:endParaRPr>
                    </a:p>
                    <a:p>
                      <a:pPr algn="ctr"/>
                      <a:endParaRPr lang="fr-CA" sz="1400" b="1" noProof="0" dirty="0" smtClean="0">
                        <a:solidFill>
                          <a:schemeClr val="accent4">
                            <a:lumMod val="75000"/>
                            <a:lumOff val="25000"/>
                          </a:schemeClr>
                        </a:solidFill>
                      </a:endParaRPr>
                    </a:p>
                    <a:p>
                      <a:pPr algn="ctr"/>
                      <a:r>
                        <a:rPr lang="fr-CA" sz="1400" b="1" noProof="0" dirty="0" smtClean="0">
                          <a:solidFill>
                            <a:schemeClr val="accent4">
                              <a:lumMod val="75000"/>
                              <a:lumOff val="25000"/>
                            </a:schemeClr>
                          </a:solidFill>
                        </a:rPr>
                        <a:t>X</a:t>
                      </a:r>
                      <a:endParaRPr lang="fr-CA" sz="1400" b="1"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b="1" noProof="0" dirty="0" smtClean="0">
                        <a:solidFill>
                          <a:schemeClr val="accent4">
                            <a:lumMod val="75000"/>
                            <a:lumOff val="25000"/>
                          </a:schemeClr>
                        </a:solidFill>
                      </a:endParaRPr>
                    </a:p>
                    <a:p>
                      <a:pPr algn="ctr"/>
                      <a:r>
                        <a:rPr lang="fr-CA" sz="1400" b="1" noProof="0" dirty="0" smtClean="0">
                          <a:solidFill>
                            <a:schemeClr val="accent4">
                              <a:lumMod val="75000"/>
                              <a:lumOff val="25000"/>
                            </a:schemeClr>
                          </a:solidFill>
                        </a:rPr>
                        <a:t>  </a:t>
                      </a:r>
                    </a:p>
                    <a:p>
                      <a:pPr algn="ctr"/>
                      <a:r>
                        <a:rPr lang="fr-CA" sz="1400" b="1" noProof="0" dirty="0" smtClean="0">
                          <a:solidFill>
                            <a:schemeClr val="accent4">
                              <a:lumMod val="75000"/>
                              <a:lumOff val="25000"/>
                            </a:schemeClr>
                          </a:solidFill>
                        </a:rPr>
                        <a:t>X</a:t>
                      </a:r>
                      <a:r>
                        <a:rPr lang="fr-CA" sz="1400" b="1" baseline="30000" noProof="0" dirty="0" smtClean="0">
                          <a:solidFill>
                            <a:schemeClr val="accent4">
                              <a:lumMod val="75000"/>
                              <a:lumOff val="25000"/>
                            </a:schemeClr>
                          </a:solidFill>
                        </a:rPr>
                        <a:t>(a)</a:t>
                      </a:r>
                    </a:p>
                    <a:p>
                      <a:pPr algn="ctr"/>
                      <a:endParaRPr lang="fr-CA" sz="1400" b="1" noProof="0" dirty="0" smtClean="0">
                        <a:solidFill>
                          <a:schemeClr val="accent4">
                            <a:lumMod val="75000"/>
                            <a:lumOff val="25000"/>
                          </a:schemeClr>
                        </a:solidFill>
                      </a:endParaRPr>
                    </a:p>
                    <a:p>
                      <a:pPr algn="ctr"/>
                      <a:r>
                        <a:rPr lang="fr-CA" sz="1400" b="1" noProof="0" dirty="0" smtClean="0">
                          <a:solidFill>
                            <a:schemeClr val="accent4">
                              <a:lumMod val="75000"/>
                              <a:lumOff val="25000"/>
                            </a:schemeClr>
                          </a:solidFill>
                        </a:rPr>
                        <a:t>X</a:t>
                      </a:r>
                      <a:endParaRPr lang="fr-CA" sz="1400" b="1"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b="1" noProof="0" dirty="0" smtClean="0">
                        <a:solidFill>
                          <a:schemeClr val="accent4">
                            <a:lumMod val="75000"/>
                            <a:lumOff val="25000"/>
                          </a:schemeClr>
                        </a:solidFill>
                      </a:endParaRPr>
                    </a:p>
                    <a:p>
                      <a:pPr algn="ctr"/>
                      <a:endParaRPr lang="fr-CA" sz="1400" b="1" noProof="0" dirty="0" smtClean="0">
                        <a:solidFill>
                          <a:schemeClr val="accent4">
                            <a:lumMod val="75000"/>
                            <a:lumOff val="25000"/>
                          </a:schemeClr>
                        </a:solidFill>
                      </a:endParaRPr>
                    </a:p>
                    <a:p>
                      <a:pPr algn="ctr"/>
                      <a:endParaRPr lang="fr-CA" sz="1400" b="1" noProof="0" dirty="0" smtClean="0">
                        <a:solidFill>
                          <a:schemeClr val="accent4">
                            <a:lumMod val="75000"/>
                            <a:lumOff val="25000"/>
                          </a:schemeClr>
                        </a:solidFill>
                      </a:endParaRPr>
                    </a:p>
                    <a:p>
                      <a:pPr algn="ctr"/>
                      <a:endParaRPr lang="fr-CA" sz="1400" b="1" noProof="0" dirty="0" smtClean="0">
                        <a:solidFill>
                          <a:schemeClr val="accent4">
                            <a:lumMod val="75000"/>
                            <a:lumOff val="25000"/>
                          </a:schemeClr>
                        </a:solidFill>
                      </a:endParaRPr>
                    </a:p>
                    <a:p>
                      <a:pPr algn="ctr"/>
                      <a:endParaRPr lang="fr-CA" sz="1400" b="1" noProof="0" dirty="0" smtClean="0">
                        <a:solidFill>
                          <a:schemeClr val="accent4">
                            <a:lumMod val="75000"/>
                            <a:lumOff val="25000"/>
                          </a:schemeClr>
                        </a:solidFill>
                      </a:endParaRPr>
                    </a:p>
                    <a:p>
                      <a:pPr algn="ctr"/>
                      <a:endParaRPr lang="fr-CA" sz="1400" b="1" noProof="0" dirty="0" smtClean="0">
                        <a:solidFill>
                          <a:schemeClr val="accent4">
                            <a:lumMod val="75000"/>
                            <a:lumOff val="25000"/>
                          </a:schemeClr>
                        </a:solidFill>
                      </a:endParaRPr>
                    </a:p>
                    <a:p>
                      <a:pPr algn="ctr"/>
                      <a:endParaRPr lang="fr-CA" sz="1400" b="1" noProof="0" dirty="0" smtClean="0">
                        <a:solidFill>
                          <a:schemeClr val="accent4">
                            <a:lumMod val="75000"/>
                            <a:lumOff val="25000"/>
                          </a:schemeClr>
                        </a:solidFill>
                      </a:endParaRPr>
                    </a:p>
                    <a:p>
                      <a:pPr algn="ctr"/>
                      <a:r>
                        <a:rPr lang="fr-CA" sz="1400" b="1" noProof="0" dirty="0" smtClean="0">
                          <a:solidFill>
                            <a:schemeClr val="accent4">
                              <a:lumMod val="75000"/>
                              <a:lumOff val="25000"/>
                            </a:schemeClr>
                          </a:solidFill>
                        </a:rPr>
                        <a:t>X 4-FSS</a:t>
                      </a:r>
                      <a:endParaRPr lang="fr-CA" sz="1400" b="1"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TextBox 6"/>
          <p:cNvSpPr txBox="1"/>
          <p:nvPr/>
        </p:nvSpPr>
        <p:spPr>
          <a:xfrm>
            <a:off x="1030685" y="5396687"/>
            <a:ext cx="7632848" cy="523220"/>
          </a:xfrm>
          <a:prstGeom prst="rect">
            <a:avLst/>
          </a:prstGeom>
          <a:noFill/>
        </p:spPr>
        <p:txBody>
          <a:bodyPr wrap="square" rtlCol="0">
            <a:spAutoFit/>
          </a:bodyPr>
          <a:lstStyle/>
          <a:p>
            <a:r>
              <a:rPr lang="fr-CA" sz="1400" u="sng" dirty="0" smtClean="0">
                <a:solidFill>
                  <a:schemeClr val="accent4">
                    <a:lumMod val="75000"/>
                    <a:lumOff val="25000"/>
                  </a:schemeClr>
                </a:solidFill>
                <a:latin typeface="Gill Sans MT" pitchFamily="34" charset="0"/>
              </a:rPr>
              <a:t>(a) Ne déclarer qu’un prix de gros, sauf si le Prix direct (DP) et le « coût </a:t>
            </a:r>
            <a:r>
              <a:rPr lang="fr-FR" sz="1400" u="sng" dirty="0" smtClean="0">
                <a:solidFill>
                  <a:schemeClr val="accent4">
                    <a:lumMod val="75000"/>
                    <a:lumOff val="25000"/>
                  </a:schemeClr>
                </a:solidFill>
                <a:latin typeface="Gill Sans MT" pitchFamily="34" charset="0"/>
              </a:rPr>
              <a:t>d’acquisition au prix </a:t>
            </a:r>
            <a:r>
              <a:rPr lang="fr-FR" sz="1400" u="sng" dirty="0">
                <a:solidFill>
                  <a:schemeClr val="accent4">
                    <a:lumMod val="75000"/>
                    <a:lumOff val="25000"/>
                  </a:schemeClr>
                </a:solidFill>
                <a:latin typeface="Gill Sans MT" pitchFamily="34" charset="0"/>
              </a:rPr>
              <a:t>de </a:t>
            </a:r>
            <a:r>
              <a:rPr lang="fr-FR" sz="1400" u="sng" dirty="0" smtClean="0">
                <a:solidFill>
                  <a:schemeClr val="accent4">
                    <a:lumMod val="75000"/>
                    <a:lumOff val="25000"/>
                  </a:schemeClr>
                </a:solidFill>
                <a:latin typeface="Gill Sans MT" pitchFamily="34" charset="0"/>
              </a:rPr>
              <a:t>gros » (</a:t>
            </a:r>
            <a:r>
              <a:rPr lang="fr-CA" sz="1400" u="sng" dirty="0" smtClean="0">
                <a:solidFill>
                  <a:schemeClr val="accent4">
                    <a:lumMod val="75000"/>
                    <a:lumOff val="25000"/>
                  </a:schemeClr>
                </a:solidFill>
                <a:latin typeface="Gill Sans MT" pitchFamily="34" charset="0"/>
              </a:rPr>
              <a:t> WAC) sont différents. </a:t>
            </a:r>
            <a:endParaRPr lang="fr-CA" sz="1400" u="sng"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7366241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066800" y="404664"/>
            <a:ext cx="7848600" cy="504056"/>
          </a:xfrm>
        </p:spPr>
        <p:txBody>
          <a:bodyPr/>
          <a:lstStyle/>
          <a:p>
            <a:pPr algn="ctr"/>
            <a:r>
              <a:rPr lang="fr-CA" sz="3200" noProof="0" dirty="0" smtClean="0">
                <a:solidFill>
                  <a:schemeClr val="accent4">
                    <a:lumMod val="75000"/>
                    <a:lumOff val="25000"/>
                  </a:schemeClr>
                </a:solidFill>
                <a:latin typeface="Gill Sans MT" pitchFamily="34" charset="0"/>
              </a:rPr>
              <a:t>Exemple : Vérification pour l’Allemagne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46690381"/>
              </p:ext>
            </p:extLst>
          </p:nvPr>
        </p:nvGraphicFramePr>
        <p:xfrm>
          <a:off x="1115616" y="1628800"/>
          <a:ext cx="7920881" cy="1752600"/>
        </p:xfrm>
        <a:graphic>
          <a:graphicData uri="http://schemas.openxmlformats.org/drawingml/2006/table">
            <a:tbl>
              <a:tblPr firstRow="1" bandRow="1">
                <a:tableStyleId>{5C22544A-7EE6-4342-B048-85BDC9FD1C3A}</a:tableStyleId>
              </a:tblPr>
              <a:tblGrid>
                <a:gridCol w="2592288"/>
                <a:gridCol w="2664296"/>
                <a:gridCol w="2664297"/>
              </a:tblGrid>
              <a:tr h="573008">
                <a:tc>
                  <a:txBody>
                    <a:bodyPr/>
                    <a:lstStyle/>
                    <a:p>
                      <a:r>
                        <a:rPr lang="fr-CA" sz="1400" dirty="0" smtClean="0">
                          <a:solidFill>
                            <a:srgbClr val="000000"/>
                          </a:solidFill>
                        </a:rPr>
                        <a:t>Format             Prix  </a:t>
                      </a:r>
                      <a:r>
                        <a:rPr lang="fr-CA" sz="1400" baseline="0" dirty="0" smtClean="0">
                          <a:solidFill>
                            <a:srgbClr val="000000"/>
                          </a:solidFill>
                        </a:rPr>
                        <a:t>        Catégorie </a:t>
                      </a:r>
                      <a:endParaRPr lang="fr-CA" sz="1400" dirty="0" smtClean="0">
                        <a:solidFill>
                          <a:srgbClr val="000000"/>
                        </a:solidFill>
                      </a:endParaRPr>
                    </a:p>
                    <a:p>
                      <a:r>
                        <a:rPr lang="fr-CA" sz="1400" dirty="0" smtClean="0">
                          <a:solidFill>
                            <a:srgbClr val="000000"/>
                          </a:solidFill>
                        </a:rPr>
                        <a:t>l’emballage       </a:t>
                      </a:r>
                      <a:r>
                        <a:rPr kumimoji="0" lang="fr-CA" sz="1400" b="1" i="0" u="none" strike="noStrike" kern="1200" cap="none" spc="0" normalizeH="0" baseline="0" noProof="0" dirty="0" smtClean="0">
                          <a:ln>
                            <a:noFill/>
                          </a:ln>
                          <a:solidFill>
                            <a:srgbClr val="000000"/>
                          </a:solidFill>
                          <a:effectLst/>
                          <a:uLnTx/>
                          <a:uFillTx/>
                          <a:latin typeface="+mn-lt"/>
                          <a:ea typeface="+mn-ea"/>
                          <a:cs typeface="+mn-cs"/>
                        </a:rPr>
                        <a:t>€</a:t>
                      </a:r>
                      <a:r>
                        <a:rPr lang="fr-CA" sz="1400" dirty="0" smtClean="0">
                          <a:solidFill>
                            <a:srgbClr val="000000"/>
                          </a:solidFill>
                        </a:rPr>
                        <a:t>              de client</a:t>
                      </a:r>
                      <a:endParaRPr lang="fr-CA" sz="1400"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fr-CA" dirty="0" smtClean="0">
                          <a:solidFill>
                            <a:srgbClr val="000000"/>
                          </a:solidFill>
                        </a:rPr>
                        <a:t>Prix moyen</a:t>
                      </a:r>
                      <a:r>
                        <a:rPr lang="fr-CA" baseline="0" dirty="0" smtClean="0">
                          <a:solidFill>
                            <a:srgbClr val="000000"/>
                          </a:solidFill>
                        </a:rPr>
                        <a:t>/unité exprimé en €</a:t>
                      </a:r>
                      <a:endParaRPr lang="fr-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CA" dirty="0" smtClean="0">
                          <a:solidFill>
                            <a:srgbClr val="000000"/>
                          </a:solidFill>
                        </a:rPr>
                        <a:t>Prix moyen/unité exprimé en $ CA</a:t>
                      </a:r>
                      <a:endParaRPr lang="fr-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337579">
                <a:tc>
                  <a:txBody>
                    <a:bodyPr/>
                    <a:lstStyle/>
                    <a:p>
                      <a:pPr>
                        <a:lnSpc>
                          <a:spcPts val="2160"/>
                        </a:lnSpc>
                      </a:pPr>
                      <a:r>
                        <a:rPr lang="fr-CA" dirty="0" smtClean="0">
                          <a:solidFill>
                            <a:schemeClr val="accent4">
                              <a:lumMod val="75000"/>
                              <a:lumOff val="25000"/>
                            </a:schemeClr>
                          </a:solidFill>
                        </a:rPr>
                        <a:t>(28)           40,04           (H)</a:t>
                      </a:r>
                      <a:endParaRPr lang="fr-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3">
                  <a:txBody>
                    <a:bodyPr/>
                    <a:lstStyle/>
                    <a:p>
                      <a:pPr>
                        <a:lnSpc>
                          <a:spcPts val="2160"/>
                        </a:lnSpc>
                      </a:pPr>
                      <a:r>
                        <a:rPr lang="fr-CA" dirty="0" smtClean="0">
                          <a:solidFill>
                            <a:schemeClr val="accent4">
                              <a:lumMod val="75000"/>
                              <a:lumOff val="25000"/>
                            </a:schemeClr>
                          </a:solidFill>
                        </a:rPr>
                        <a:t>[(40,04/28)</a:t>
                      </a:r>
                      <a:r>
                        <a:rPr lang="fr-CA" baseline="0" dirty="0" smtClean="0">
                          <a:solidFill>
                            <a:schemeClr val="accent4">
                              <a:lumMod val="75000"/>
                              <a:lumOff val="25000"/>
                            </a:schemeClr>
                          </a:solidFill>
                        </a:rPr>
                        <a:t> + ( 42,10/28) + (40,04/28)]/3</a:t>
                      </a:r>
                    </a:p>
                    <a:p>
                      <a:pPr>
                        <a:lnSpc>
                          <a:spcPts val="2160"/>
                        </a:lnSpc>
                      </a:pPr>
                      <a:r>
                        <a:rPr lang="fr-CA" baseline="0" dirty="0" smtClean="0">
                          <a:solidFill>
                            <a:schemeClr val="accent4">
                              <a:lumMod val="75000"/>
                              <a:lumOff val="25000"/>
                            </a:schemeClr>
                          </a:solidFill>
                        </a:rPr>
                        <a:t>= </a:t>
                      </a:r>
                      <a:r>
                        <a:rPr lang="fr-CA" b="1" baseline="0" dirty="0" smtClean="0">
                          <a:solidFill>
                            <a:schemeClr val="accent4">
                              <a:lumMod val="75000"/>
                              <a:lumOff val="25000"/>
                            </a:schemeClr>
                          </a:solidFill>
                        </a:rPr>
                        <a:t>1,4545 €</a:t>
                      </a:r>
                      <a:endParaRPr lang="fr-CA" b="1"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a:lnSpc>
                          <a:spcPts val="2160"/>
                        </a:lnSpc>
                      </a:pPr>
                      <a:r>
                        <a:rPr lang="fr-CA" dirty="0" smtClean="0">
                          <a:solidFill>
                            <a:schemeClr val="accent4">
                              <a:lumMod val="75000"/>
                              <a:lumOff val="25000"/>
                            </a:schemeClr>
                          </a:solidFill>
                        </a:rPr>
                        <a:t>1,4545</a:t>
                      </a:r>
                      <a:r>
                        <a:rPr lang="fr-CA" baseline="0" dirty="0" smtClean="0">
                          <a:solidFill>
                            <a:schemeClr val="accent4">
                              <a:lumMod val="75000"/>
                              <a:lumOff val="25000"/>
                            </a:schemeClr>
                          </a:solidFill>
                        </a:rPr>
                        <a:t> x 1,47565833 = </a:t>
                      </a:r>
                    </a:p>
                    <a:p>
                      <a:pPr>
                        <a:lnSpc>
                          <a:spcPts val="2160"/>
                        </a:lnSpc>
                      </a:pPr>
                      <a:r>
                        <a:rPr lang="fr-CA" b="1" baseline="0" dirty="0" smtClean="0">
                          <a:solidFill>
                            <a:schemeClr val="accent4">
                              <a:lumMod val="75000"/>
                              <a:lumOff val="25000"/>
                            </a:schemeClr>
                          </a:solidFill>
                        </a:rPr>
                        <a:t>2,1463 $ CA</a:t>
                      </a:r>
                      <a:endParaRPr lang="fr-CA" b="1"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337579">
                <a:tc>
                  <a:txBody>
                    <a:bodyPr/>
                    <a:lstStyle/>
                    <a:p>
                      <a:pPr>
                        <a:lnSpc>
                          <a:spcPts val="2160"/>
                        </a:lnSpc>
                      </a:pPr>
                      <a:r>
                        <a:rPr lang="fr-CA" dirty="0" smtClean="0">
                          <a:solidFill>
                            <a:schemeClr val="accent4">
                              <a:lumMod val="75000"/>
                              <a:lumOff val="25000"/>
                            </a:schemeClr>
                          </a:solidFill>
                        </a:rPr>
                        <a:t>(28)           42,10           (P)</a:t>
                      </a:r>
                      <a:endParaRPr lang="fr-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a:lnSpc>
                          <a:spcPts val="2160"/>
                        </a:lnSpc>
                      </a:pP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nSpc>
                          <a:spcPts val="2160"/>
                        </a:lnSpc>
                      </a:pP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37579">
                <a:tc>
                  <a:txBody>
                    <a:bodyPr/>
                    <a:lstStyle/>
                    <a:p>
                      <a:pPr>
                        <a:lnSpc>
                          <a:spcPts val="2160"/>
                        </a:lnSpc>
                      </a:pPr>
                      <a:r>
                        <a:rPr lang="fr-CA" dirty="0" smtClean="0">
                          <a:solidFill>
                            <a:schemeClr val="accent4">
                              <a:lumMod val="75000"/>
                              <a:lumOff val="25000"/>
                            </a:schemeClr>
                          </a:solidFill>
                        </a:rPr>
                        <a:t>(28)           40,04           (G)</a:t>
                      </a:r>
                      <a:endParaRPr lang="fr-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a:lnSpc>
                          <a:spcPts val="2160"/>
                        </a:lnSpc>
                      </a:pP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nSpc>
                          <a:spcPts val="2160"/>
                        </a:lnSpc>
                      </a:pP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9721" name="Slide Number Placeholder 3"/>
          <p:cNvSpPr>
            <a:spLocks noGrp="1"/>
          </p:cNvSpPr>
          <p:nvPr>
            <p:ph type="sldNum" sz="quarter" idx="10"/>
          </p:nvPr>
        </p:nvSpPr>
        <p:spPr>
          <a:noFill/>
        </p:spPr>
        <p:txBody>
          <a:bodyPr/>
          <a:lstStyle/>
          <a:p>
            <a:fld id="{FCF08ECD-2F06-44EC-987E-35419B578A90}" type="slidenum">
              <a:rPr lang="en-US" smtClean="0">
                <a:latin typeface="Gill Sans MT" pitchFamily="34" charset="0"/>
              </a:rPr>
              <a:pPr/>
              <a:t>18</a:t>
            </a:fld>
            <a:endParaRPr lang="en-US" dirty="0" smtClean="0">
              <a:solidFill>
                <a:schemeClr val="tx1"/>
              </a:solidFill>
              <a:latin typeface="Gill Sans MT" pitchFamily="34" charset="0"/>
            </a:endParaRPr>
          </a:p>
        </p:txBody>
      </p:sp>
      <p:sp>
        <p:nvSpPr>
          <p:cNvPr id="29722" name="Line 4"/>
          <p:cNvSpPr>
            <a:spLocks noChangeShapeType="1"/>
          </p:cNvSpPr>
          <p:nvPr/>
        </p:nvSpPr>
        <p:spPr bwMode="auto">
          <a:xfrm>
            <a:off x="1043608" y="980728"/>
            <a:ext cx="8100392" cy="744"/>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Gill Sans MT" pitchFamily="34" charset="0"/>
            </a:endParaRPr>
          </a:p>
        </p:txBody>
      </p:sp>
      <p:sp>
        <p:nvSpPr>
          <p:cNvPr id="29723" name="TextBox 6"/>
          <p:cNvSpPr txBox="1">
            <a:spLocks noChangeArrowheads="1"/>
          </p:cNvSpPr>
          <p:nvPr/>
        </p:nvSpPr>
        <p:spPr bwMode="auto">
          <a:xfrm>
            <a:off x="1064903" y="3933056"/>
            <a:ext cx="7467537" cy="1815882"/>
          </a:xfrm>
          <a:prstGeom prst="rect">
            <a:avLst/>
          </a:prstGeom>
          <a:noFill/>
          <a:ln w="9525">
            <a:noFill/>
            <a:miter lim="800000"/>
            <a:headEnd/>
            <a:tailEnd/>
          </a:ln>
        </p:spPr>
        <p:txBody>
          <a:bodyPr wrap="square">
            <a:spAutoFit/>
          </a:bodyPr>
          <a:lstStyle/>
          <a:p>
            <a:r>
              <a:rPr lang="fr-CA" sz="2800" dirty="0" smtClean="0">
                <a:solidFill>
                  <a:schemeClr val="accent4">
                    <a:lumMod val="75000"/>
                    <a:lumOff val="25000"/>
                  </a:schemeClr>
                </a:solidFill>
                <a:latin typeface="Gill Sans MT" pitchFamily="34" charset="0"/>
              </a:rPr>
              <a:t>La société sera invitée à fournir une preuve indiquant que 40,04 € est le prix départ-usine accessible au public du médicament ABC payé par les hôpitaux en Allemagne.</a:t>
            </a:r>
          </a:p>
        </p:txBody>
      </p:sp>
      <p:sp>
        <p:nvSpPr>
          <p:cNvPr id="7" name="TextBox 6"/>
          <p:cNvSpPr txBox="1"/>
          <p:nvPr/>
        </p:nvSpPr>
        <p:spPr>
          <a:xfrm>
            <a:off x="1043608" y="1196752"/>
            <a:ext cx="4464496" cy="369332"/>
          </a:xfrm>
          <a:prstGeom prst="rect">
            <a:avLst/>
          </a:prstGeom>
          <a:noFill/>
        </p:spPr>
        <p:txBody>
          <a:bodyPr wrap="square" rtlCol="0">
            <a:spAutoFit/>
          </a:bodyPr>
          <a:lstStyle/>
          <a:p>
            <a:r>
              <a:rPr lang="fr-CA" sz="1800" b="1" dirty="0" smtClean="0">
                <a:solidFill>
                  <a:srgbClr val="C00000"/>
                </a:solidFill>
                <a:latin typeface="Gill Sans MT" pitchFamily="34" charset="0"/>
                <a:cs typeface="Arial" pitchFamily="34" charset="0"/>
              </a:rPr>
              <a:t>Présentation de la société</a:t>
            </a:r>
            <a:endParaRPr lang="fr-CA" sz="1800" b="1" dirty="0">
              <a:solidFill>
                <a:srgbClr val="C00000"/>
              </a:solidFill>
              <a:latin typeface="Gill Sans MT" pitchFamily="34" charset="0"/>
              <a:cs typeface="Arial" pitchFamily="34" charset="0"/>
            </a:endParaRPr>
          </a:p>
        </p:txBody>
      </p:sp>
      <p:sp>
        <p:nvSpPr>
          <p:cNvPr id="2" name="TextBox 1"/>
          <p:cNvSpPr txBox="1"/>
          <p:nvPr/>
        </p:nvSpPr>
        <p:spPr>
          <a:xfrm>
            <a:off x="1043608" y="3370168"/>
            <a:ext cx="3385542" cy="307777"/>
          </a:xfrm>
          <a:prstGeom prst="rect">
            <a:avLst/>
          </a:prstGeom>
          <a:noFill/>
        </p:spPr>
        <p:txBody>
          <a:bodyPr wrap="none" rtlCol="0">
            <a:spAutoFit/>
          </a:bodyPr>
          <a:lstStyle/>
          <a:p>
            <a:r>
              <a:rPr lang="fr-CA" sz="1400" dirty="0" smtClean="0">
                <a:solidFill>
                  <a:schemeClr val="accent4">
                    <a:lumMod val="75000"/>
                    <a:lumOff val="25000"/>
                  </a:schemeClr>
                </a:solidFill>
                <a:latin typeface="Gill Sans MT" pitchFamily="34" charset="0"/>
              </a:rPr>
              <a:t>Taux de change de l’Allemagne : 1,47565833</a:t>
            </a:r>
            <a:endParaRPr lang="fr-CA" sz="1400"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33920095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lide Number Placeholder 3"/>
          <p:cNvSpPr>
            <a:spLocks noGrp="1"/>
          </p:cNvSpPr>
          <p:nvPr>
            <p:ph type="sldNum" sz="quarter" idx="10"/>
          </p:nvPr>
        </p:nvSpPr>
        <p:spPr>
          <a:noFill/>
        </p:spPr>
        <p:txBody>
          <a:bodyPr/>
          <a:lstStyle/>
          <a:p>
            <a:fld id="{FD399D93-6ABE-4EF0-90B1-541433D637C9}" type="slidenum">
              <a:rPr lang="en-US" smtClean="0">
                <a:latin typeface="Gill Sans MT" pitchFamily="34" charset="0"/>
              </a:rPr>
              <a:pPr/>
              <a:t>19</a:t>
            </a:fld>
            <a:endParaRPr lang="en-US" dirty="0" smtClean="0">
              <a:solidFill>
                <a:schemeClr val="tx1"/>
              </a:solidFill>
              <a:latin typeface="Gill Sans MT" pitchFamily="34" charset="0"/>
            </a:endParaRPr>
          </a:p>
        </p:txBody>
      </p:sp>
      <p:sp>
        <p:nvSpPr>
          <p:cNvPr id="19460" name="Line 4"/>
          <p:cNvSpPr>
            <a:spLocks noChangeShapeType="1"/>
          </p:cNvSpPr>
          <p:nvPr/>
        </p:nvSpPr>
        <p:spPr bwMode="auto">
          <a:xfrm flipV="1">
            <a:off x="1043608" y="1052736"/>
            <a:ext cx="8100392" cy="20216"/>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Cambria" pitchFamily="18" charset="0"/>
            </a:endParaRPr>
          </a:p>
        </p:txBody>
      </p:sp>
      <p:sp>
        <p:nvSpPr>
          <p:cNvPr id="19461" name="Content Placeholder 6"/>
          <p:cNvSpPr>
            <a:spLocks noGrp="1"/>
          </p:cNvSpPr>
          <p:nvPr>
            <p:ph idx="1"/>
          </p:nvPr>
        </p:nvSpPr>
        <p:spPr>
          <a:xfrm>
            <a:off x="1043608" y="1435050"/>
            <a:ext cx="7848600" cy="504056"/>
          </a:xfrm>
        </p:spPr>
        <p:txBody>
          <a:bodyPr/>
          <a:lstStyle/>
          <a:p>
            <a:pPr>
              <a:buFont typeface="Arial" pitchFamily="34" charset="0"/>
              <a:buChar char="•"/>
            </a:pPr>
            <a:r>
              <a:rPr lang="fr-CA" sz="2800" b="0" noProof="0" dirty="0" smtClean="0">
                <a:solidFill>
                  <a:schemeClr val="accent4">
                    <a:lumMod val="75000"/>
                    <a:lumOff val="25000"/>
                  </a:schemeClr>
                </a:solidFill>
                <a:latin typeface="Gill Sans MT" pitchFamily="34" charset="0"/>
              </a:rPr>
              <a:t>Le prix de formulaire (PC) est indiqué en euros dans la Röte Liste.</a:t>
            </a:r>
          </a:p>
        </p:txBody>
      </p:sp>
      <p:sp>
        <p:nvSpPr>
          <p:cNvPr id="8" name="Title 1"/>
          <p:cNvSpPr txBox="1">
            <a:spLocks/>
          </p:cNvSpPr>
          <p:nvPr/>
        </p:nvSpPr>
        <p:spPr bwMode="auto">
          <a:xfrm>
            <a:off x="1066800" y="404664"/>
            <a:ext cx="8077200" cy="576064"/>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a:lstStyle>
          <a:p>
            <a:pPr algn="ctr"/>
            <a:r>
              <a:rPr lang="fr-CA" sz="2800" dirty="0" smtClean="0">
                <a:solidFill>
                  <a:schemeClr val="accent4">
                    <a:lumMod val="75000"/>
                    <a:lumOff val="25000"/>
                  </a:schemeClr>
                </a:solidFill>
                <a:latin typeface="Gill Sans MT" pitchFamily="34" charset="0"/>
              </a:rPr>
              <a:t>Calcul du prix départ-usine (Allemagne)</a:t>
            </a:r>
          </a:p>
        </p:txBody>
      </p:sp>
      <p:sp>
        <p:nvSpPr>
          <p:cNvPr id="6" name="Content Placeholder 6"/>
          <p:cNvSpPr txBox="1">
            <a:spLocks/>
          </p:cNvSpPr>
          <p:nvPr/>
        </p:nvSpPr>
        <p:spPr bwMode="auto">
          <a:xfrm>
            <a:off x="1043608" y="2991227"/>
            <a:ext cx="7848600" cy="4765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fr-CA" sz="2800" b="0" dirty="0" smtClean="0">
                <a:solidFill>
                  <a:schemeClr val="accent4">
                    <a:lumMod val="75000"/>
                    <a:lumOff val="25000"/>
                  </a:schemeClr>
                </a:solidFill>
                <a:latin typeface="Gill Sans MT" pitchFamily="34" charset="0"/>
              </a:rPr>
              <a:t>Le PC comprend une taxe sur la valeur ajoutée (TVA) de 19 %.</a:t>
            </a:r>
          </a:p>
        </p:txBody>
      </p:sp>
      <p:sp>
        <p:nvSpPr>
          <p:cNvPr id="7" name="Content Placeholder 6"/>
          <p:cNvSpPr txBox="1">
            <a:spLocks/>
          </p:cNvSpPr>
          <p:nvPr/>
        </p:nvSpPr>
        <p:spPr bwMode="auto">
          <a:xfrm>
            <a:off x="1066800" y="4519946"/>
            <a:ext cx="7848600" cy="92527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fr-CA" sz="2800" b="0" dirty="0" smtClean="0">
                <a:solidFill>
                  <a:schemeClr val="accent4">
                    <a:lumMod val="75000"/>
                    <a:lumOff val="25000"/>
                  </a:schemeClr>
                </a:solidFill>
                <a:latin typeface="Gill Sans MT" pitchFamily="34" charset="0"/>
              </a:rPr>
              <a:t>Aucun prix comparable au prix départ-usine payé par l’hôpital n’est déclaré par le breveté.</a:t>
            </a:r>
          </a:p>
        </p:txBody>
      </p:sp>
    </p:spTree>
    <p:extLst>
      <p:ext uri="{BB962C8B-B14F-4D97-AF65-F5344CB8AC3E}">
        <p14:creationId xmlns:p14="http://schemas.microsoft.com/office/powerpoint/2010/main" val="670581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2</a:t>
            </a:fld>
            <a:endParaRPr lang="en-US" dirty="0" smtClean="0">
              <a:solidFill>
                <a:schemeClr val="tx1"/>
              </a:solidFill>
              <a:latin typeface="Gill Sans MT" pitchFamily="34" charset="0"/>
            </a:endParaRPr>
          </a:p>
        </p:txBody>
      </p:sp>
      <p:sp>
        <p:nvSpPr>
          <p:cNvPr id="13" name="TextBox 12"/>
          <p:cNvSpPr txBox="1"/>
          <p:nvPr/>
        </p:nvSpPr>
        <p:spPr>
          <a:xfrm>
            <a:off x="1492821" y="1131799"/>
            <a:ext cx="7651179" cy="1446550"/>
          </a:xfrm>
          <a:prstGeom prst="rect">
            <a:avLst/>
          </a:prstGeom>
          <a:noFill/>
        </p:spPr>
        <p:txBody>
          <a:bodyPr wrap="square" rtlCol="0">
            <a:spAutoFit/>
          </a:bodyPr>
          <a:lstStyle/>
          <a:p>
            <a:r>
              <a:rPr lang="fr-CA" sz="2800" dirty="0" smtClean="0">
                <a:solidFill>
                  <a:schemeClr val="accent4">
                    <a:lumMod val="75000"/>
                    <a:lumOff val="25000"/>
                  </a:schemeClr>
                </a:solidFill>
                <a:latin typeface="Gill Sans MT" pitchFamily="34" charset="0"/>
              </a:rPr>
              <a:t>Examen du prix des médicaments existants</a:t>
            </a:r>
          </a:p>
          <a:p>
            <a:pPr marL="914400" lvl="1" indent="-457200">
              <a:buFont typeface="Arial" pitchFamily="34" charset="0"/>
              <a:buChar char="•"/>
            </a:pPr>
            <a:r>
              <a:rPr lang="fr-CA" sz="2000" dirty="0" smtClean="0">
                <a:solidFill>
                  <a:schemeClr val="accent4">
                    <a:lumMod val="75000"/>
                    <a:lumOff val="25000"/>
                  </a:schemeClr>
                </a:solidFill>
                <a:latin typeface="Gill Sans MT" pitchFamily="34" charset="0"/>
              </a:rPr>
              <a:t>Méthodologie de rajustement du prix selon l’IPC</a:t>
            </a:r>
          </a:p>
          <a:p>
            <a:pPr marL="914400" lvl="1" indent="-457200">
              <a:buFont typeface="Arial" pitchFamily="34" charset="0"/>
              <a:buChar char="•"/>
            </a:pPr>
            <a:r>
              <a:rPr lang="fr-CA" sz="2000" dirty="0" smtClean="0">
                <a:solidFill>
                  <a:schemeClr val="accent4">
                    <a:lumMod val="75000"/>
                    <a:lumOff val="25000"/>
                  </a:schemeClr>
                </a:solidFill>
                <a:latin typeface="Gill Sans MT" pitchFamily="34" charset="0"/>
              </a:rPr>
              <a:t>Comparaison du prix au Canada avec le prix international le plus élevé</a:t>
            </a:r>
          </a:p>
        </p:txBody>
      </p:sp>
      <p:sp>
        <p:nvSpPr>
          <p:cNvPr id="14" name="AutoShape 2"/>
          <p:cNvSpPr>
            <a:spLocks noGrp="1" noChangeArrowheads="1"/>
          </p:cNvSpPr>
          <p:nvPr>
            <p:ph type="title" idx="4294967295"/>
          </p:nvPr>
        </p:nvSpPr>
        <p:spPr>
          <a:xfrm>
            <a:off x="1066800" y="260648"/>
            <a:ext cx="7848600" cy="792088"/>
          </a:xfrm>
        </p:spPr>
        <p:txBody>
          <a:bodyPr/>
          <a:lstStyle/>
          <a:p>
            <a:pPr algn="ctr" eaLnBrk="1" hangingPunct="1"/>
            <a:r>
              <a:rPr lang="fr-CA" sz="4400" noProof="0" dirty="0" smtClean="0">
                <a:solidFill>
                  <a:schemeClr val="accent4">
                    <a:lumMod val="75000"/>
                    <a:lumOff val="25000"/>
                  </a:schemeClr>
                </a:solidFill>
                <a:latin typeface="Gill Sans MT" pitchFamily="34" charset="0"/>
              </a:rPr>
              <a:t>Contenu</a:t>
            </a:r>
          </a:p>
        </p:txBody>
      </p:sp>
      <p:sp>
        <p:nvSpPr>
          <p:cNvPr id="8" name="TextBox 7"/>
          <p:cNvSpPr txBox="1"/>
          <p:nvPr/>
        </p:nvSpPr>
        <p:spPr>
          <a:xfrm>
            <a:off x="1475656" y="2636912"/>
            <a:ext cx="2417650" cy="523220"/>
          </a:xfrm>
          <a:prstGeom prst="rect">
            <a:avLst/>
          </a:prstGeom>
          <a:noFill/>
        </p:spPr>
        <p:txBody>
          <a:bodyPr wrap="none" rtlCol="0">
            <a:spAutoFit/>
          </a:bodyPr>
          <a:lstStyle/>
          <a:p>
            <a:r>
              <a:rPr lang="fr-CA" sz="2800" dirty="0" smtClean="0">
                <a:solidFill>
                  <a:schemeClr val="accent4">
                    <a:lumMod val="75000"/>
                    <a:lumOff val="25000"/>
                  </a:schemeClr>
                </a:solidFill>
                <a:latin typeface="Gill Sans MT" pitchFamily="34" charset="0"/>
              </a:rPr>
              <a:t>Taux de change</a:t>
            </a:r>
            <a:endParaRPr lang="fr-CA" dirty="0" smtClean="0">
              <a:solidFill>
                <a:schemeClr val="accent4">
                  <a:lumMod val="75000"/>
                  <a:lumOff val="25000"/>
                </a:schemeClr>
              </a:solidFill>
              <a:latin typeface="Gill Sans MT" pitchFamily="34" charset="0"/>
            </a:endParaRPr>
          </a:p>
        </p:txBody>
      </p:sp>
      <p:sp>
        <p:nvSpPr>
          <p:cNvPr id="9" name="TextBox 8"/>
          <p:cNvSpPr txBox="1"/>
          <p:nvPr/>
        </p:nvSpPr>
        <p:spPr>
          <a:xfrm>
            <a:off x="1475656" y="3356992"/>
            <a:ext cx="5538632" cy="830997"/>
          </a:xfrm>
          <a:prstGeom prst="rect">
            <a:avLst/>
          </a:prstGeom>
          <a:noFill/>
        </p:spPr>
        <p:txBody>
          <a:bodyPr wrap="none" rtlCol="0">
            <a:spAutoFit/>
          </a:bodyPr>
          <a:lstStyle/>
          <a:p>
            <a:r>
              <a:rPr lang="fr-CA" sz="2800" dirty="0" smtClean="0">
                <a:solidFill>
                  <a:schemeClr val="accent4">
                    <a:lumMod val="75000"/>
                    <a:lumOff val="25000"/>
                  </a:schemeClr>
                </a:solidFill>
                <a:latin typeface="Gill Sans MT" pitchFamily="34" charset="0"/>
              </a:rPr>
              <a:t>Vérification des prix internationaux</a:t>
            </a:r>
            <a:endParaRPr lang="fr-CA" dirty="0" smtClean="0">
              <a:solidFill>
                <a:schemeClr val="accent4">
                  <a:lumMod val="75000"/>
                  <a:lumOff val="25000"/>
                </a:schemeClr>
              </a:solidFill>
              <a:latin typeface="Gill Sans MT" pitchFamily="34" charset="0"/>
            </a:endParaRPr>
          </a:p>
          <a:p>
            <a:pPr marL="914400" lvl="1" indent="-457200">
              <a:buFont typeface="Arial" pitchFamily="34" charset="0"/>
              <a:buChar char="•"/>
            </a:pPr>
            <a:r>
              <a:rPr lang="fr-CA" sz="2000" dirty="0" smtClean="0">
                <a:solidFill>
                  <a:schemeClr val="accent4">
                    <a:lumMod val="75000"/>
                    <a:lumOff val="25000"/>
                  </a:schemeClr>
                </a:solidFill>
                <a:latin typeface="Gill Sans MT" pitchFamily="34" charset="0"/>
              </a:rPr>
              <a:t>Calcul des prix départ-usine</a:t>
            </a:r>
          </a:p>
        </p:txBody>
      </p:sp>
      <p:sp>
        <p:nvSpPr>
          <p:cNvPr id="10" name="TextBox 9"/>
          <p:cNvSpPr txBox="1"/>
          <p:nvPr/>
        </p:nvSpPr>
        <p:spPr>
          <a:xfrm>
            <a:off x="1475656" y="4437112"/>
            <a:ext cx="6307048" cy="523220"/>
          </a:xfrm>
          <a:prstGeom prst="rect">
            <a:avLst/>
          </a:prstGeom>
          <a:noFill/>
        </p:spPr>
        <p:txBody>
          <a:bodyPr wrap="none" rtlCol="0">
            <a:spAutoFit/>
          </a:bodyPr>
          <a:lstStyle/>
          <a:p>
            <a:r>
              <a:rPr lang="fr-CA" sz="2800" dirty="0" smtClean="0">
                <a:solidFill>
                  <a:schemeClr val="accent4">
                    <a:lumMod val="75000"/>
                    <a:lumOff val="25000"/>
                  </a:schemeClr>
                </a:solidFill>
                <a:latin typeface="Gill Sans MT" pitchFamily="34" charset="0"/>
              </a:rPr>
              <a:t>Critères justifiant la tenue d’une enquête</a:t>
            </a:r>
            <a:endParaRPr lang="fr-CA" dirty="0" smtClean="0">
              <a:solidFill>
                <a:schemeClr val="accent4">
                  <a:lumMod val="75000"/>
                  <a:lumOff val="25000"/>
                </a:schemeClr>
              </a:solidFill>
              <a:latin typeface="Gill Sans MT" pitchFamily="34" charset="0"/>
            </a:endParaRPr>
          </a:p>
        </p:txBody>
      </p:sp>
      <p:sp>
        <p:nvSpPr>
          <p:cNvPr id="11" name="TextBox 10"/>
          <p:cNvSpPr txBox="1"/>
          <p:nvPr/>
        </p:nvSpPr>
        <p:spPr>
          <a:xfrm>
            <a:off x="1492821" y="5157192"/>
            <a:ext cx="7651179" cy="954107"/>
          </a:xfrm>
          <a:prstGeom prst="rect">
            <a:avLst/>
          </a:prstGeom>
          <a:noFill/>
        </p:spPr>
        <p:txBody>
          <a:bodyPr wrap="square" rtlCol="0">
            <a:spAutoFit/>
          </a:bodyPr>
          <a:lstStyle/>
          <a:p>
            <a:r>
              <a:rPr lang="fr-CA" sz="2800" dirty="0" smtClean="0">
                <a:solidFill>
                  <a:schemeClr val="accent4">
                    <a:lumMod val="75000"/>
                    <a:lumOff val="25000"/>
                  </a:schemeClr>
                </a:solidFill>
                <a:latin typeface="Gill Sans MT" pitchFamily="34" charset="0"/>
              </a:rPr>
              <a:t>Formulaires de demande de la méthodologie de la majoration</a:t>
            </a:r>
            <a:endParaRPr lang="fr-CA" dirty="0" smtClean="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0417270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lide Number Placeholder 3"/>
          <p:cNvSpPr>
            <a:spLocks noGrp="1"/>
          </p:cNvSpPr>
          <p:nvPr>
            <p:ph type="sldNum" sz="quarter" idx="10"/>
          </p:nvPr>
        </p:nvSpPr>
        <p:spPr>
          <a:noFill/>
        </p:spPr>
        <p:txBody>
          <a:bodyPr/>
          <a:lstStyle/>
          <a:p>
            <a:fld id="{FD399D93-6ABE-4EF0-90B1-541433D637C9}" type="slidenum">
              <a:rPr lang="en-US" smtClean="0">
                <a:latin typeface="Gill Sans MT" pitchFamily="34" charset="0"/>
              </a:rPr>
              <a:pPr/>
              <a:t>20</a:t>
            </a:fld>
            <a:endParaRPr lang="en-US" dirty="0" smtClean="0">
              <a:solidFill>
                <a:schemeClr val="tx1"/>
              </a:solidFill>
              <a:latin typeface="Gill Sans MT" pitchFamily="34" charset="0"/>
            </a:endParaRPr>
          </a:p>
        </p:txBody>
      </p:sp>
      <p:sp>
        <p:nvSpPr>
          <p:cNvPr id="19460" name="Line 4"/>
          <p:cNvSpPr>
            <a:spLocks noChangeShapeType="1"/>
          </p:cNvSpPr>
          <p:nvPr/>
        </p:nvSpPr>
        <p:spPr bwMode="auto">
          <a:xfrm flipV="1">
            <a:off x="1043608" y="1052736"/>
            <a:ext cx="8100392" cy="20216"/>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Cambria" pitchFamily="18" charset="0"/>
            </a:endParaRPr>
          </a:p>
        </p:txBody>
      </p:sp>
      <p:sp>
        <p:nvSpPr>
          <p:cNvPr id="19461" name="Content Placeholder 6"/>
          <p:cNvSpPr>
            <a:spLocks noGrp="1"/>
          </p:cNvSpPr>
          <p:nvPr>
            <p:ph idx="1"/>
          </p:nvPr>
        </p:nvSpPr>
        <p:spPr>
          <a:xfrm>
            <a:off x="1066800" y="1768624"/>
            <a:ext cx="7969696" cy="504056"/>
          </a:xfrm>
        </p:spPr>
        <p:txBody>
          <a:bodyPr/>
          <a:lstStyle/>
          <a:p>
            <a:pPr>
              <a:buFont typeface="Arial" pitchFamily="34" charset="0"/>
              <a:buChar char="•"/>
            </a:pPr>
            <a:r>
              <a:rPr lang="fr-CA" sz="2800" b="0" noProof="0" dirty="0" smtClean="0">
                <a:solidFill>
                  <a:schemeClr val="accent4">
                    <a:lumMod val="75000"/>
                    <a:lumOff val="25000"/>
                  </a:schemeClr>
                </a:solidFill>
                <a:latin typeface="Gill Sans MT" pitchFamily="34" charset="0"/>
              </a:rPr>
              <a:t>Étape 1 : </a:t>
            </a:r>
            <a:r>
              <a:rPr lang="fr-CA" sz="2800" b="0" dirty="0" smtClean="0">
                <a:solidFill>
                  <a:schemeClr val="accent4">
                    <a:lumMod val="75000"/>
                    <a:lumOff val="25000"/>
                  </a:schemeClr>
                </a:solidFill>
                <a:latin typeface="Gill Sans MT" pitchFamily="34" charset="0"/>
              </a:rPr>
              <a:t>Retirer la TVA </a:t>
            </a:r>
            <a:r>
              <a:rPr lang="fr-CA" sz="2800" b="0" noProof="0" dirty="0" smtClean="0">
                <a:solidFill>
                  <a:schemeClr val="accent4">
                    <a:lumMod val="75000"/>
                    <a:lumOff val="25000"/>
                  </a:schemeClr>
                </a:solidFill>
                <a:latin typeface="Gill Sans MT" pitchFamily="34" charset="0"/>
              </a:rPr>
              <a:t>: PC net (PCN) = PC/1,19</a:t>
            </a:r>
          </a:p>
        </p:txBody>
      </p:sp>
      <p:sp>
        <p:nvSpPr>
          <p:cNvPr id="8" name="Title 1"/>
          <p:cNvSpPr txBox="1">
            <a:spLocks/>
          </p:cNvSpPr>
          <p:nvPr/>
        </p:nvSpPr>
        <p:spPr bwMode="auto">
          <a:xfrm>
            <a:off x="1066800" y="404664"/>
            <a:ext cx="8077200" cy="576064"/>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a:lstStyle>
          <a:p>
            <a:pPr algn="ctr"/>
            <a:r>
              <a:rPr lang="fr-CA" sz="2800" dirty="0" smtClean="0">
                <a:solidFill>
                  <a:schemeClr val="accent4">
                    <a:lumMod val="75000"/>
                    <a:lumOff val="25000"/>
                  </a:schemeClr>
                </a:solidFill>
                <a:latin typeface="Gill Sans MT" pitchFamily="34" charset="0"/>
              </a:rPr>
              <a:t>Calcul du prix départ-usine (Allemagne)</a:t>
            </a:r>
          </a:p>
        </p:txBody>
      </p:sp>
      <p:sp>
        <p:nvSpPr>
          <p:cNvPr id="6" name="Content Placeholder 6"/>
          <p:cNvSpPr txBox="1">
            <a:spLocks/>
          </p:cNvSpPr>
          <p:nvPr/>
        </p:nvSpPr>
        <p:spPr bwMode="auto">
          <a:xfrm>
            <a:off x="1066800" y="2924944"/>
            <a:ext cx="7848600" cy="10081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fr-CA" sz="2800" b="0" dirty="0" smtClean="0">
                <a:solidFill>
                  <a:schemeClr val="accent4">
                    <a:lumMod val="75000"/>
                    <a:lumOff val="25000"/>
                  </a:schemeClr>
                </a:solidFill>
                <a:latin typeface="Gill Sans MT" pitchFamily="34" charset="0"/>
              </a:rPr>
              <a:t>Étape 2 : Calculer le prix départ-usine payé par les pharmacies (PP). 	</a:t>
            </a:r>
          </a:p>
          <a:p>
            <a:pPr marL="0" indent="0">
              <a:buFont typeface="Wingdings" pitchFamily="-60" charset="2"/>
              <a:buNone/>
            </a:pPr>
            <a:r>
              <a:rPr lang="en-US" sz="2800" b="0" dirty="0" smtClean="0">
                <a:solidFill>
                  <a:schemeClr val="accent4">
                    <a:lumMod val="75000"/>
                    <a:lumOff val="25000"/>
                  </a:schemeClr>
                </a:solidFill>
                <a:latin typeface="Gill Sans MT" pitchFamily="34" charset="0"/>
              </a:rPr>
              <a:t>		    PP = (PFN - 8,10)/1,03</a:t>
            </a:r>
          </a:p>
        </p:txBody>
      </p:sp>
      <p:sp>
        <p:nvSpPr>
          <p:cNvPr id="7" name="Content Placeholder 6"/>
          <p:cNvSpPr txBox="1">
            <a:spLocks/>
          </p:cNvSpPr>
          <p:nvPr/>
        </p:nvSpPr>
        <p:spPr bwMode="auto">
          <a:xfrm>
            <a:off x="1066800" y="4648944"/>
            <a:ext cx="7848600" cy="5676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fr-CA" sz="2800" b="0" dirty="0" smtClean="0">
                <a:solidFill>
                  <a:schemeClr val="accent4">
                    <a:lumMod val="75000"/>
                    <a:lumOff val="25000"/>
                  </a:schemeClr>
                </a:solidFill>
                <a:latin typeface="Gill Sans MT" pitchFamily="34" charset="0"/>
              </a:rPr>
              <a:t>Étape 3 : Calculer le prix départ-usine de gros (PG). </a:t>
            </a:r>
          </a:p>
        </p:txBody>
      </p:sp>
    </p:spTree>
    <p:extLst>
      <p:ext uri="{BB962C8B-B14F-4D97-AF65-F5344CB8AC3E}">
        <p14:creationId xmlns:p14="http://schemas.microsoft.com/office/powerpoint/2010/main" val="21280758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043608" y="270756"/>
            <a:ext cx="8077200" cy="576064"/>
          </a:xfrm>
        </p:spPr>
        <p:txBody>
          <a:bodyPr/>
          <a:lstStyle/>
          <a:p>
            <a:pPr algn="ctr"/>
            <a:r>
              <a:rPr lang="fr-FR" sz="2800" dirty="0">
                <a:solidFill>
                  <a:schemeClr val="accent4">
                    <a:lumMod val="75000"/>
                    <a:lumOff val="25000"/>
                  </a:schemeClr>
                </a:solidFill>
                <a:latin typeface="Gill Sans MT" pitchFamily="34" charset="0"/>
              </a:rPr>
              <a:t>Calcul du prix départ-usine (Allemagne)</a:t>
            </a:r>
          </a:p>
        </p:txBody>
      </p:sp>
      <p:sp>
        <p:nvSpPr>
          <p:cNvPr id="20483" name="Slide Number Placeholder 3"/>
          <p:cNvSpPr>
            <a:spLocks noGrp="1"/>
          </p:cNvSpPr>
          <p:nvPr>
            <p:ph type="sldNum" sz="quarter" idx="10"/>
          </p:nvPr>
        </p:nvSpPr>
        <p:spPr>
          <a:noFill/>
        </p:spPr>
        <p:txBody>
          <a:bodyPr/>
          <a:lstStyle/>
          <a:p>
            <a:fld id="{61B562DC-76C4-4DBF-B577-E449796F70C8}" type="slidenum">
              <a:rPr lang="en-US" smtClean="0"/>
              <a:pPr/>
              <a:t>21</a:t>
            </a:fld>
            <a:endParaRPr lang="en-US" dirty="0" smtClean="0">
              <a:solidFill>
                <a:schemeClr val="tx1"/>
              </a:solidFill>
            </a:endParaRPr>
          </a:p>
        </p:txBody>
      </p:sp>
      <p:sp>
        <p:nvSpPr>
          <p:cNvPr id="20484" name="Line 4"/>
          <p:cNvSpPr>
            <a:spLocks noChangeShapeType="1"/>
          </p:cNvSpPr>
          <p:nvPr/>
        </p:nvSpPr>
        <p:spPr bwMode="auto">
          <a:xfrm flipV="1">
            <a:off x="1043608" y="836712"/>
            <a:ext cx="8100392" cy="20216"/>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endParaRPr>
          </a:p>
        </p:txBody>
      </p:sp>
      <p:sp>
        <p:nvSpPr>
          <p:cNvPr id="20485" name="Content Placeholder 6"/>
          <p:cNvSpPr>
            <a:spLocks noGrp="1"/>
          </p:cNvSpPr>
          <p:nvPr>
            <p:ph idx="1"/>
          </p:nvPr>
        </p:nvSpPr>
        <p:spPr>
          <a:xfrm>
            <a:off x="1034108" y="1052736"/>
            <a:ext cx="7848600" cy="432048"/>
          </a:xfrm>
        </p:spPr>
        <p:txBody>
          <a:bodyPr/>
          <a:lstStyle/>
          <a:p>
            <a:pPr>
              <a:buFont typeface="Arial" pitchFamily="34" charset="0"/>
              <a:buChar char="•"/>
            </a:pPr>
            <a:r>
              <a:rPr lang="fr-CA" sz="2000" b="0" noProof="0" dirty="0" smtClean="0">
                <a:solidFill>
                  <a:schemeClr val="accent4">
                    <a:lumMod val="75000"/>
                    <a:lumOff val="25000"/>
                  </a:schemeClr>
                </a:solidFill>
                <a:latin typeface="Gill Sans MT" pitchFamily="34" charset="0"/>
              </a:rPr>
              <a:t>Le prix départ-usine de gros (PG) est calculé de la façon suivante :</a:t>
            </a:r>
          </a:p>
        </p:txBody>
      </p:sp>
      <p:graphicFrame>
        <p:nvGraphicFramePr>
          <p:cNvPr id="8" name="Table 7"/>
          <p:cNvGraphicFramePr>
            <a:graphicFrameLocks noGrp="1"/>
          </p:cNvGraphicFramePr>
          <p:nvPr>
            <p:extLst>
              <p:ext uri="{D42A27DB-BD31-4B8C-83A1-F6EECF244321}">
                <p14:modId xmlns:p14="http://schemas.microsoft.com/office/powerpoint/2010/main" val="1649396933"/>
              </p:ext>
            </p:extLst>
          </p:nvPr>
        </p:nvGraphicFramePr>
        <p:xfrm>
          <a:off x="1600200" y="1628800"/>
          <a:ext cx="6096000" cy="4176465"/>
        </p:xfrm>
        <a:graphic>
          <a:graphicData uri="http://schemas.openxmlformats.org/drawingml/2006/table">
            <a:tbl>
              <a:tblPr/>
              <a:tblGrid>
                <a:gridCol w="3048000"/>
                <a:gridCol w="3048000"/>
              </a:tblGrid>
              <a:tr h="380816">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Si :            0  &lt; PP  ≤   3,45</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PG  =   PP/1,15</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0816">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3,46 &lt; PP ≤ 4,19</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PG  =   PP - 0,45</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8449">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4,20 &lt; PP ≤ 5,60</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PG  =   PP/1,12</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430">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5,61 &lt; PP ≤ 7,26</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PG  =   PP - 0,60</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430">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7,27 &lt; PP ≤ 9,81</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PG  =   PP/1,09</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430">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9,82 &lt; PP ≤ 12,37</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PG  =   PP - 0,81</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430">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12,38 &lt; PP ≤ 24,61</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PG  =   PP/1,07</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0816">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24,62 &lt; PP ≤ 28,43</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PG  =   PP - 1,61</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1032">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28,44 &lt; PP ≤ 1 272,00</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PG  =   PP/1,06</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0816">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PP &gt; 1 272,00</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PG  =   PP - 72</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2375527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043608" y="404664"/>
            <a:ext cx="7848600" cy="648816"/>
          </a:xfrm>
        </p:spPr>
        <p:txBody>
          <a:bodyPr/>
          <a:lstStyle/>
          <a:p>
            <a:pPr algn="ctr"/>
            <a:r>
              <a:rPr lang="fr-CA" sz="2600" noProof="0" dirty="0" smtClean="0">
                <a:solidFill>
                  <a:schemeClr val="accent4">
                    <a:lumMod val="75000"/>
                    <a:lumOff val="25000"/>
                  </a:schemeClr>
                </a:solidFill>
                <a:latin typeface="Gill Sans MT" pitchFamily="34" charset="0"/>
              </a:rPr>
              <a:t>Exemple : Vérification </a:t>
            </a:r>
            <a:br>
              <a:rPr lang="fr-CA" sz="2600" noProof="0" dirty="0" smtClean="0">
                <a:solidFill>
                  <a:schemeClr val="accent4">
                    <a:lumMod val="75000"/>
                    <a:lumOff val="25000"/>
                  </a:schemeClr>
                </a:solidFill>
                <a:latin typeface="Gill Sans MT" pitchFamily="34" charset="0"/>
              </a:rPr>
            </a:br>
            <a:r>
              <a:rPr lang="fr-CA" sz="2600" noProof="0" dirty="0" smtClean="0">
                <a:solidFill>
                  <a:schemeClr val="accent4">
                    <a:lumMod val="75000"/>
                    <a:lumOff val="25000"/>
                  </a:schemeClr>
                </a:solidFill>
                <a:latin typeface="Gill Sans MT" pitchFamily="34" charset="0"/>
              </a:rPr>
              <a:t>Allemagne (</a:t>
            </a:r>
            <a:r>
              <a:rPr lang="fr-CA" sz="2600" dirty="0" smtClean="0">
                <a:solidFill>
                  <a:schemeClr val="accent4">
                    <a:lumMod val="75000"/>
                    <a:lumOff val="25000"/>
                  </a:schemeClr>
                </a:solidFill>
                <a:latin typeface="Gill Sans MT" pitchFamily="34" charset="0"/>
              </a:rPr>
              <a:t>médicament</a:t>
            </a:r>
            <a:r>
              <a:rPr lang="fr-CA" sz="2600" noProof="0" dirty="0" smtClean="0">
                <a:solidFill>
                  <a:schemeClr val="accent4">
                    <a:lumMod val="75000"/>
                    <a:lumOff val="25000"/>
                  </a:schemeClr>
                </a:solidFill>
                <a:latin typeface="Gill Sans MT" pitchFamily="34" charset="0"/>
              </a:rPr>
              <a:t> ABC, mars à juin 2011)</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19293063"/>
              </p:ext>
            </p:extLst>
          </p:nvPr>
        </p:nvGraphicFramePr>
        <p:xfrm>
          <a:off x="1058887" y="1268760"/>
          <a:ext cx="7924800" cy="1752600"/>
        </p:xfrm>
        <a:graphic>
          <a:graphicData uri="http://schemas.openxmlformats.org/drawingml/2006/table">
            <a:tbl>
              <a:tblPr firstRow="1" bandRow="1">
                <a:tableStyleId>{5C22544A-7EE6-4342-B048-85BDC9FD1C3A}</a:tableStyleId>
              </a:tblPr>
              <a:tblGrid>
                <a:gridCol w="2497088"/>
                <a:gridCol w="2379712"/>
                <a:gridCol w="1524000"/>
                <a:gridCol w="1524000"/>
              </a:tblGrid>
              <a:tr h="714581">
                <a:tc>
                  <a:txBody>
                    <a:bodyPr/>
                    <a:lstStyle/>
                    <a:p>
                      <a:r>
                        <a:rPr lang="fr-CA" sz="1600" noProof="0" dirty="0" smtClean="0">
                          <a:solidFill>
                            <a:srgbClr val="000000"/>
                          </a:solidFill>
                        </a:rPr>
                        <a:t>Prix accessible au public</a:t>
                      </a:r>
                      <a:r>
                        <a:rPr lang="fr-CA" sz="1600" baseline="30000" noProof="0" dirty="0" smtClean="0">
                          <a:solidFill>
                            <a:srgbClr val="000000"/>
                          </a:solidFill>
                        </a:rPr>
                        <a:t>(1)</a:t>
                      </a:r>
                    </a:p>
                    <a:p>
                      <a:r>
                        <a:rPr lang="fr-CA" sz="1600" noProof="0" dirty="0" smtClean="0">
                          <a:solidFill>
                            <a:srgbClr val="000000"/>
                          </a:solidFill>
                        </a:rPr>
                        <a:t>Format de           </a:t>
                      </a:r>
                    </a:p>
                    <a:p>
                      <a:r>
                        <a:rPr lang="fr-CA" sz="1600" noProof="0" dirty="0" smtClean="0">
                          <a:solidFill>
                            <a:srgbClr val="000000"/>
                          </a:solidFill>
                        </a:rPr>
                        <a:t>l’emballage      Prix               </a:t>
                      </a:r>
                      <a:endParaRPr lang="fr-CA" sz="1600" noProof="0"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fr-CA" sz="1200" noProof="0" dirty="0" smtClean="0">
                          <a:solidFill>
                            <a:srgbClr val="000000"/>
                          </a:solidFill>
                        </a:rPr>
                        <a:t>      </a:t>
                      </a:r>
                      <a:r>
                        <a:rPr lang="fr-CA" sz="1300" noProof="0" dirty="0" smtClean="0">
                          <a:solidFill>
                            <a:srgbClr val="000000"/>
                          </a:solidFill>
                        </a:rPr>
                        <a:t>Prix départ-usine</a:t>
                      </a:r>
                    </a:p>
                    <a:p>
                      <a:r>
                        <a:rPr lang="fr-CA" sz="1300" noProof="0" dirty="0" smtClean="0">
                          <a:solidFill>
                            <a:srgbClr val="000000"/>
                          </a:solidFill>
                        </a:rPr>
                        <a:t>Format de         Prix        Catégorie </a:t>
                      </a:r>
                    </a:p>
                    <a:p>
                      <a:r>
                        <a:rPr lang="fr-CA" sz="1300" noProof="0" dirty="0" smtClean="0">
                          <a:solidFill>
                            <a:srgbClr val="000000"/>
                          </a:solidFill>
                        </a:rPr>
                        <a:t>l’emballage        €            de client</a:t>
                      </a:r>
                      <a:endParaRPr lang="fr-CA" sz="1300" noProof="0"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fr-CA" sz="1400" noProof="0" dirty="0" smtClean="0">
                          <a:solidFill>
                            <a:srgbClr val="000000"/>
                          </a:solidFill>
                        </a:rPr>
                        <a:t>Prix moyen/ unité exprimé</a:t>
                      </a:r>
                      <a:r>
                        <a:rPr lang="fr-CA" sz="1400" baseline="0" noProof="0" dirty="0" smtClean="0">
                          <a:solidFill>
                            <a:srgbClr val="000000"/>
                          </a:solidFill>
                        </a:rPr>
                        <a:t> en </a:t>
                      </a:r>
                      <a:r>
                        <a:rPr lang="fr-CA" sz="1400" noProof="0" dirty="0" smtClean="0">
                          <a:solidFill>
                            <a:srgbClr val="000000"/>
                          </a:solidFill>
                        </a:rPr>
                        <a:t>€</a:t>
                      </a:r>
                      <a:endParaRPr lang="fr-CA" sz="1400" noProof="0"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CA" sz="1400" noProof="0" dirty="0" smtClean="0">
                          <a:solidFill>
                            <a:srgbClr val="000000"/>
                          </a:solidFill>
                        </a:rPr>
                        <a:t>Prix moyen/ unité exprimé en $ CA</a:t>
                      </a:r>
                      <a:endParaRPr lang="fr-CA" sz="1400" noProof="0"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414003">
                <a:tc rowSpan="2">
                  <a:txBody>
                    <a:bodyPr/>
                    <a:lstStyle/>
                    <a:p>
                      <a:pPr>
                        <a:lnSpc>
                          <a:spcPts val="2160"/>
                        </a:lnSpc>
                      </a:pPr>
                      <a:r>
                        <a:rPr lang="fr-CA" sz="1600" noProof="0" dirty="0" smtClean="0">
                          <a:solidFill>
                            <a:schemeClr val="accent4">
                              <a:lumMod val="75000"/>
                              <a:lumOff val="25000"/>
                            </a:schemeClr>
                          </a:solidFill>
                        </a:rPr>
                        <a:t>(28)                   61,2400   (€)</a:t>
                      </a:r>
                      <a:endParaRPr lang="fr-CA" sz="16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nSpc>
                          <a:spcPts val="2160"/>
                        </a:lnSpc>
                      </a:pPr>
                      <a:r>
                        <a:rPr lang="fr-CA" sz="1600" b="0" noProof="0" dirty="0" smtClean="0">
                          <a:solidFill>
                            <a:schemeClr val="accent4">
                              <a:lumMod val="75000"/>
                              <a:lumOff val="25000"/>
                            </a:schemeClr>
                          </a:solidFill>
                        </a:rPr>
                        <a:t>(28)             42,10      </a:t>
                      </a:r>
                      <a:r>
                        <a:rPr lang="fr-CA" sz="1600" noProof="0" dirty="0" smtClean="0">
                          <a:solidFill>
                            <a:schemeClr val="accent4">
                              <a:lumMod val="75000"/>
                              <a:lumOff val="25000"/>
                            </a:schemeClr>
                          </a:solidFill>
                        </a:rPr>
                        <a:t>(€)</a:t>
                      </a:r>
                      <a:r>
                        <a:rPr lang="fr-CA" sz="1600" b="0" noProof="0" dirty="0" smtClean="0">
                          <a:solidFill>
                            <a:schemeClr val="accent4">
                              <a:lumMod val="75000"/>
                              <a:lumOff val="25000"/>
                            </a:schemeClr>
                          </a:solidFill>
                        </a:rPr>
                        <a:t>(P)</a:t>
                      </a:r>
                      <a:endParaRPr lang="fr-CA" sz="1600" b="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a:lnSpc>
                          <a:spcPts val="2160"/>
                        </a:lnSpc>
                      </a:pPr>
                      <a:r>
                        <a:rPr lang="fr-CA" sz="1600" noProof="0" dirty="0" smtClean="0">
                          <a:solidFill>
                            <a:schemeClr val="accent4">
                              <a:lumMod val="75000"/>
                              <a:lumOff val="25000"/>
                            </a:schemeClr>
                          </a:solidFill>
                        </a:rPr>
                        <a:t>[42,10/28 + 39,72/28 ]/2</a:t>
                      </a:r>
                    </a:p>
                    <a:p>
                      <a:pPr>
                        <a:lnSpc>
                          <a:spcPts val="2160"/>
                        </a:lnSpc>
                      </a:pPr>
                      <a:r>
                        <a:rPr lang="fr-CA" sz="1600" noProof="0" dirty="0" smtClean="0">
                          <a:solidFill>
                            <a:schemeClr val="accent4">
                              <a:lumMod val="75000"/>
                              <a:lumOff val="25000"/>
                            </a:schemeClr>
                          </a:solidFill>
                        </a:rPr>
                        <a:t>= </a:t>
                      </a:r>
                      <a:r>
                        <a:rPr lang="fr-CA" sz="1600" b="1" noProof="0" dirty="0" smtClean="0">
                          <a:solidFill>
                            <a:schemeClr val="accent4">
                              <a:lumMod val="75000"/>
                              <a:lumOff val="25000"/>
                            </a:schemeClr>
                          </a:solidFill>
                        </a:rPr>
                        <a:t>1,4611 €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nSpc>
                          <a:spcPts val="2160"/>
                        </a:lnSpc>
                      </a:pPr>
                      <a:r>
                        <a:rPr lang="fr-CA" sz="1600" noProof="0" dirty="0" smtClean="0">
                          <a:solidFill>
                            <a:schemeClr val="accent4">
                              <a:lumMod val="75000"/>
                              <a:lumOff val="25000"/>
                            </a:schemeClr>
                          </a:solidFill>
                        </a:rPr>
                        <a:t>1,4611 x 1,47565833 = </a:t>
                      </a:r>
                      <a:r>
                        <a:rPr lang="fr-CA" sz="1600" b="1" noProof="0" dirty="0" smtClean="0">
                          <a:solidFill>
                            <a:schemeClr val="accent4">
                              <a:lumMod val="75000"/>
                              <a:lumOff val="25000"/>
                            </a:schemeClr>
                          </a:solidFill>
                        </a:rPr>
                        <a:t>2,1561 $ 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414003">
                <a:tc vMerge="1">
                  <a:txBody>
                    <a:bodyPr/>
                    <a:lstStyle/>
                    <a:p>
                      <a:pPr>
                        <a:lnSpc>
                          <a:spcPts val="2160"/>
                        </a:lnSpc>
                      </a:pP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2160"/>
                        </a:lnSpc>
                      </a:pPr>
                      <a:r>
                        <a:rPr lang="fr-CA" sz="1600" b="0" noProof="0" dirty="0" smtClean="0">
                          <a:solidFill>
                            <a:schemeClr val="accent4">
                              <a:lumMod val="75000"/>
                              <a:lumOff val="25000"/>
                            </a:schemeClr>
                          </a:solidFill>
                        </a:rPr>
                        <a:t>(28)             39,72      </a:t>
                      </a:r>
                      <a:r>
                        <a:rPr lang="fr-CA" sz="1600" noProof="0" dirty="0" smtClean="0">
                          <a:solidFill>
                            <a:schemeClr val="accent4">
                              <a:lumMod val="75000"/>
                              <a:lumOff val="25000"/>
                            </a:schemeClr>
                          </a:solidFill>
                        </a:rPr>
                        <a:t>(€)</a:t>
                      </a:r>
                      <a:r>
                        <a:rPr lang="fr-CA" sz="1600" b="0" noProof="0" dirty="0" smtClean="0">
                          <a:solidFill>
                            <a:schemeClr val="accent4">
                              <a:lumMod val="75000"/>
                              <a:lumOff val="25000"/>
                            </a:schemeClr>
                          </a:solidFill>
                        </a:rPr>
                        <a:t>(G)</a:t>
                      </a:r>
                      <a:endParaRPr lang="fr-CA" sz="1600" b="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endParaRPr lang="en-CA"/>
                    </a:p>
                  </a:txBody>
                  <a:tcPr/>
                </a:tc>
                <a:tc vMerge="1">
                  <a:txBody>
                    <a:bodyPr/>
                    <a:lstStyle/>
                    <a:p>
                      <a:pPr>
                        <a:lnSpc>
                          <a:spcPts val="2160"/>
                        </a:lnSpc>
                      </a:pPr>
                      <a:endParaRPr 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1771" name="Slide Number Placeholder 3"/>
          <p:cNvSpPr>
            <a:spLocks noGrp="1"/>
          </p:cNvSpPr>
          <p:nvPr>
            <p:ph type="sldNum" sz="quarter" idx="10"/>
          </p:nvPr>
        </p:nvSpPr>
        <p:spPr>
          <a:noFill/>
        </p:spPr>
        <p:txBody>
          <a:bodyPr/>
          <a:lstStyle/>
          <a:p>
            <a:fld id="{DEA26D39-066E-4685-B231-73CBD117C597}" type="slidenum">
              <a:rPr lang="en-US" smtClean="0">
                <a:latin typeface="Gill Sans MT" pitchFamily="34" charset="0"/>
              </a:rPr>
              <a:pPr/>
              <a:t>22</a:t>
            </a:fld>
            <a:endParaRPr lang="en-US" dirty="0" smtClean="0">
              <a:solidFill>
                <a:schemeClr val="tx1"/>
              </a:solidFill>
              <a:latin typeface="Gill Sans MT" pitchFamily="34" charset="0"/>
            </a:endParaRPr>
          </a:p>
        </p:txBody>
      </p:sp>
      <p:sp>
        <p:nvSpPr>
          <p:cNvPr id="31772" name="Line 4"/>
          <p:cNvSpPr>
            <a:spLocks noChangeShapeType="1"/>
          </p:cNvSpPr>
          <p:nvPr/>
        </p:nvSpPr>
        <p:spPr bwMode="auto">
          <a:xfrm>
            <a:off x="1043608" y="1124744"/>
            <a:ext cx="8100392" cy="744"/>
          </a:xfrm>
          <a:prstGeom prst="line">
            <a:avLst/>
          </a:prstGeom>
          <a:noFill/>
          <a:ln w="22225" cap="sq">
            <a:solidFill>
              <a:srgbClr val="20558A"/>
            </a:solidFill>
            <a:round/>
            <a:headEnd type="none" w="sm" len="sm"/>
            <a:tailEnd type="none" w="sm" len="sm"/>
          </a:ln>
        </p:spPr>
        <p:txBody>
          <a:bodyPr wrap="none" anchor="ctr"/>
          <a:lstStyle/>
          <a:p>
            <a:endParaRPr lang="en-CA" dirty="0">
              <a:latin typeface="Gill Sans MT" pitchFamily="34" charset="0"/>
            </a:endParaRPr>
          </a:p>
        </p:txBody>
      </p:sp>
      <p:sp>
        <p:nvSpPr>
          <p:cNvPr id="31773" name="TextBox 6"/>
          <p:cNvSpPr txBox="1">
            <a:spLocks noChangeArrowheads="1"/>
          </p:cNvSpPr>
          <p:nvPr/>
        </p:nvSpPr>
        <p:spPr bwMode="auto">
          <a:xfrm rot="10800000" flipV="1">
            <a:off x="1093637" y="3493005"/>
            <a:ext cx="3511139" cy="261610"/>
          </a:xfrm>
          <a:prstGeom prst="rect">
            <a:avLst/>
          </a:prstGeom>
          <a:noFill/>
          <a:ln w="9525">
            <a:noFill/>
            <a:miter lim="800000"/>
            <a:headEnd/>
            <a:tailEnd/>
          </a:ln>
        </p:spPr>
        <p:txBody>
          <a:bodyPr wrap="square">
            <a:spAutoFit/>
          </a:bodyPr>
          <a:lstStyle/>
          <a:p>
            <a:r>
              <a:rPr lang="fr-CA" sz="1100" dirty="0" smtClean="0">
                <a:solidFill>
                  <a:schemeClr val="accent4">
                    <a:lumMod val="75000"/>
                    <a:lumOff val="25000"/>
                  </a:schemeClr>
                </a:solidFill>
                <a:latin typeface="Gill Sans MT" pitchFamily="34" charset="0"/>
              </a:rPr>
              <a:t>Taux de change de l’Allemagne : 1,47565833</a:t>
            </a:r>
            <a:endParaRPr lang="fr-CA" sz="1100" dirty="0">
              <a:solidFill>
                <a:schemeClr val="accent4">
                  <a:lumMod val="75000"/>
                  <a:lumOff val="25000"/>
                </a:schemeClr>
              </a:solidFill>
              <a:latin typeface="Gill Sans MT" pitchFamily="34" charset="0"/>
            </a:endParaRPr>
          </a:p>
        </p:txBody>
      </p:sp>
      <p:sp>
        <p:nvSpPr>
          <p:cNvPr id="31774" name="TextBox 7"/>
          <p:cNvSpPr txBox="1">
            <a:spLocks noChangeArrowheads="1"/>
          </p:cNvSpPr>
          <p:nvPr/>
        </p:nvSpPr>
        <p:spPr bwMode="auto">
          <a:xfrm rot="10800000" flipV="1">
            <a:off x="1093636" y="3246074"/>
            <a:ext cx="4270452" cy="261610"/>
          </a:xfrm>
          <a:prstGeom prst="rect">
            <a:avLst/>
          </a:prstGeom>
          <a:noFill/>
          <a:ln w="9525">
            <a:noFill/>
            <a:miter lim="800000"/>
            <a:headEnd/>
            <a:tailEnd/>
          </a:ln>
        </p:spPr>
        <p:txBody>
          <a:bodyPr wrap="square">
            <a:spAutoFit/>
          </a:bodyPr>
          <a:lstStyle/>
          <a:p>
            <a:r>
              <a:rPr lang="fr-CA" sz="1100" dirty="0" smtClean="0">
                <a:solidFill>
                  <a:schemeClr val="accent4">
                    <a:lumMod val="75000"/>
                    <a:lumOff val="25000"/>
                  </a:schemeClr>
                </a:solidFill>
                <a:latin typeface="Gill Sans MT" pitchFamily="34" charset="0"/>
              </a:rPr>
              <a:t>(1) Source du prix pratiqué en Allemagne : Röte Liste, 1</a:t>
            </a:r>
            <a:r>
              <a:rPr lang="fr-CA" sz="1100" baseline="30000" dirty="0" smtClean="0">
                <a:solidFill>
                  <a:schemeClr val="accent4">
                    <a:lumMod val="75000"/>
                    <a:lumOff val="25000"/>
                  </a:schemeClr>
                </a:solidFill>
                <a:latin typeface="Gill Sans MT" pitchFamily="34" charset="0"/>
              </a:rPr>
              <a:t>er</a:t>
            </a:r>
            <a:r>
              <a:rPr lang="fr-CA" sz="1100" dirty="0" smtClean="0">
                <a:solidFill>
                  <a:schemeClr val="accent4">
                    <a:lumMod val="75000"/>
                    <a:lumOff val="25000"/>
                  </a:schemeClr>
                </a:solidFill>
                <a:latin typeface="Gill Sans MT" pitchFamily="34" charset="0"/>
              </a:rPr>
              <a:t> janvier 2011</a:t>
            </a:r>
            <a:endParaRPr lang="fr-CA" sz="1100" dirty="0">
              <a:solidFill>
                <a:schemeClr val="accent4">
                  <a:lumMod val="75000"/>
                  <a:lumOff val="25000"/>
                </a:schemeClr>
              </a:solidFill>
              <a:latin typeface="Gill Sans MT" pitchFamily="34" charset="0"/>
            </a:endParaRPr>
          </a:p>
        </p:txBody>
      </p:sp>
      <p:sp>
        <p:nvSpPr>
          <p:cNvPr id="31775" name="TextBox 8"/>
          <p:cNvSpPr txBox="1">
            <a:spLocks noChangeArrowheads="1"/>
          </p:cNvSpPr>
          <p:nvPr/>
        </p:nvSpPr>
        <p:spPr bwMode="auto">
          <a:xfrm>
            <a:off x="1043608" y="3933056"/>
            <a:ext cx="7848600" cy="1938992"/>
          </a:xfrm>
          <a:prstGeom prst="rect">
            <a:avLst/>
          </a:prstGeom>
          <a:noFill/>
          <a:ln w="9525">
            <a:noFill/>
            <a:miter lim="800000"/>
            <a:headEnd/>
            <a:tailEnd/>
          </a:ln>
        </p:spPr>
        <p:txBody>
          <a:bodyPr wrap="square">
            <a:spAutoFit/>
          </a:bodyPr>
          <a:lstStyle/>
          <a:p>
            <a:pPr>
              <a:spcAft>
                <a:spcPts val="600"/>
              </a:spcAft>
            </a:pPr>
            <a:r>
              <a:rPr lang="fr-CA" sz="2000" u="sng" dirty="0" smtClean="0">
                <a:solidFill>
                  <a:schemeClr val="accent4">
                    <a:lumMod val="75000"/>
                    <a:lumOff val="25000"/>
                  </a:schemeClr>
                </a:solidFill>
                <a:latin typeface="Gill Sans MT" pitchFamily="34" charset="0"/>
              </a:rPr>
              <a:t>Explication de la deuxième colonne</a:t>
            </a:r>
            <a:endParaRPr lang="fr-CA" sz="2000" dirty="0" smtClean="0">
              <a:solidFill>
                <a:schemeClr val="accent4">
                  <a:lumMod val="75000"/>
                  <a:lumOff val="25000"/>
                </a:schemeClr>
              </a:solidFill>
              <a:latin typeface="Gill Sans MT" pitchFamily="34" charset="0"/>
            </a:endParaRPr>
          </a:p>
          <a:p>
            <a:pPr lvl="1">
              <a:spcAft>
                <a:spcPts val="600"/>
              </a:spcAft>
            </a:pPr>
            <a:r>
              <a:rPr lang="fr-CA" sz="2000" dirty="0" smtClean="0">
                <a:solidFill>
                  <a:schemeClr val="accent4">
                    <a:lumMod val="75000"/>
                    <a:lumOff val="25000"/>
                  </a:schemeClr>
                </a:solidFill>
                <a:latin typeface="Gill Sans MT" pitchFamily="34" charset="0"/>
              </a:rPr>
              <a:t>Médicament sur ordonnance </a:t>
            </a:r>
          </a:p>
          <a:p>
            <a:pPr lvl="1">
              <a:spcAft>
                <a:spcPts val="600"/>
              </a:spcAft>
            </a:pPr>
            <a:r>
              <a:rPr lang="fr-CA" sz="2000" dirty="0" smtClean="0">
                <a:solidFill>
                  <a:schemeClr val="accent4">
                    <a:lumMod val="75000"/>
                    <a:lumOff val="25000"/>
                  </a:schemeClr>
                </a:solidFill>
                <a:latin typeface="Gill Sans MT" pitchFamily="34" charset="0"/>
              </a:rPr>
              <a:t>Étape 1 : </a:t>
            </a:r>
            <a:r>
              <a:rPr lang="fr-CA" sz="2000" dirty="0" smtClean="0">
                <a:solidFill>
                  <a:schemeClr val="accent4">
                    <a:lumMod val="50000"/>
                    <a:lumOff val="50000"/>
                  </a:schemeClr>
                </a:solidFill>
                <a:latin typeface="Gill Sans MT" pitchFamily="34" charset="0"/>
              </a:rPr>
              <a:t>retirer la TVA  PCN =</a:t>
            </a:r>
            <a:r>
              <a:rPr lang="fr-CA" sz="2000" dirty="0" smtClean="0">
                <a:solidFill>
                  <a:schemeClr val="accent4">
                    <a:lumMod val="75000"/>
                    <a:lumOff val="25000"/>
                  </a:schemeClr>
                </a:solidFill>
                <a:latin typeface="Gill Sans MT" pitchFamily="34" charset="0"/>
              </a:rPr>
              <a:t> </a:t>
            </a:r>
            <a:r>
              <a:rPr lang="fr-CA" sz="2000" b="1" u="sng" dirty="0" smtClean="0">
                <a:solidFill>
                  <a:schemeClr val="accent4">
                    <a:lumMod val="75000"/>
                    <a:lumOff val="25000"/>
                  </a:schemeClr>
                </a:solidFill>
                <a:latin typeface="Gill Sans MT" pitchFamily="34" charset="0"/>
              </a:rPr>
              <a:t>61,24</a:t>
            </a:r>
            <a:r>
              <a:rPr lang="fr-CA" sz="2000" dirty="0" smtClean="0">
                <a:solidFill>
                  <a:schemeClr val="accent4">
                    <a:lumMod val="50000"/>
                    <a:lumOff val="50000"/>
                  </a:schemeClr>
                </a:solidFill>
                <a:latin typeface="Gill Sans MT" pitchFamily="34" charset="0"/>
              </a:rPr>
              <a:t>/1,19 = </a:t>
            </a:r>
            <a:r>
              <a:rPr lang="fr-CA" sz="2000" b="1" u="sng" dirty="0" smtClean="0">
                <a:solidFill>
                  <a:schemeClr val="accent4">
                    <a:lumMod val="75000"/>
                    <a:lumOff val="25000"/>
                  </a:schemeClr>
                </a:solidFill>
                <a:latin typeface="Gill Sans MT" pitchFamily="34" charset="0"/>
              </a:rPr>
              <a:t>51,46</a:t>
            </a:r>
          </a:p>
          <a:p>
            <a:pPr lvl="1">
              <a:spcAft>
                <a:spcPts val="600"/>
              </a:spcAft>
            </a:pPr>
            <a:r>
              <a:rPr lang="fr-CA" sz="2000" dirty="0" smtClean="0">
                <a:solidFill>
                  <a:schemeClr val="accent4">
                    <a:lumMod val="75000"/>
                    <a:lumOff val="25000"/>
                  </a:schemeClr>
                </a:solidFill>
                <a:latin typeface="Gill Sans MT" pitchFamily="34" charset="0"/>
              </a:rPr>
              <a:t>Étape 2 : </a:t>
            </a:r>
            <a:r>
              <a:rPr lang="fr-CA" sz="2000" dirty="0" smtClean="0">
                <a:solidFill>
                  <a:schemeClr val="accent4">
                    <a:lumMod val="50000"/>
                    <a:lumOff val="50000"/>
                  </a:schemeClr>
                </a:solidFill>
                <a:latin typeface="Gill Sans MT" pitchFamily="34" charset="0"/>
              </a:rPr>
              <a:t>PP = (PCN - 8,10)/1,03 = (</a:t>
            </a:r>
            <a:r>
              <a:rPr lang="fr-CA" sz="2000" b="1" u="sng" dirty="0" smtClean="0">
                <a:solidFill>
                  <a:schemeClr val="accent4">
                    <a:lumMod val="75000"/>
                    <a:lumOff val="25000"/>
                  </a:schemeClr>
                </a:solidFill>
                <a:latin typeface="Gill Sans MT" pitchFamily="34" charset="0"/>
              </a:rPr>
              <a:t>51,46</a:t>
            </a:r>
            <a:r>
              <a:rPr lang="fr-CA" sz="2000" dirty="0" smtClean="0">
                <a:solidFill>
                  <a:schemeClr val="accent4">
                    <a:lumMod val="75000"/>
                    <a:lumOff val="25000"/>
                  </a:schemeClr>
                </a:solidFill>
                <a:latin typeface="Gill Sans MT" pitchFamily="34" charset="0"/>
              </a:rPr>
              <a:t> </a:t>
            </a:r>
            <a:r>
              <a:rPr lang="fr-CA" sz="2000" dirty="0" smtClean="0">
                <a:solidFill>
                  <a:schemeClr val="accent4">
                    <a:lumMod val="50000"/>
                    <a:lumOff val="50000"/>
                  </a:schemeClr>
                </a:solidFill>
                <a:latin typeface="Gill Sans MT" pitchFamily="34" charset="0"/>
              </a:rPr>
              <a:t>- 8,10)/1,03 = </a:t>
            </a:r>
            <a:r>
              <a:rPr lang="fr-CA" sz="2000" b="1" u="sng" dirty="0" smtClean="0">
                <a:solidFill>
                  <a:schemeClr val="accent4">
                    <a:lumMod val="75000"/>
                    <a:lumOff val="25000"/>
                  </a:schemeClr>
                </a:solidFill>
                <a:latin typeface="Gill Sans MT" pitchFamily="34" charset="0"/>
              </a:rPr>
              <a:t>42,10</a:t>
            </a:r>
            <a:r>
              <a:rPr lang="fr-CA" sz="2000" dirty="0" smtClean="0">
                <a:solidFill>
                  <a:schemeClr val="accent4">
                    <a:lumMod val="75000"/>
                    <a:lumOff val="25000"/>
                  </a:schemeClr>
                </a:solidFill>
                <a:latin typeface="Gill Sans MT" pitchFamily="34" charset="0"/>
              </a:rPr>
              <a:t>              </a:t>
            </a:r>
          </a:p>
          <a:p>
            <a:pPr lvl="1">
              <a:spcAft>
                <a:spcPts val="600"/>
              </a:spcAft>
            </a:pPr>
            <a:r>
              <a:rPr lang="fr-CA" sz="2000" dirty="0" smtClean="0">
                <a:solidFill>
                  <a:schemeClr val="accent4">
                    <a:lumMod val="75000"/>
                    <a:lumOff val="25000"/>
                  </a:schemeClr>
                </a:solidFill>
                <a:latin typeface="Gill Sans MT" pitchFamily="34" charset="0"/>
              </a:rPr>
              <a:t>Étape 3 :</a:t>
            </a:r>
            <a:r>
              <a:rPr lang="fr-CA" sz="2000" dirty="0" smtClean="0">
                <a:solidFill>
                  <a:schemeClr val="accent4">
                    <a:lumMod val="50000"/>
                    <a:lumOff val="50000"/>
                  </a:schemeClr>
                </a:solidFill>
                <a:latin typeface="Gill Sans MT" pitchFamily="34" charset="0"/>
              </a:rPr>
              <a:t> PG = </a:t>
            </a:r>
            <a:r>
              <a:rPr lang="fr-CA" sz="2000" b="1" u="sng" dirty="0" smtClean="0">
                <a:solidFill>
                  <a:schemeClr val="accent4">
                    <a:lumMod val="75000"/>
                    <a:lumOff val="25000"/>
                  </a:schemeClr>
                </a:solidFill>
                <a:latin typeface="Gill Sans MT" pitchFamily="34" charset="0"/>
              </a:rPr>
              <a:t>42,10</a:t>
            </a:r>
            <a:r>
              <a:rPr lang="fr-CA" sz="2000" dirty="0" smtClean="0">
                <a:solidFill>
                  <a:schemeClr val="accent4">
                    <a:lumMod val="50000"/>
                    <a:lumOff val="50000"/>
                  </a:schemeClr>
                </a:solidFill>
                <a:latin typeface="Gill Sans MT" pitchFamily="34" charset="0"/>
              </a:rPr>
              <a:t>/1,06 = </a:t>
            </a:r>
            <a:r>
              <a:rPr lang="fr-CA" sz="2000" b="1" u="sng" dirty="0" smtClean="0">
                <a:solidFill>
                  <a:schemeClr val="accent4">
                    <a:lumMod val="75000"/>
                    <a:lumOff val="25000"/>
                  </a:schemeClr>
                </a:solidFill>
                <a:latin typeface="Gill Sans MT" pitchFamily="34" charset="0"/>
              </a:rPr>
              <a:t>39,72</a:t>
            </a:r>
            <a:r>
              <a:rPr lang="fr-CA" sz="2000" b="1" dirty="0" smtClean="0">
                <a:solidFill>
                  <a:schemeClr val="accent4">
                    <a:lumMod val="75000"/>
                    <a:lumOff val="25000"/>
                  </a:schemeClr>
                </a:solidFill>
                <a:latin typeface="Gill Sans MT" pitchFamily="34" charset="0"/>
              </a:rPr>
              <a:t> </a:t>
            </a:r>
            <a:r>
              <a:rPr lang="fr-CA" sz="2000" dirty="0" smtClean="0">
                <a:solidFill>
                  <a:schemeClr val="accent4">
                    <a:lumMod val="75000"/>
                    <a:lumOff val="25000"/>
                  </a:schemeClr>
                </a:solidFill>
                <a:latin typeface="Gill Sans MT" pitchFamily="34" charset="0"/>
              </a:rPr>
              <a:t>                                                       </a:t>
            </a:r>
            <a:endParaRPr lang="fr-CA" sz="2000"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653055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71" name="Slide Number Placeholder 3"/>
          <p:cNvSpPr>
            <a:spLocks noGrp="1"/>
          </p:cNvSpPr>
          <p:nvPr>
            <p:ph type="sldNum" sz="quarter" idx="10"/>
          </p:nvPr>
        </p:nvSpPr>
        <p:spPr>
          <a:noFill/>
        </p:spPr>
        <p:txBody>
          <a:bodyPr/>
          <a:lstStyle/>
          <a:p>
            <a:fld id="{DEA26D39-066E-4685-B231-73CBD117C597}" type="slidenum">
              <a:rPr lang="en-US" smtClean="0">
                <a:latin typeface="Gill Sans MT" pitchFamily="34" charset="0"/>
              </a:rPr>
              <a:pPr/>
              <a:t>23</a:t>
            </a:fld>
            <a:endParaRPr lang="en-US" dirty="0" smtClean="0">
              <a:solidFill>
                <a:schemeClr val="tx1"/>
              </a:solidFill>
              <a:latin typeface="Gill Sans MT" pitchFamily="34" charset="0"/>
            </a:endParaRPr>
          </a:p>
        </p:txBody>
      </p:sp>
      <p:sp>
        <p:nvSpPr>
          <p:cNvPr id="31772" name="Line 4"/>
          <p:cNvSpPr>
            <a:spLocks noChangeShapeType="1"/>
          </p:cNvSpPr>
          <p:nvPr/>
        </p:nvSpPr>
        <p:spPr bwMode="auto">
          <a:xfrm>
            <a:off x="1043608" y="1052736"/>
            <a:ext cx="8100392" cy="744"/>
          </a:xfrm>
          <a:prstGeom prst="line">
            <a:avLst/>
          </a:prstGeom>
          <a:noFill/>
          <a:ln w="22225" cap="sq">
            <a:solidFill>
              <a:srgbClr val="20558A"/>
            </a:solidFill>
            <a:round/>
            <a:headEnd type="none" w="sm" len="sm"/>
            <a:tailEnd type="none" w="sm" len="sm"/>
          </a:ln>
        </p:spPr>
        <p:txBody>
          <a:bodyPr wrap="none" anchor="ctr"/>
          <a:lstStyle/>
          <a:p>
            <a:endParaRPr lang="en-CA" dirty="0">
              <a:latin typeface="Gill Sans MT"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2927832324"/>
              </p:ext>
            </p:extLst>
          </p:nvPr>
        </p:nvGraphicFramePr>
        <p:xfrm>
          <a:off x="1115616" y="1196752"/>
          <a:ext cx="7704858" cy="4785360"/>
        </p:xfrm>
        <a:graphic>
          <a:graphicData uri="http://schemas.openxmlformats.org/drawingml/2006/table">
            <a:tbl>
              <a:tblPr>
                <a:tableStyleId>{5C22544A-7EE6-4342-B048-85BDC9FD1C3A}</a:tableStyleId>
              </a:tblPr>
              <a:tblGrid>
                <a:gridCol w="777555"/>
                <a:gridCol w="518589"/>
                <a:gridCol w="648072"/>
                <a:gridCol w="792088"/>
                <a:gridCol w="858624"/>
                <a:gridCol w="363531"/>
                <a:gridCol w="646279"/>
                <a:gridCol w="737162"/>
                <a:gridCol w="490748"/>
                <a:gridCol w="576064"/>
                <a:gridCol w="504056"/>
                <a:gridCol w="792090"/>
              </a:tblGrid>
              <a:tr h="181820">
                <a:tc gridSpan="12">
                  <a:txBody>
                    <a:bodyPr/>
                    <a:lstStyle/>
                    <a:p>
                      <a:pPr algn="ctr" rtl="0" fontAlgn="b"/>
                      <a:r>
                        <a:rPr lang="fr-CA" sz="1150" b="1" u="none" strike="noStrike" noProof="0" dirty="0" smtClean="0">
                          <a:effectLst/>
                        </a:rPr>
                        <a:t>Médicament ABC 100 mg/comprimé (DIN 01234567)</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gridSpan="12">
                  <a:txBody>
                    <a:bodyPr/>
                    <a:lstStyle/>
                    <a:p>
                      <a:pPr algn="ctr" rtl="0" fontAlgn="b"/>
                      <a:r>
                        <a:rPr lang="fr-CA" sz="1150" b="1" u="none" strike="noStrike" noProof="0" dirty="0" smtClean="0">
                          <a:effectLst/>
                        </a:rPr>
                        <a:t>Vérification des prix internationaux</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gridSpan="12">
                  <a:txBody>
                    <a:bodyPr/>
                    <a:lstStyle/>
                    <a:p>
                      <a:pPr algn="ctr" rtl="0" fontAlgn="b"/>
                      <a:r>
                        <a:rPr lang="fr-CA" sz="1150" b="1" u="none" strike="noStrike" noProof="0" dirty="0" smtClean="0">
                          <a:effectLst/>
                        </a:rPr>
                        <a:t>Janvier à </a:t>
                      </a:r>
                      <a:r>
                        <a:rPr lang="fr-CA" sz="1150" b="1" u="none" strike="noStrike" baseline="0" noProof="0" dirty="0" smtClean="0">
                          <a:effectLst/>
                        </a:rPr>
                        <a:t>juin</a:t>
                      </a:r>
                      <a:r>
                        <a:rPr lang="fr-CA" sz="1150" b="1" u="none" strike="noStrike" noProof="0" dirty="0" smtClean="0">
                          <a:effectLst/>
                        </a:rPr>
                        <a:t> 2011</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rowSpan="3">
                  <a:txBody>
                    <a:bodyPr/>
                    <a:lstStyle/>
                    <a:p>
                      <a:pPr algn="ctr" rtl="0" fontAlgn="b"/>
                      <a:r>
                        <a:rPr lang="fr-CA" sz="1150" b="1" u="none" strike="noStrike" noProof="0" dirty="0" smtClean="0">
                          <a:effectLst/>
                        </a:rPr>
                        <a:t>Pays</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4">
                  <a:txBody>
                    <a:bodyPr/>
                    <a:lstStyle/>
                    <a:p>
                      <a:pPr algn="ctr" rtl="0" fontAlgn="ctr"/>
                      <a:r>
                        <a:rPr lang="fr-CA" sz="1150" b="1" u="none" strike="noStrike" noProof="0" dirty="0" smtClean="0">
                          <a:effectLst/>
                        </a:rPr>
                        <a:t>Prix de présentation de la société</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en-CA"/>
                    </a:p>
                  </a:txBody>
                  <a:tcPr/>
                </a:tc>
                <a:tc rowSpan="2" hMerge="1">
                  <a:txBody>
                    <a:bodyPr/>
                    <a:lstStyle/>
                    <a:p>
                      <a:endParaRPr lang="en-CA"/>
                    </a:p>
                  </a:txBody>
                  <a:tcPr/>
                </a:tc>
                <a:tc rowSpan="2" hMerge="1">
                  <a:txBody>
                    <a:bodyPr/>
                    <a:lstStyle/>
                    <a:p>
                      <a:endParaRPr lang="en-CA"/>
                    </a:p>
                  </a:txBody>
                  <a:tcPr/>
                </a:tc>
                <a:tc gridSpan="3">
                  <a:txBody>
                    <a:bodyPr/>
                    <a:lstStyle/>
                    <a:p>
                      <a:pPr algn="ctr" rtl="0" fontAlgn="b"/>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CA"/>
                    </a:p>
                  </a:txBody>
                  <a:tcPr/>
                </a:tc>
                <a:tc hMerge="1">
                  <a:txBody>
                    <a:bodyPr/>
                    <a:lstStyle/>
                    <a:p>
                      <a:endParaRPr lang="en-CA"/>
                    </a:p>
                  </a:txBody>
                  <a:tcPr/>
                </a:tc>
                <a:tc gridSpan="4">
                  <a:txBody>
                    <a:bodyPr/>
                    <a:lstStyle/>
                    <a:p>
                      <a:pPr algn="ctr" rtl="0" fontAlgn="b"/>
                      <a:r>
                        <a:rPr lang="fr-CA" sz="1150" b="1" u="none" strike="noStrike" noProof="0" dirty="0" smtClean="0">
                          <a:effectLst/>
                        </a:rPr>
                        <a:t>Prix départ-usine internationaux</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vMerge="1">
                  <a:txBody>
                    <a:bodyPr/>
                    <a:lstStyle/>
                    <a:p>
                      <a:endParaRPr lang="en-CA"/>
                    </a:p>
                  </a:txBody>
                  <a:tcPr/>
                </a:tc>
                <a:tc gridSpan="4" vMerge="1">
                  <a:txBody>
                    <a:bodyPr/>
                    <a:lstStyle/>
                    <a:p>
                      <a:endParaRPr lang="en-CA"/>
                    </a:p>
                  </a:txBody>
                  <a:tcPr/>
                </a:tc>
                <a:tc hMerge="1" vMerge="1">
                  <a:txBody>
                    <a:bodyPr/>
                    <a:lstStyle/>
                    <a:p>
                      <a:endParaRPr lang="en-CA"/>
                    </a:p>
                  </a:txBody>
                  <a:tcPr/>
                </a:tc>
                <a:tc hMerge="1" vMerge="1">
                  <a:txBody>
                    <a:bodyPr/>
                    <a:lstStyle/>
                    <a:p>
                      <a:endParaRPr lang="en-CA"/>
                    </a:p>
                  </a:txBody>
                  <a:tcPr/>
                </a:tc>
                <a:tc hMerge="1" vMerge="1">
                  <a:txBody>
                    <a:bodyPr/>
                    <a:lstStyle/>
                    <a:p>
                      <a:endParaRPr lang="en-CA"/>
                    </a:p>
                  </a:txBody>
                  <a:tcPr/>
                </a:tc>
                <a:tc gridSpan="3">
                  <a:txBody>
                    <a:bodyPr/>
                    <a:lstStyle/>
                    <a:p>
                      <a:pPr algn="ctr"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gridSpan="4">
                  <a:txBody>
                    <a:bodyPr/>
                    <a:lstStyle/>
                    <a:p>
                      <a:pPr algn="ctr" rtl="0" fontAlgn="ctr"/>
                      <a:r>
                        <a:rPr lang="fr-CA" sz="1150" b="1" u="none" strike="noStrike" noProof="0" dirty="0" smtClean="0">
                          <a:effectLst/>
                        </a:rPr>
                        <a:t>Décomposés à partir de sources publiques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r>
              <a:tr h="354639">
                <a:tc vMerge="1">
                  <a:txBody>
                    <a:bodyPr/>
                    <a:lstStyle/>
                    <a:p>
                      <a:endParaRPr lang="en-CA"/>
                    </a:p>
                  </a:txBody>
                  <a:tcPr/>
                </a:tc>
                <a:tc gridSpan="3">
                  <a:txBody>
                    <a:bodyPr/>
                    <a:lstStyle/>
                    <a:p>
                      <a:pPr algn="ctr" rtl="0" fontAlgn="ctr"/>
                      <a:r>
                        <a:rPr lang="fr-CA" sz="1150" b="1" u="none" strike="noStrike" noProof="0" dirty="0" smtClean="0">
                          <a:effectLst/>
                        </a:rPr>
                        <a:t>(Monnaie nationale)</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a:txBody>
                    <a:bodyPr/>
                    <a:lstStyle/>
                    <a:p>
                      <a:pPr algn="ctr" rtl="0" fontAlgn="ctr"/>
                      <a:r>
                        <a:rPr lang="fr-CA" sz="1150" b="1" u="none" strike="noStrike" noProof="0" dirty="0" smtClean="0">
                          <a:effectLst/>
                        </a:rPr>
                        <a:t>(Monnaie</a:t>
                      </a:r>
                      <a:r>
                        <a:rPr lang="fr-CA" sz="1150" b="1" u="none" strike="noStrike" baseline="0" noProof="0" dirty="0" smtClean="0">
                          <a:effectLst/>
                        </a:rPr>
                        <a:t> canadienne</a:t>
                      </a:r>
                      <a:r>
                        <a:rPr lang="fr-CA" sz="1150" b="1" u="none" strike="noStrike" noProof="0" dirty="0" smtClean="0">
                          <a:effectLst/>
                        </a:rPr>
                        <a:t>)</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rtl="0" fontAlgn="ctr"/>
                      <a:r>
                        <a:rPr lang="fr-CA" sz="1150" b="1" u="none" strike="noStrike" noProof="0" dirty="0" smtClean="0">
                          <a:effectLst/>
                        </a:rPr>
                        <a:t>Prix internationaux accessibles au public</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gridSpan="3">
                  <a:txBody>
                    <a:bodyPr/>
                    <a:lstStyle/>
                    <a:p>
                      <a:pPr algn="ctr" rtl="0" fontAlgn="ctr"/>
                      <a:r>
                        <a:rPr lang="fr-CA" sz="1150" b="1" u="none" strike="noStrike" noProof="0" dirty="0" smtClean="0">
                          <a:effectLst/>
                        </a:rPr>
                        <a:t>(Monnaie nationale)</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a:txBody>
                    <a:bodyPr/>
                    <a:lstStyle/>
                    <a:p>
                      <a:pPr algn="ctr" rtl="0" fontAlgn="ctr"/>
                      <a:r>
                        <a:rPr lang="fr-CA" sz="1150" b="1" u="none" strike="noStrike" noProof="0" dirty="0" smtClean="0">
                          <a:effectLst/>
                        </a:rPr>
                        <a:t>(Monnaie canadienne)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820">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150" b="1" u="none" strike="noStrike" dirty="0" smtClean="0">
                          <a:effectLst/>
                        </a:rPr>
                        <a:t>76,5000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smtClean="0">
                          <a:effectLst/>
                        </a:rPr>
                        <a:t>($ CA)(</a:t>
                      </a:r>
                      <a:r>
                        <a:rPr lang="en-CA" sz="1150" b="1" u="none" strike="noStrike" dirty="0">
                          <a:effectLst/>
                        </a:rPr>
                        <a:t>H)</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150" b="1" u="none" strike="noStrike" dirty="0" smtClean="0">
                          <a:effectLst/>
                        </a:rPr>
                        <a:t>76,5000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smtClean="0">
                          <a:effectLst/>
                        </a:rPr>
                        <a:t>($ CA)</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t"/>
                      <a:r>
                        <a:rPr lang="en-CA" sz="1150" b="1" u="none" strike="noStrike" dirty="0">
                          <a:effectLst/>
                        </a:rPr>
                        <a:t> </a:t>
                      </a:r>
                      <a:endParaRPr lang="en-CA" sz="115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84,1500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CA)(</a:t>
                      </a:r>
                      <a:r>
                        <a:rPr lang="en-CA" sz="1150" b="1" u="none" strike="noStrike" dirty="0">
                          <a:effectLst/>
                        </a:rPr>
                        <a:t>H)</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84,1500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CA)</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150" b="1" u="none" strike="noStrike" dirty="0">
                          <a:effectLst/>
                        </a:rPr>
                        <a:t> </a:t>
                      </a:r>
                      <a:endParaRPr lang="en-CA" sz="115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150" b="1" i="0" u="none" strike="noStrike" dirty="0">
                        <a:solidFill>
                          <a:srgbClr val="000000"/>
                        </a:solidFill>
                        <a:effectLst/>
                        <a:latin typeface="Arial"/>
                      </a:endParaRPr>
                    </a:p>
                  </a:txBody>
                  <a:tcPr marL="9525" marR="9525" marT="9525" marB="0" anchor="ct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rowSpan="2">
                  <a:txBody>
                    <a:bodyPr/>
                    <a:lstStyle/>
                    <a:p>
                      <a:pPr algn="l" rtl="0" fontAlgn="ctr"/>
                      <a:r>
                        <a:rPr lang="en-CA" sz="1150" b="1" u="none" strike="noStrike" dirty="0">
                          <a:effectLst/>
                        </a:rPr>
                        <a:t>Canada</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76,5000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CA)(</a:t>
                      </a:r>
                      <a:r>
                        <a:rPr lang="en-CA" sz="1150" b="1" u="none" strike="noStrike" dirty="0">
                          <a:effectLst/>
                        </a:rPr>
                        <a:t>P)</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2">
                  <a:txBody>
                    <a:bodyPr/>
                    <a:lstStyle/>
                    <a:p>
                      <a:pPr algn="ctr" rtl="0" fontAlgn="ctr"/>
                      <a:r>
                        <a:rPr lang="en-CA" sz="1150" b="1" u="none" strike="noStrike" dirty="0" smtClean="0">
                          <a:effectLst/>
                        </a:rPr>
                        <a:t>2,6775 $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150" b="1" u="none" strike="noStrike" dirty="0">
                          <a:effectLst/>
                        </a:rPr>
                        <a:t> </a:t>
                      </a:r>
                      <a:endParaRPr lang="en-CA" sz="115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150" b="1" i="0" u="none" strike="noStrike" dirty="0">
                        <a:solidFill>
                          <a:srgbClr val="000000"/>
                        </a:solidFill>
                        <a:effectLst/>
                        <a:latin typeface="Arial"/>
                      </a:endParaRPr>
                    </a:p>
                  </a:txBody>
                  <a:tcPr marL="9525" marR="9525" marT="9525" marB="0" anchor="ct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rowSpan="2">
                  <a:txBody>
                    <a:bodyPr/>
                    <a:lstStyle/>
                    <a:p>
                      <a:pPr algn="ctr" rtl="0" fontAlgn="ctr"/>
                      <a:r>
                        <a:rPr lang="en-CA" sz="1150" b="1" u="none" strike="noStrike" dirty="0" smtClean="0">
                          <a:effectLst/>
                        </a:rPr>
                        <a:t>2,6775 $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vMerge="1">
                  <a:txBody>
                    <a:bodyPr/>
                    <a:lstStyle/>
                    <a:p>
                      <a:endParaRPr lang="en-CA"/>
                    </a:p>
                  </a:txBody>
                  <a:tcPr/>
                </a:tc>
                <a:tc>
                  <a:txBody>
                    <a:bodyPr/>
                    <a:lstStyle/>
                    <a:p>
                      <a:pPr algn="r" rtl="0" fontAlgn="t"/>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84,1500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CA)(</a:t>
                      </a:r>
                      <a:r>
                        <a:rPr lang="en-CA" sz="1150" b="1" u="none" strike="noStrike" dirty="0">
                          <a:effectLst/>
                        </a:rPr>
                        <a:t>P)</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CA"/>
                    </a:p>
                  </a:txBody>
                  <a:tcPr/>
                </a:tc>
                <a:tc>
                  <a:txBody>
                    <a:bodyPr/>
                    <a:lstStyle/>
                    <a:p>
                      <a:pPr algn="r" fontAlgn="t"/>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150" b="1" u="none" strike="noStrike" dirty="0">
                          <a:effectLst/>
                        </a:rPr>
                        <a:t> </a:t>
                      </a:r>
                      <a:endParaRPr lang="en-CA" sz="115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150" b="1" i="0" u="none" strike="noStrike" dirty="0">
                        <a:solidFill>
                          <a:srgbClr val="000000"/>
                        </a:solidFill>
                        <a:effectLst/>
                        <a:latin typeface="Arial"/>
                      </a:endParaRPr>
                    </a:p>
                  </a:txBody>
                  <a:tcPr marL="9525" marR="9525" marT="9525" marB="0" anchor="ct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vMerge="1">
                  <a:txBody>
                    <a:bodyPr/>
                    <a:lstStyle/>
                    <a:p>
                      <a:endParaRPr lang="en-CA"/>
                    </a:p>
                  </a:txBody>
                  <a:tcPr/>
                </a:tc>
              </a:tr>
              <a:tr h="181820">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76,5000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CA)(G)</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150" b="1" u="none" strike="noStrike" dirty="0">
                          <a:effectLst/>
                        </a:rPr>
                        <a:t> </a:t>
                      </a:r>
                      <a:endParaRPr lang="en-CA" sz="115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150" b="1" i="0" u="none" strike="noStrike" dirty="0">
                        <a:solidFill>
                          <a:srgbClr val="000000"/>
                        </a:solidFill>
                        <a:effectLst/>
                        <a:latin typeface="Arial"/>
                      </a:endParaRPr>
                    </a:p>
                  </a:txBody>
                  <a:tcPr marL="9525" marR="9525" marT="9525" marB="0" anchor="ct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t"/>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150" b="1" u="none" strike="noStrike" dirty="0" smtClean="0">
                          <a:effectLst/>
                        </a:rPr>
                        <a:t>84,1500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smtClean="0">
                          <a:effectLst/>
                        </a:rPr>
                        <a:t>($ CA)(G)</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t"/>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t"/>
                      <a:r>
                        <a:rPr lang="en-CA" sz="1150" b="1" u="none" strike="noStrike" dirty="0">
                          <a:effectLst/>
                        </a:rPr>
                        <a:t> </a:t>
                      </a:r>
                      <a:endParaRPr lang="en-CA" sz="115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150" b="1" u="none" strike="noStrike" dirty="0">
                          <a:effectLst/>
                        </a:rPr>
                        <a:t>(28)</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150" b="1" u="none" strike="noStrike" dirty="0" smtClean="0">
                          <a:effectLst/>
                        </a:rPr>
                        <a:t>40,0400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(€)(H)</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150" b="1" u="none" strike="noStrike" dirty="0">
                          <a:effectLst/>
                        </a:rPr>
                        <a:t>(28)</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150" b="1" u="none" strike="noStrike" dirty="0" smtClean="0">
                          <a:effectLst/>
                        </a:rPr>
                        <a:t>61,2400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150" b="1" u="none" strike="noStrike" dirty="0">
                          <a:effectLst/>
                        </a:rPr>
                        <a:t>(28)</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r" rtl="0" fontAlgn="ctr"/>
                      <a:r>
                        <a:rPr lang="en-CA" sz="1150" b="1" u="none" strike="noStrike" dirty="0" smtClean="0">
                          <a:effectLst/>
                        </a:rPr>
                        <a:t>42,1000</a:t>
                      </a:r>
                      <a:endParaRPr lang="en-CA" sz="1150" b="1" i="0" u="none" strike="noStrike" dirty="0">
                        <a:solidFill>
                          <a:srgbClr val="003366"/>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(€)(P)</a:t>
                      </a:r>
                      <a:endParaRPr lang="en-CA" sz="115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fr-CA" sz="1150" b="1" u="none" strike="noStrike" noProof="0" dirty="0" smtClean="0">
                          <a:effectLst/>
                        </a:rPr>
                        <a:t>Allemagne</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150" b="1" u="none" strike="noStrike" dirty="0">
                          <a:effectLst/>
                        </a:rPr>
                        <a:t>(28)</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42,1000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(€)(P)</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ctr"/>
                      <a:r>
                        <a:rPr lang="en-CA" sz="1150" b="1" u="none" strike="noStrike" dirty="0" smtClean="0">
                          <a:effectLst/>
                        </a:rPr>
                        <a:t>2,1463 $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CA" sz="1150" b="1" u="none" strike="noStrike" dirty="0">
                          <a:effectLst/>
                        </a:rPr>
                        <a:t> </a:t>
                      </a:r>
                      <a:endParaRPr lang="en-CA" sz="115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150" b="1" u="none" strike="noStrike" dirty="0">
                          <a:effectLst/>
                        </a:rPr>
                        <a:t>(28)</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r" rtl="0" fontAlgn="ctr"/>
                      <a:r>
                        <a:rPr lang="en-CA" sz="1150" b="1" u="none" strike="noStrike" dirty="0" smtClean="0">
                          <a:effectLst/>
                        </a:rPr>
                        <a:t>39,7200</a:t>
                      </a:r>
                      <a:endParaRPr lang="en-CA" sz="1150" b="1" i="0" u="none" strike="noStrike" dirty="0">
                        <a:solidFill>
                          <a:srgbClr val="003366"/>
                        </a:solidFill>
                        <a:effectLst/>
                        <a:latin typeface="Arial"/>
                      </a:endParaRPr>
                    </a:p>
                  </a:txBody>
                  <a:tcPr marL="9525" marR="9525" marT="9525" marB="0" anchor="ctr"/>
                </a:tc>
                <a:tc>
                  <a:txBody>
                    <a:bodyPr/>
                    <a:lstStyle/>
                    <a:p>
                      <a:pPr algn="l" rtl="0" fontAlgn="ctr"/>
                      <a:r>
                        <a:rPr lang="en-CA" sz="1150" b="1" u="none" strike="noStrike" dirty="0">
                          <a:effectLst/>
                        </a:rPr>
                        <a:t>(€</a:t>
                      </a:r>
                      <a:r>
                        <a:rPr lang="en-CA" sz="1150" b="1" u="none" strike="noStrike" dirty="0" smtClean="0">
                          <a:effectLst/>
                        </a:rPr>
                        <a:t>)(G)</a:t>
                      </a:r>
                      <a:endParaRPr lang="en-CA" sz="115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ctr" rtl="0" fontAlgn="ctr"/>
                      <a:r>
                        <a:rPr lang="en-CA" sz="1150" b="1" u="none" strike="noStrike" dirty="0" smtClean="0">
                          <a:effectLst/>
                        </a:rPr>
                        <a:t>2,1561 $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t"/>
                      <a:r>
                        <a:rPr lang="en-CA" sz="1150" b="1" u="none" strike="noStrike" dirty="0">
                          <a:effectLst/>
                        </a:rPr>
                        <a:t>(28)</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150" b="1" u="none" strike="noStrike" dirty="0" smtClean="0">
                          <a:effectLst/>
                        </a:rPr>
                        <a:t>40,0400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a:t>
                      </a:r>
                      <a:r>
                        <a:rPr lang="en-CA" sz="1150" b="1" u="none" strike="noStrike" dirty="0" smtClean="0">
                          <a:effectLst/>
                        </a:rPr>
                        <a:t>)(G)</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t"/>
                      <a:r>
                        <a:rPr lang="en-CA" sz="1150" b="1" u="none" strike="noStrike" dirty="0">
                          <a:effectLst/>
                        </a:rPr>
                        <a:t> </a:t>
                      </a:r>
                      <a:endParaRPr lang="en-CA" sz="115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r"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150" b="1" u="none" strike="noStrike" dirty="0" smtClean="0">
                          <a:effectLst/>
                        </a:rPr>
                        <a:t>203,0000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smtClean="0">
                          <a:effectLst/>
                        </a:rPr>
                        <a:t>($ US)(</a:t>
                      </a:r>
                      <a:r>
                        <a:rPr lang="en-CA" sz="1150" b="1" u="none" strike="noStrike" dirty="0">
                          <a:effectLst/>
                        </a:rPr>
                        <a:t>H)</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150" b="1" u="none" strike="noStrike" dirty="0" smtClean="0">
                          <a:effectLst/>
                        </a:rPr>
                        <a:t>188,8400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smtClean="0">
                          <a:effectLst/>
                        </a:rPr>
                        <a:t>($ US)(</a:t>
                      </a:r>
                      <a:r>
                        <a:rPr lang="en-CA" sz="1150" b="1" u="none" strike="noStrike" dirty="0">
                          <a:effectLst/>
                        </a:rPr>
                        <a:t>WAC)</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203,0000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US)(P</a:t>
                      </a:r>
                      <a:r>
                        <a:rPr lang="en-CA" sz="1150" b="1" u="none" strike="noStrike" dirty="0">
                          <a:effectLst/>
                        </a:rPr>
                        <a:t>)</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165,3400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US)(</a:t>
                      </a:r>
                      <a:r>
                        <a:rPr lang="en-CA" sz="1150" b="1" u="none" strike="noStrike" dirty="0">
                          <a:effectLst/>
                        </a:rPr>
                        <a:t>FSS)</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150" b="1" i="0" u="none" strike="noStrike" dirty="0">
                        <a:solidFill>
                          <a:srgbClr val="003366"/>
                        </a:solidFill>
                        <a:effectLst/>
                        <a:latin typeface="Arial"/>
                      </a:endParaRPr>
                    </a:p>
                  </a:txBody>
                  <a:tcPr marL="9525" marR="9525" marT="9525" marB="0" anchor="ct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203,0000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US)(G)</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a:effectLst/>
                        </a:rPr>
                        <a:t>(90)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566,4700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US)(</a:t>
                      </a:r>
                      <a:r>
                        <a:rPr lang="en-CA" sz="1150" b="1" u="none" strike="noStrike" dirty="0">
                          <a:effectLst/>
                        </a:rPr>
                        <a:t>WAC)</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150" b="1" i="0" u="none" strike="noStrike" dirty="0">
                        <a:solidFill>
                          <a:srgbClr val="003366"/>
                        </a:solidFill>
                        <a:effectLst/>
                        <a:latin typeface="Arial"/>
                      </a:endParaRPr>
                    </a:p>
                  </a:txBody>
                  <a:tcPr marL="9525" marR="9525" marT="9525" marB="0" anchor="ct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rowSpan="2">
                  <a:txBody>
                    <a:bodyPr/>
                    <a:lstStyle/>
                    <a:p>
                      <a:pPr algn="l" rtl="0" fontAlgn="ctr"/>
                      <a:r>
                        <a:rPr lang="fr-CA" sz="1150" b="1" u="none" strike="noStrike" noProof="0" dirty="0" smtClean="0">
                          <a:effectLst/>
                        </a:rPr>
                        <a:t>É.-U.</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167,2400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US)(</a:t>
                      </a:r>
                      <a:r>
                        <a:rPr lang="en-CA" sz="1150" b="1" u="none" strike="noStrike" dirty="0">
                          <a:effectLst/>
                        </a:rPr>
                        <a:t>FSS)</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2">
                  <a:txBody>
                    <a:bodyPr/>
                    <a:lstStyle/>
                    <a:p>
                      <a:pPr algn="ctr" rtl="0" fontAlgn="ctr"/>
                      <a:r>
                        <a:rPr lang="en-CA" sz="1150" b="1" u="none" strike="noStrike" dirty="0" smtClean="0">
                          <a:effectLst/>
                        </a:rPr>
                        <a:t>6,9589 $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a:effectLst/>
                        </a:rPr>
                        <a:t>(90)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496,0400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US)(</a:t>
                      </a:r>
                      <a:r>
                        <a:rPr lang="en-CA" sz="1150" b="1" u="none" strike="noStrike" dirty="0">
                          <a:effectLst/>
                        </a:rPr>
                        <a:t>FSS)</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rowSpan="2">
                  <a:txBody>
                    <a:bodyPr/>
                    <a:lstStyle/>
                    <a:p>
                      <a:pPr algn="ctr" rtl="0" fontAlgn="ctr"/>
                      <a:r>
                        <a:rPr lang="en-CA" sz="1150" b="1" u="none" strike="noStrike" dirty="0" smtClean="0">
                          <a:effectLst/>
                        </a:rPr>
                        <a:t>S/O </a:t>
                      </a:r>
                      <a:endParaRPr lang="en-CA" sz="1150" b="1" i="0" u="none" strike="noStrike" dirty="0">
                        <a:solidFill>
                          <a:srgbClr val="003366"/>
                        </a:solidFill>
                        <a:effectLst/>
                        <a:latin typeface="Arial"/>
                      </a:endParaRPr>
                    </a:p>
                  </a:txBody>
                  <a:tcPr marL="9525" marR="9525" marT="9525" marB="0" anchor="ct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rowSpan="2">
                  <a:txBody>
                    <a:bodyPr/>
                    <a:lstStyle/>
                    <a:p>
                      <a:pPr algn="ctr" rtl="0" fontAlgn="ctr"/>
                      <a:r>
                        <a:rPr lang="en-CA" sz="1150" b="1" u="none" strike="noStrike" dirty="0" smtClean="0">
                          <a:effectLst/>
                        </a:rPr>
                        <a:t>6,3429 $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vMerge="1">
                  <a:txBody>
                    <a:bodyPr/>
                    <a:lstStyle/>
                    <a:p>
                      <a:endParaRPr lang="en-CA"/>
                    </a:p>
                  </a:txBody>
                  <a:tcPr/>
                </a:tc>
                <a:tc>
                  <a:txBody>
                    <a:bodyPr/>
                    <a:lstStyle/>
                    <a:p>
                      <a:pPr algn="r" rtl="0" fontAlgn="ctr"/>
                      <a:r>
                        <a:rPr lang="en-CA" sz="1150" b="1" u="none" strike="noStrike" dirty="0">
                          <a:effectLst/>
                        </a:rPr>
                        <a:t>(90)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608,9600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US)(</a:t>
                      </a:r>
                      <a:r>
                        <a:rPr lang="en-CA" sz="1150" b="1" u="none" strike="noStrike" dirty="0">
                          <a:effectLst/>
                        </a:rPr>
                        <a:t>H)</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CA"/>
                    </a:p>
                  </a:txBody>
                  <a:tcPr/>
                </a:tc>
                <a:tc>
                  <a:txBody>
                    <a:bodyPr/>
                    <a:lstStyle/>
                    <a:p>
                      <a:pPr algn="r"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vMerge="1">
                  <a:txBody>
                    <a:bodyPr/>
                    <a:lstStyle/>
                    <a:p>
                      <a:endParaRPr lang="en-CA"/>
                    </a:p>
                  </a:txBody>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vMerge="1">
                  <a:txBody>
                    <a:bodyPr/>
                    <a:lstStyle/>
                    <a:p>
                      <a:endParaRPr lang="en-CA"/>
                    </a:p>
                  </a:txBody>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a:effectLst/>
                        </a:rPr>
                        <a:t>(90)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608,9600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US)(</a:t>
                      </a:r>
                      <a:r>
                        <a:rPr lang="en-CA" sz="1150" b="1" u="none" strike="noStrike" dirty="0">
                          <a:effectLst/>
                        </a:rPr>
                        <a:t>P)</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150" b="1" i="0" u="none" strike="noStrike" dirty="0">
                        <a:solidFill>
                          <a:srgbClr val="003366"/>
                        </a:solidFill>
                        <a:effectLst/>
                        <a:latin typeface="Arial"/>
                      </a:endParaRPr>
                    </a:p>
                  </a:txBody>
                  <a:tcPr marL="9525" marR="9525" marT="9525" marB="0" anchor="ct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a:effectLst/>
                        </a:rPr>
                        <a:t>(90)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608,9600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US)(G)</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150" b="1" i="0" u="none" strike="noStrike" dirty="0">
                        <a:solidFill>
                          <a:srgbClr val="003366"/>
                        </a:solidFill>
                        <a:effectLst/>
                        <a:latin typeface="Arial"/>
                      </a:endParaRPr>
                    </a:p>
                  </a:txBody>
                  <a:tcPr marL="9525" marR="9525" marT="9525" marB="0" anchor="ct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150" b="1" u="none" strike="noStrike" dirty="0">
                          <a:effectLst/>
                        </a:rPr>
                        <a:t>(90)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150" b="1" u="none" strike="noStrike" dirty="0" smtClean="0">
                          <a:effectLst/>
                        </a:rPr>
                        <a:t>501,7100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smtClean="0">
                          <a:effectLst/>
                        </a:rPr>
                        <a:t>($ US)(</a:t>
                      </a:r>
                      <a:r>
                        <a:rPr lang="en-CA" sz="1150" b="1" u="none" strike="noStrike" dirty="0">
                          <a:effectLst/>
                        </a:rPr>
                        <a:t>FSS)</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fr-CA" sz="1150" b="1" u="none" strike="noStrike" noProof="0" dirty="0" smtClean="0">
                          <a:effectLst/>
                        </a:rPr>
                        <a:t>Prix médian</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CA" sz="1150" b="1" u="none" strike="noStrike" dirty="0" smtClean="0">
                          <a:effectLst/>
                        </a:rPr>
                        <a:t>4,5526 $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CA" sz="1150" b="1" u="none" strike="noStrike" dirty="0" smtClean="0">
                          <a:effectLst/>
                        </a:rPr>
                        <a:t>4,2495 $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Rectangle 11"/>
          <p:cNvSpPr/>
          <p:nvPr/>
        </p:nvSpPr>
        <p:spPr>
          <a:xfrm>
            <a:off x="1071017" y="260648"/>
            <a:ext cx="7560840" cy="615553"/>
          </a:xfrm>
          <a:prstGeom prst="rect">
            <a:avLst/>
          </a:prstGeom>
        </p:spPr>
        <p:txBody>
          <a:bodyPr wrap="square">
            <a:spAutoFit/>
          </a:bodyPr>
          <a:lstStyle/>
          <a:p>
            <a:pPr algn="ctr"/>
            <a:r>
              <a:rPr lang="fr-CA" sz="3400" b="1" dirty="0" smtClean="0">
                <a:solidFill>
                  <a:schemeClr val="accent4">
                    <a:lumMod val="75000"/>
                    <a:lumOff val="25000"/>
                  </a:schemeClr>
                </a:solidFill>
                <a:latin typeface="Gill Sans MT" pitchFamily="34" charset="0"/>
              </a:rPr>
              <a:t>Vérification des prix internationaux</a:t>
            </a:r>
            <a:endParaRPr lang="fr-CA" sz="3400" b="1"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3789151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fr-CA" sz="3200" noProof="0" dirty="0" smtClean="0">
                <a:solidFill>
                  <a:schemeClr val="accent4">
                    <a:lumMod val="75000"/>
                    <a:lumOff val="25000"/>
                  </a:schemeClr>
                </a:solidFill>
                <a:latin typeface="Gill Sans MT" pitchFamily="34" charset="0"/>
              </a:rPr>
              <a:t>Critères justifiant la tenue d’une enquête</a:t>
            </a: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24</a:t>
            </a:fld>
            <a:endParaRPr lang="en-US" dirty="0" smtClean="0">
              <a:solidFill>
                <a:schemeClr val="tx1"/>
              </a:solidFill>
              <a:latin typeface="Gill Sans MT" pitchFamily="34" charset="0"/>
            </a:endParaRPr>
          </a:p>
        </p:txBody>
      </p:sp>
      <p:sp>
        <p:nvSpPr>
          <p:cNvPr id="12" name="Rectangle 3"/>
          <p:cNvSpPr txBox="1">
            <a:spLocks noChangeArrowheads="1"/>
          </p:cNvSpPr>
          <p:nvPr/>
        </p:nvSpPr>
        <p:spPr bwMode="auto">
          <a:xfrm>
            <a:off x="1043608" y="1412777"/>
            <a:ext cx="7848600" cy="465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indent="-390525" eaLnBrk="1" hangingPunct="1">
              <a:buFont typeface="Wingdings" pitchFamily="2" charset="2"/>
              <a:buChar char="Ø"/>
            </a:pPr>
            <a:r>
              <a:rPr lang="fr-CA" sz="2600" dirty="0" smtClean="0">
                <a:solidFill>
                  <a:schemeClr val="accent4">
                    <a:lumMod val="75000"/>
                    <a:lumOff val="25000"/>
                  </a:schemeClr>
                </a:solidFill>
                <a:latin typeface="Gill Sans MT" pitchFamily="34" charset="0"/>
              </a:rPr>
              <a:t>Le PTM-N dépasse de plus de 5 % le PMMP pour la période de lancement.</a:t>
            </a:r>
          </a:p>
        </p:txBody>
      </p:sp>
      <p:sp>
        <p:nvSpPr>
          <p:cNvPr id="13" name="Rectangle 3"/>
          <p:cNvSpPr txBox="1">
            <a:spLocks noChangeArrowheads="1"/>
          </p:cNvSpPr>
          <p:nvPr/>
        </p:nvSpPr>
        <p:spPr bwMode="auto">
          <a:xfrm>
            <a:off x="1024583" y="2888940"/>
            <a:ext cx="7848600" cy="465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indent="-390525" eaLnBrk="1" hangingPunct="1">
              <a:buFont typeface="Wingdings" pitchFamily="2" charset="2"/>
              <a:buChar char="Ø"/>
            </a:pPr>
            <a:r>
              <a:rPr lang="fr-CA" sz="2600" dirty="0" smtClean="0">
                <a:solidFill>
                  <a:schemeClr val="accent4">
                    <a:lumMod val="75000"/>
                    <a:lumOff val="25000"/>
                  </a:schemeClr>
                </a:solidFill>
                <a:latin typeface="Gill Sans MT" pitchFamily="34" charset="0"/>
              </a:rPr>
              <a:t>La valeur des recettes excessives totalise 50 000 $ ou plus. </a:t>
            </a:r>
          </a:p>
        </p:txBody>
      </p:sp>
      <p:sp>
        <p:nvSpPr>
          <p:cNvPr id="14" name="Rectangle 3"/>
          <p:cNvSpPr txBox="1">
            <a:spLocks noChangeArrowheads="1"/>
          </p:cNvSpPr>
          <p:nvPr/>
        </p:nvSpPr>
        <p:spPr bwMode="auto">
          <a:xfrm>
            <a:off x="1056209" y="4365104"/>
            <a:ext cx="7848600" cy="465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indent="-390525" eaLnBrk="1" hangingPunct="1">
              <a:buFont typeface="Wingdings" pitchFamily="2" charset="2"/>
              <a:buChar char="Ø"/>
            </a:pPr>
            <a:r>
              <a:rPr lang="fr-CA" sz="2600" dirty="0" smtClean="0">
                <a:solidFill>
                  <a:schemeClr val="accent4">
                    <a:lumMod val="75000"/>
                    <a:lumOff val="25000"/>
                  </a:schemeClr>
                </a:solidFill>
                <a:latin typeface="Gill Sans MT" pitchFamily="34" charset="0"/>
              </a:rPr>
              <a:t>Le CEPMB reçoit une plainte.</a:t>
            </a:r>
          </a:p>
        </p:txBody>
      </p:sp>
    </p:spTree>
    <p:extLst>
      <p:ext uri="{BB962C8B-B14F-4D97-AF65-F5344CB8AC3E}">
        <p14:creationId xmlns:p14="http://schemas.microsoft.com/office/powerpoint/2010/main" val="3899414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fr-CA" sz="3200" noProof="0" dirty="0" smtClean="0">
                <a:solidFill>
                  <a:schemeClr val="accent4">
                    <a:lumMod val="75000"/>
                    <a:lumOff val="25000"/>
                  </a:schemeClr>
                </a:solidFill>
                <a:latin typeface="Gill Sans MT" pitchFamily="34" charset="0"/>
              </a:rPr>
              <a:t>Produits médicamenteux </a:t>
            </a:r>
            <a:r>
              <a:rPr lang="fr-CA" sz="3200" dirty="0" smtClean="0">
                <a:solidFill>
                  <a:schemeClr val="accent4">
                    <a:lumMod val="75000"/>
                    <a:lumOff val="25000"/>
                  </a:schemeClr>
                </a:solidFill>
                <a:latin typeface="Gill Sans MT" pitchFamily="34" charset="0"/>
              </a:rPr>
              <a:t>en vente libre et les produits médicamenteux pour usage vétérinaire</a:t>
            </a:r>
            <a:endParaRPr lang="fr-CA" sz="3200" noProof="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1670340"/>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25</a:t>
            </a:fld>
            <a:endParaRPr lang="en-US" dirty="0" smtClean="0">
              <a:solidFill>
                <a:schemeClr val="tx1"/>
              </a:solidFill>
              <a:latin typeface="Gill Sans MT" pitchFamily="34" charset="0"/>
            </a:endParaRPr>
          </a:p>
        </p:txBody>
      </p:sp>
      <p:sp>
        <p:nvSpPr>
          <p:cNvPr id="8" name="Rectangle 3"/>
          <p:cNvSpPr txBox="1">
            <a:spLocks noChangeArrowheads="1"/>
          </p:cNvSpPr>
          <p:nvPr/>
        </p:nvSpPr>
        <p:spPr bwMode="auto">
          <a:xfrm>
            <a:off x="1043332" y="2060848"/>
            <a:ext cx="7848600" cy="20882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342900" lvl="1" indent="0" eaLnBrk="1" hangingPunct="1">
              <a:buNone/>
            </a:pPr>
            <a:r>
              <a:rPr lang="fr-CA" sz="2800" dirty="0" smtClean="0">
                <a:solidFill>
                  <a:schemeClr val="accent4">
                    <a:lumMod val="75000"/>
                    <a:lumOff val="25000"/>
                  </a:schemeClr>
                </a:solidFill>
                <a:latin typeface="Gill Sans MT" pitchFamily="34" charset="0"/>
              </a:rPr>
              <a:t>Les brevetés sont toujours tenus de soumettre le </a:t>
            </a:r>
            <a:r>
              <a:rPr lang="fr-CA" sz="2800" u="sng" dirty="0">
                <a:solidFill>
                  <a:schemeClr val="accent4">
                    <a:lumMod val="75000"/>
                    <a:lumOff val="25000"/>
                  </a:schemeClr>
                </a:solidFill>
                <a:latin typeface="Gill Sans MT" pitchFamily="34" charset="0"/>
              </a:rPr>
              <a:t>f</a:t>
            </a:r>
            <a:r>
              <a:rPr lang="fr-CA" sz="2800" u="sng" dirty="0" smtClean="0">
                <a:solidFill>
                  <a:schemeClr val="accent4">
                    <a:lumMod val="75000"/>
                    <a:lumOff val="25000"/>
                  </a:schemeClr>
                </a:solidFill>
                <a:latin typeface="Gill Sans MT" pitchFamily="34" charset="0"/>
              </a:rPr>
              <a:t>ormulaire 1</a:t>
            </a:r>
            <a:r>
              <a:rPr lang="fr-CA" sz="2800" dirty="0" smtClean="0">
                <a:solidFill>
                  <a:schemeClr val="accent4">
                    <a:lumMod val="75000"/>
                    <a:lumOff val="25000"/>
                  </a:schemeClr>
                </a:solidFill>
                <a:latin typeface="Gill Sans MT" pitchFamily="34" charset="0"/>
              </a:rPr>
              <a:t> et la </a:t>
            </a:r>
            <a:r>
              <a:rPr lang="fr-CA" sz="2800" u="sng" dirty="0" smtClean="0">
                <a:solidFill>
                  <a:schemeClr val="accent4">
                    <a:lumMod val="75000"/>
                    <a:lumOff val="25000"/>
                  </a:schemeClr>
                </a:solidFill>
                <a:latin typeface="Gill Sans MT" pitchFamily="34" charset="0"/>
              </a:rPr>
              <a:t>Notification de l’intention de vendre un médicament au Canada.</a:t>
            </a:r>
          </a:p>
        </p:txBody>
      </p:sp>
      <p:sp>
        <p:nvSpPr>
          <p:cNvPr id="9" name="Rectangle 3"/>
          <p:cNvSpPr txBox="1">
            <a:spLocks noChangeArrowheads="1"/>
          </p:cNvSpPr>
          <p:nvPr/>
        </p:nvSpPr>
        <p:spPr bwMode="auto">
          <a:xfrm>
            <a:off x="1048147" y="4077072"/>
            <a:ext cx="7848600" cy="18722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342900" lvl="1" indent="0" eaLnBrk="1" hangingPunct="1">
              <a:buNone/>
            </a:pPr>
            <a:r>
              <a:rPr lang="fr-CA" sz="2800" dirty="0" smtClean="0">
                <a:solidFill>
                  <a:schemeClr val="accent4">
                    <a:lumMod val="75000"/>
                    <a:lumOff val="25000"/>
                  </a:schemeClr>
                </a:solidFill>
                <a:latin typeface="Gill Sans MT" pitchFamily="34" charset="0"/>
              </a:rPr>
              <a:t>S’il reçoit une plainte, le CEPMB invitera le breveté à remplir </a:t>
            </a:r>
            <a:r>
              <a:rPr lang="fr-CA" sz="2800" u="sng" dirty="0" smtClean="0">
                <a:solidFill>
                  <a:schemeClr val="accent4">
                    <a:lumMod val="75000"/>
                    <a:lumOff val="25000"/>
                  </a:schemeClr>
                </a:solidFill>
                <a:latin typeface="Gill Sans MT" pitchFamily="34" charset="0"/>
              </a:rPr>
              <a:t>toutes les sections du formulaire 2</a:t>
            </a:r>
            <a:r>
              <a:rPr lang="fr-CA" sz="2800" dirty="0" smtClean="0">
                <a:solidFill>
                  <a:schemeClr val="accent4">
                    <a:lumMod val="75000"/>
                    <a:lumOff val="25000"/>
                  </a:schemeClr>
                </a:solidFill>
                <a:latin typeface="Gill Sans MT" pitchFamily="34" charset="0"/>
              </a:rPr>
              <a:t> depuis la date de la première vente du produit. </a:t>
            </a:r>
          </a:p>
        </p:txBody>
      </p:sp>
    </p:spTree>
    <p:extLst>
      <p:ext uri="{BB962C8B-B14F-4D97-AF65-F5344CB8AC3E}">
        <p14:creationId xmlns:p14="http://schemas.microsoft.com/office/powerpoint/2010/main" val="3208692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648072"/>
          </a:xfrm>
        </p:spPr>
        <p:txBody>
          <a:bodyPr/>
          <a:lstStyle/>
          <a:p>
            <a:pPr algn="ctr" eaLnBrk="1" hangingPunct="1"/>
            <a:r>
              <a:rPr lang="fr-CA" noProof="0" dirty="0" smtClean="0">
                <a:solidFill>
                  <a:schemeClr val="accent4">
                    <a:lumMod val="75000"/>
                    <a:lumOff val="25000"/>
                  </a:schemeClr>
                </a:solidFill>
                <a:latin typeface="Gill Sans MT" pitchFamily="34" charset="0"/>
              </a:rPr>
              <a:t>Méthodologie de la majoration</a:t>
            </a: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pPr/>
              <a:t>26</a:t>
            </a:fld>
            <a:endParaRPr lang="en-US" dirty="0" smtClean="0">
              <a:solidFill>
                <a:schemeClr val="tx1"/>
              </a:solidFill>
            </a:endParaRPr>
          </a:p>
        </p:txBody>
      </p:sp>
      <p:sp>
        <p:nvSpPr>
          <p:cNvPr id="8" name="Rectangle 3"/>
          <p:cNvSpPr txBox="1">
            <a:spLocks noChangeArrowheads="1"/>
          </p:cNvSpPr>
          <p:nvPr/>
        </p:nvSpPr>
        <p:spPr bwMode="auto">
          <a:xfrm>
            <a:off x="1043608" y="1977136"/>
            <a:ext cx="7992888" cy="5526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Font typeface="Wingdings" pitchFamily="-60" charset="2"/>
              <a:buNone/>
            </a:pPr>
            <a:r>
              <a:rPr lang="fr-CA" sz="2700" b="0" dirty="0" smtClean="0">
                <a:solidFill>
                  <a:schemeClr val="accent4">
                    <a:lumMod val="75000"/>
                    <a:lumOff val="25000"/>
                  </a:schemeClr>
                </a:solidFill>
                <a:latin typeface="Gill Sans MT" pitchFamily="34" charset="0"/>
              </a:rPr>
              <a:t>Prix de référence pour la période de lancement (PRPL)</a:t>
            </a:r>
          </a:p>
        </p:txBody>
      </p:sp>
      <p:sp>
        <p:nvSpPr>
          <p:cNvPr id="9" name="Rectangle 3"/>
          <p:cNvSpPr txBox="1">
            <a:spLocks noChangeArrowheads="1"/>
          </p:cNvSpPr>
          <p:nvPr/>
        </p:nvSpPr>
        <p:spPr bwMode="auto">
          <a:xfrm>
            <a:off x="2051721" y="5271058"/>
            <a:ext cx="6912767" cy="4641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fr-CA" sz="2200" b="0" dirty="0" smtClean="0">
                <a:solidFill>
                  <a:schemeClr val="accent4">
                    <a:lumMod val="75000"/>
                    <a:lumOff val="25000"/>
                  </a:schemeClr>
                </a:solidFill>
                <a:latin typeface="Gill Sans MT" pitchFamily="34" charset="0"/>
              </a:rPr>
              <a:t>  La perte d’avantages doit être démontrée. </a:t>
            </a:r>
          </a:p>
        </p:txBody>
      </p:sp>
      <p:sp>
        <p:nvSpPr>
          <p:cNvPr id="12" name="Rectangle 3"/>
          <p:cNvSpPr txBox="1">
            <a:spLocks noChangeArrowheads="1"/>
          </p:cNvSpPr>
          <p:nvPr/>
        </p:nvSpPr>
        <p:spPr bwMode="auto">
          <a:xfrm>
            <a:off x="2051720" y="4794397"/>
            <a:ext cx="6984776" cy="50207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fr-CA" sz="2200" b="0" dirty="0" smtClean="0">
                <a:solidFill>
                  <a:schemeClr val="accent4">
                    <a:lumMod val="75000"/>
                    <a:lumOff val="25000"/>
                  </a:schemeClr>
                </a:solidFill>
                <a:latin typeface="Gill Sans MT" pitchFamily="34" charset="0"/>
              </a:rPr>
              <a:t>  Les augmentations de prix figurent dans la section 5.</a:t>
            </a:r>
          </a:p>
        </p:txBody>
      </p:sp>
      <p:sp>
        <p:nvSpPr>
          <p:cNvPr id="15" name="Rectangle 3"/>
          <p:cNvSpPr txBox="1">
            <a:spLocks noChangeArrowheads="1"/>
          </p:cNvSpPr>
          <p:nvPr/>
        </p:nvSpPr>
        <p:spPr bwMode="auto">
          <a:xfrm>
            <a:off x="1042492" y="1196752"/>
            <a:ext cx="7921996" cy="5040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Font typeface="Wingdings" pitchFamily="-60" charset="2"/>
              <a:buNone/>
            </a:pPr>
            <a:r>
              <a:rPr lang="fr-CA" sz="2700" b="0" dirty="0" smtClean="0">
                <a:solidFill>
                  <a:schemeClr val="accent4">
                    <a:lumMod val="75000"/>
                    <a:lumOff val="25000"/>
                  </a:schemeClr>
                </a:solidFill>
                <a:latin typeface="Gill Sans MT" pitchFamily="34" charset="0"/>
              </a:rPr>
              <a:t>Méthodologie de la majoration simplifiée et régulière</a:t>
            </a:r>
          </a:p>
        </p:txBody>
      </p:sp>
      <p:sp>
        <p:nvSpPr>
          <p:cNvPr id="13" name="Rectangle 3"/>
          <p:cNvSpPr txBox="1">
            <a:spLocks noChangeArrowheads="1"/>
          </p:cNvSpPr>
          <p:nvPr/>
        </p:nvSpPr>
        <p:spPr bwMode="auto">
          <a:xfrm>
            <a:off x="1042492" y="2691930"/>
            <a:ext cx="6768752" cy="5040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700" b="0" dirty="0" smtClean="0">
                <a:solidFill>
                  <a:schemeClr val="accent4">
                    <a:lumMod val="75000"/>
                    <a:lumOff val="25000"/>
                  </a:schemeClr>
                </a:solidFill>
                <a:latin typeface="Gill Sans MT" pitchFamily="34" charset="0"/>
              </a:rPr>
              <a:t>Le formulaire comprend deux parties (A et B) : </a:t>
            </a:r>
          </a:p>
        </p:txBody>
      </p:sp>
      <p:sp>
        <p:nvSpPr>
          <p:cNvPr id="14" name="Rectangle 3"/>
          <p:cNvSpPr txBox="1">
            <a:spLocks noChangeArrowheads="1"/>
          </p:cNvSpPr>
          <p:nvPr/>
        </p:nvSpPr>
        <p:spPr bwMode="auto">
          <a:xfrm>
            <a:off x="1076324" y="4234593"/>
            <a:ext cx="5655915" cy="5304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Arial" pitchFamily="34" charset="0"/>
              <a:buChar char="•"/>
            </a:pPr>
            <a:r>
              <a:rPr lang="fr-CA" sz="2800" dirty="0" smtClean="0">
                <a:solidFill>
                  <a:schemeClr val="accent4">
                    <a:lumMod val="75000"/>
                    <a:lumOff val="25000"/>
                  </a:schemeClr>
                </a:solidFill>
                <a:latin typeface="Gill Sans MT" pitchFamily="34" charset="0"/>
              </a:rPr>
              <a:t>Partie B (régulière seulement) </a:t>
            </a:r>
          </a:p>
        </p:txBody>
      </p:sp>
      <p:sp>
        <p:nvSpPr>
          <p:cNvPr id="16" name="Rectangle 3"/>
          <p:cNvSpPr txBox="1">
            <a:spLocks noChangeArrowheads="1"/>
          </p:cNvSpPr>
          <p:nvPr/>
        </p:nvSpPr>
        <p:spPr bwMode="auto">
          <a:xfrm>
            <a:off x="1076324" y="3221621"/>
            <a:ext cx="7839447" cy="465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Arial" pitchFamily="34" charset="0"/>
              <a:buChar char="•"/>
            </a:pPr>
            <a:r>
              <a:rPr lang="fr-CA" sz="2800" dirty="0" smtClean="0">
                <a:solidFill>
                  <a:schemeClr val="accent4">
                    <a:lumMod val="75000"/>
                    <a:lumOff val="25000"/>
                  </a:schemeClr>
                </a:solidFill>
                <a:latin typeface="Gill Sans MT" pitchFamily="34" charset="0"/>
              </a:rPr>
              <a:t>Partie A (simplifiée et régulière)</a:t>
            </a:r>
          </a:p>
        </p:txBody>
      </p:sp>
      <p:sp>
        <p:nvSpPr>
          <p:cNvPr id="19" name="Rectangle 3"/>
          <p:cNvSpPr txBox="1">
            <a:spLocks noChangeArrowheads="1"/>
          </p:cNvSpPr>
          <p:nvPr/>
        </p:nvSpPr>
        <p:spPr bwMode="auto">
          <a:xfrm>
            <a:off x="2051721" y="3708732"/>
            <a:ext cx="6864050" cy="4641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en-US" sz="2200" b="0" dirty="0" smtClean="0">
                <a:solidFill>
                  <a:schemeClr val="accent4">
                    <a:lumMod val="75000"/>
                    <a:lumOff val="25000"/>
                  </a:schemeClr>
                </a:solidFill>
                <a:latin typeface="Gill Sans MT" pitchFamily="34" charset="0"/>
              </a:rPr>
              <a:t> </a:t>
            </a:r>
            <a:r>
              <a:rPr lang="fr-CA" sz="2200" b="0" dirty="0" smtClean="0">
                <a:solidFill>
                  <a:schemeClr val="accent4">
                    <a:lumMod val="75000"/>
                    <a:lumOff val="25000"/>
                  </a:schemeClr>
                </a:solidFill>
                <a:latin typeface="Gill Sans MT" pitchFamily="34" charset="0"/>
              </a:rPr>
              <a:t>raisons d’invoquer la méthodologie de la majoration</a:t>
            </a:r>
          </a:p>
        </p:txBody>
      </p:sp>
    </p:spTree>
    <p:extLst>
      <p:ext uri="{BB962C8B-B14F-4D97-AF65-F5344CB8AC3E}">
        <p14:creationId xmlns:p14="http://schemas.microsoft.com/office/powerpoint/2010/main" val="41943945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04056"/>
          </a:xfrm>
        </p:spPr>
        <p:txBody>
          <a:bodyPr/>
          <a:lstStyle/>
          <a:p>
            <a:pPr algn="ctr" eaLnBrk="1" hangingPunct="1"/>
            <a:r>
              <a:rPr lang="fr-CA" dirty="0" smtClean="0">
                <a:solidFill>
                  <a:schemeClr val="accent4">
                    <a:lumMod val="75000"/>
                    <a:lumOff val="25000"/>
                  </a:schemeClr>
                </a:solidFill>
                <a:latin typeface="Gill Sans MT" pitchFamily="34" charset="0"/>
              </a:rPr>
              <a:t>Références à consulter</a:t>
            </a:r>
            <a:endParaRPr lang="fr-CA" noProof="0" dirty="0" smtClean="0">
              <a:solidFill>
                <a:schemeClr val="accent4">
                  <a:lumMod val="75000"/>
                  <a:lumOff val="25000"/>
                </a:schemeClr>
              </a:solidFill>
              <a:latin typeface="Gill Sans MT" pitchFamily="34" charset="0"/>
            </a:endParaRPr>
          </a:p>
        </p:txBody>
      </p:sp>
      <p:sp>
        <p:nvSpPr>
          <p:cNvPr id="29699" name="Rectangle 3"/>
          <p:cNvSpPr>
            <a:spLocks noGrp="1" noChangeArrowheads="1"/>
          </p:cNvSpPr>
          <p:nvPr>
            <p:ph type="body" idx="4294967295"/>
          </p:nvPr>
        </p:nvSpPr>
        <p:spPr>
          <a:xfrm>
            <a:off x="1052017" y="805905"/>
            <a:ext cx="7552431" cy="1182935"/>
          </a:xfrm>
        </p:spPr>
        <p:txBody>
          <a:bodyPr/>
          <a:lstStyle/>
          <a:p>
            <a:pPr marL="0" indent="0" eaLnBrk="1" hangingPunct="1">
              <a:buNone/>
            </a:pPr>
            <a:r>
              <a:rPr lang="fr-CA" sz="2000" noProof="0" dirty="0" smtClean="0">
                <a:solidFill>
                  <a:schemeClr val="accent4">
                    <a:lumMod val="75000"/>
                    <a:lumOff val="25000"/>
                  </a:schemeClr>
                </a:solidFill>
                <a:latin typeface="Gill Sans MT" pitchFamily="34" charset="0"/>
              </a:rPr>
              <a:t>Site Web du CEPMB – </a:t>
            </a:r>
            <a:r>
              <a:rPr lang="fr-CA" sz="2000" dirty="0" smtClean="0">
                <a:solidFill>
                  <a:schemeClr val="accent4">
                    <a:lumMod val="75000"/>
                    <a:lumOff val="25000"/>
                  </a:schemeClr>
                </a:solidFill>
                <a:latin typeface="Gill Sans MT" pitchFamily="34" charset="0"/>
              </a:rPr>
              <a:t>rubrique à l’intention des breveté</a:t>
            </a:r>
            <a:r>
              <a:rPr lang="fr-CA" sz="2000" noProof="0" dirty="0" smtClean="0">
                <a:solidFill>
                  <a:schemeClr val="accent4">
                    <a:lumMod val="75000"/>
                    <a:lumOff val="25000"/>
                  </a:schemeClr>
                </a:solidFill>
                <a:latin typeface="Gill Sans MT" pitchFamily="34" charset="0"/>
              </a:rPr>
              <a:t>s (indiquée par un contenant de pilules au côté droit de la page) </a:t>
            </a:r>
            <a:r>
              <a:rPr lang="fr-CA" sz="1400" b="0" noProof="0" dirty="0" smtClean="0">
                <a:solidFill>
                  <a:schemeClr val="accent4">
                    <a:lumMod val="75000"/>
                    <a:lumOff val="25000"/>
                  </a:schemeClr>
                </a:solidFill>
                <a:latin typeface="Gill Sans MT" pitchFamily="34" charset="0"/>
                <a:hlinkClick r:id="rId3"/>
              </a:rPr>
              <a:t>(www.pmprb-cepmb.gc.ca)</a:t>
            </a:r>
            <a:endParaRPr lang="fr-CA" sz="1400" b="0" noProof="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764704"/>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pPr/>
              <a:t>27</a:t>
            </a:fld>
            <a:endParaRPr lang="en-US" dirty="0" smtClean="0">
              <a:solidFill>
                <a:schemeClr val="tx1"/>
              </a:solidFill>
            </a:endParaRPr>
          </a:p>
        </p:txBody>
      </p:sp>
      <p:sp>
        <p:nvSpPr>
          <p:cNvPr id="6" name="Rectangle 3"/>
          <p:cNvSpPr txBox="1">
            <a:spLocks noChangeArrowheads="1"/>
          </p:cNvSpPr>
          <p:nvPr/>
        </p:nvSpPr>
        <p:spPr bwMode="auto">
          <a:xfrm>
            <a:off x="1104034" y="4943450"/>
            <a:ext cx="7632848" cy="730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fr-CA" sz="1800" dirty="0" smtClean="0">
                <a:solidFill>
                  <a:schemeClr val="accent4">
                    <a:lumMod val="75000"/>
                    <a:lumOff val="25000"/>
                  </a:schemeClr>
                </a:solidFill>
                <a:latin typeface="Gill Sans MT" pitchFamily="34" charset="0"/>
              </a:rPr>
              <a:t>Méthodologie de la majoration (webinaire, formulaires et rapports)</a:t>
            </a:r>
          </a:p>
          <a:p>
            <a:pPr marL="0" indent="0" eaLnBrk="1" hangingPunct="1">
              <a:buNone/>
            </a:pPr>
            <a:r>
              <a:rPr lang="en-US" sz="1400" b="0" dirty="0">
                <a:solidFill>
                  <a:schemeClr val="accent4">
                    <a:lumMod val="75000"/>
                    <a:lumOff val="25000"/>
                  </a:schemeClr>
                </a:solidFill>
                <a:latin typeface="Gill Sans MT" pitchFamily="34" charset="0"/>
                <a:hlinkClick r:id="rId4"/>
              </a:rPr>
              <a:t>http://</a:t>
            </a:r>
            <a:r>
              <a:rPr lang="en-US" sz="1400" b="0" dirty="0" smtClean="0">
                <a:solidFill>
                  <a:schemeClr val="accent4">
                    <a:lumMod val="75000"/>
                    <a:lumOff val="25000"/>
                  </a:schemeClr>
                </a:solidFill>
                <a:latin typeface="Gill Sans MT" pitchFamily="34" charset="0"/>
                <a:hlinkClick r:id="rId4"/>
              </a:rPr>
              <a:t>www.pmprb-cepmb.gc.ca/francais/view.asp?x=1490&amp;mp=277</a:t>
            </a:r>
            <a:endParaRPr lang="en-US" sz="1400" b="0" dirty="0" smtClean="0">
              <a:solidFill>
                <a:schemeClr val="accent4">
                  <a:lumMod val="75000"/>
                  <a:lumOff val="25000"/>
                </a:schemeClr>
              </a:solidFill>
              <a:latin typeface="Gill Sans MT" pitchFamily="34" charset="0"/>
            </a:endParaRPr>
          </a:p>
        </p:txBody>
      </p:sp>
      <p:sp>
        <p:nvSpPr>
          <p:cNvPr id="7" name="Rectangle 3"/>
          <p:cNvSpPr txBox="1">
            <a:spLocks noChangeArrowheads="1"/>
          </p:cNvSpPr>
          <p:nvPr/>
        </p:nvSpPr>
        <p:spPr bwMode="auto">
          <a:xfrm>
            <a:off x="1104034" y="3512230"/>
            <a:ext cx="7632848" cy="10347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fr-CA" sz="1800" dirty="0" smtClean="0">
                <a:solidFill>
                  <a:schemeClr val="accent4">
                    <a:lumMod val="75000"/>
                    <a:lumOff val="25000"/>
                  </a:schemeClr>
                </a:solidFill>
                <a:latin typeface="Gill Sans MT" pitchFamily="34" charset="0"/>
              </a:rPr>
              <a:t>Vérification des prix internationaux </a:t>
            </a:r>
          </a:p>
          <a:p>
            <a:pPr marL="0" indent="0" eaLnBrk="1" hangingPunct="1">
              <a:buNone/>
            </a:pPr>
            <a:r>
              <a:rPr lang="en-US" sz="1400" b="0" dirty="0">
                <a:solidFill>
                  <a:schemeClr val="accent4">
                    <a:lumMod val="75000"/>
                    <a:lumOff val="25000"/>
                  </a:schemeClr>
                </a:solidFill>
                <a:latin typeface="Gill Sans MT" pitchFamily="34" charset="0"/>
                <a:hlinkClick r:id="rId5"/>
              </a:rPr>
              <a:t>http://</a:t>
            </a:r>
            <a:r>
              <a:rPr lang="en-US" sz="1400" b="0" dirty="0" smtClean="0">
                <a:solidFill>
                  <a:schemeClr val="accent4">
                    <a:lumMod val="75000"/>
                    <a:lumOff val="25000"/>
                  </a:schemeClr>
                </a:solidFill>
                <a:latin typeface="Gill Sans MT" pitchFamily="34" charset="0"/>
                <a:hlinkClick r:id="rId5"/>
              </a:rPr>
              <a:t>www.pmprb-cepmb.gc.ca/francais/view.asp?x=1511&amp;id=278</a:t>
            </a:r>
            <a:r>
              <a:rPr lang="en-US" sz="1400" b="0" dirty="0" smtClean="0">
                <a:solidFill>
                  <a:schemeClr val="accent4">
                    <a:lumMod val="75000"/>
                    <a:lumOff val="25000"/>
                  </a:schemeClr>
                </a:solidFill>
                <a:latin typeface="Gill Sans MT" pitchFamily="34" charset="0"/>
              </a:rPr>
              <a:t> (séance de liaison</a:t>
            </a:r>
            <a:r>
              <a:rPr lang="fr-CA" sz="1400" b="0" dirty="0" smtClean="0">
                <a:solidFill>
                  <a:schemeClr val="accent4">
                    <a:lumMod val="75000"/>
                    <a:lumOff val="25000"/>
                  </a:schemeClr>
                </a:solidFill>
                <a:latin typeface="Gill Sans MT" pitchFamily="34" charset="0"/>
              </a:rPr>
              <a:t>) ou </a:t>
            </a:r>
          </a:p>
          <a:p>
            <a:pPr marL="0" indent="0" eaLnBrk="1" hangingPunct="1">
              <a:buNone/>
            </a:pPr>
            <a:r>
              <a:rPr lang="en-US" sz="1400" b="0" dirty="0">
                <a:solidFill>
                  <a:schemeClr val="accent4">
                    <a:lumMod val="75000"/>
                    <a:lumOff val="25000"/>
                  </a:schemeClr>
                </a:solidFill>
                <a:latin typeface="Gill Sans MT" pitchFamily="34" charset="0"/>
                <a:hlinkClick r:id="rId6"/>
              </a:rPr>
              <a:t>http://</a:t>
            </a:r>
            <a:r>
              <a:rPr lang="en-US" sz="1400" b="0" dirty="0" smtClean="0">
                <a:solidFill>
                  <a:schemeClr val="accent4">
                    <a:lumMod val="75000"/>
                    <a:lumOff val="25000"/>
                  </a:schemeClr>
                </a:solidFill>
                <a:latin typeface="Gill Sans MT" pitchFamily="34" charset="0"/>
                <a:hlinkClick r:id="rId6"/>
              </a:rPr>
              <a:t>www.pmprb-cepmb.gc.ca/francais/view.asp?x=1600&amp;mp=274</a:t>
            </a:r>
            <a:r>
              <a:rPr lang="en-US" sz="1400" b="0" dirty="0" smtClean="0">
                <a:solidFill>
                  <a:schemeClr val="accent4">
                    <a:lumMod val="75000"/>
                    <a:lumOff val="25000"/>
                  </a:schemeClr>
                </a:solidFill>
                <a:latin typeface="Gill Sans MT" pitchFamily="34" charset="0"/>
              </a:rPr>
              <a:t>  </a:t>
            </a:r>
            <a:r>
              <a:rPr lang="fr-CA" sz="1400" b="0" dirty="0" smtClean="0">
                <a:solidFill>
                  <a:schemeClr val="accent4">
                    <a:lumMod val="75000"/>
                    <a:lumOff val="25000"/>
                  </a:schemeClr>
                </a:solidFill>
                <a:latin typeface="Gill Sans MT" pitchFamily="34" charset="0"/>
              </a:rPr>
              <a:t>(formules)</a:t>
            </a:r>
          </a:p>
        </p:txBody>
      </p:sp>
      <p:sp>
        <p:nvSpPr>
          <p:cNvPr id="9" name="Rectangle 3"/>
          <p:cNvSpPr txBox="1">
            <a:spLocks noChangeArrowheads="1"/>
          </p:cNvSpPr>
          <p:nvPr/>
        </p:nvSpPr>
        <p:spPr bwMode="auto">
          <a:xfrm>
            <a:off x="1104034" y="2385360"/>
            <a:ext cx="7632848" cy="730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fr-CA" sz="1800" dirty="0" smtClean="0">
                <a:solidFill>
                  <a:schemeClr val="accent4">
                    <a:lumMod val="75000"/>
                    <a:lumOff val="25000"/>
                  </a:schemeClr>
                </a:solidFill>
                <a:latin typeface="Gill Sans MT" pitchFamily="34" charset="0"/>
              </a:rPr>
              <a:t>Taux de change</a:t>
            </a:r>
          </a:p>
          <a:p>
            <a:pPr marL="0" lvl="1" indent="0" eaLnBrk="1" hangingPunct="1">
              <a:buSzPct val="95000"/>
              <a:buNone/>
            </a:pPr>
            <a:r>
              <a:rPr lang="en-US" sz="1400" dirty="0">
                <a:solidFill>
                  <a:schemeClr val="accent4">
                    <a:lumMod val="75000"/>
                    <a:lumOff val="25000"/>
                  </a:schemeClr>
                </a:solidFill>
                <a:latin typeface="Gill Sans MT" pitchFamily="34" charset="0"/>
                <a:hlinkClick r:id="rId7"/>
              </a:rPr>
              <a:t>http://</a:t>
            </a:r>
            <a:r>
              <a:rPr lang="en-US" sz="1400" dirty="0" smtClean="0">
                <a:solidFill>
                  <a:schemeClr val="accent4">
                    <a:lumMod val="75000"/>
                    <a:lumOff val="25000"/>
                  </a:schemeClr>
                </a:solidFill>
                <a:latin typeface="Gill Sans MT" pitchFamily="34" charset="0"/>
                <a:hlinkClick r:id="rId7"/>
              </a:rPr>
              <a:t>www.pmprb-cepmb.gc.ca/francais/view.asp?x=1606&amp;mp=1298</a:t>
            </a:r>
            <a:endParaRPr lang="en-US" sz="1400"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7294621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43608" y="1268760"/>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3</a:t>
            </a:fld>
            <a:endParaRPr lang="en-US" dirty="0" smtClean="0">
              <a:solidFill>
                <a:schemeClr val="tx1"/>
              </a:solidFill>
              <a:latin typeface="Gill Sans MT" pitchFamily="34" charset="0"/>
            </a:endParaRPr>
          </a:p>
        </p:txBody>
      </p:sp>
      <p:sp>
        <p:nvSpPr>
          <p:cNvPr id="2" name="TextBox 1"/>
          <p:cNvSpPr txBox="1"/>
          <p:nvPr/>
        </p:nvSpPr>
        <p:spPr>
          <a:xfrm>
            <a:off x="1187624" y="2132856"/>
            <a:ext cx="7560840" cy="3108543"/>
          </a:xfrm>
          <a:prstGeom prst="rect">
            <a:avLst/>
          </a:prstGeom>
          <a:noFill/>
        </p:spPr>
        <p:txBody>
          <a:bodyPr wrap="square" rtlCol="0">
            <a:spAutoFit/>
          </a:bodyPr>
          <a:lstStyle/>
          <a:p>
            <a:pPr algn="just"/>
            <a:r>
              <a:rPr lang="en-CA" sz="2800" i="1" dirty="0" smtClean="0">
                <a:solidFill>
                  <a:schemeClr val="accent4">
                    <a:lumMod val="75000"/>
                    <a:lumOff val="25000"/>
                  </a:schemeClr>
                </a:solidFill>
                <a:latin typeface="Gill Sans MT" pitchFamily="34" charset="0"/>
              </a:rPr>
              <a:t>1.1 – </a:t>
            </a:r>
            <a:r>
              <a:rPr lang="fr-CA" sz="2800" i="1" dirty="0" smtClean="0">
                <a:solidFill>
                  <a:schemeClr val="accent4">
                    <a:lumMod val="75000"/>
                    <a:lumOff val="25000"/>
                  </a:schemeClr>
                </a:solidFill>
                <a:latin typeface="Gill Sans MT" pitchFamily="34" charset="0"/>
              </a:rPr>
              <a:t>[l]e prix de transaction moyen national et […] d’un produit médicamenteux breveté existant sera jugé excessif lorsque son taux d’augmentation est plus grand que celui autorisé en vertu de la méthodologie de rajustement du prix selon l’IPC, pourvu que le prix ne dépasse pas la comparaison du prix au Canada avec le prix international le plus élevé.</a:t>
            </a:r>
            <a:endParaRPr lang="fr-CA" sz="2800" i="1" dirty="0">
              <a:solidFill>
                <a:schemeClr val="accent4">
                  <a:lumMod val="75000"/>
                  <a:lumOff val="25000"/>
                </a:schemeClr>
              </a:solidFill>
              <a:latin typeface="Gill Sans MT" pitchFamily="34" charset="0"/>
            </a:endParaRPr>
          </a:p>
        </p:txBody>
      </p:sp>
      <p:sp>
        <p:nvSpPr>
          <p:cNvPr id="13" name="TextBox 12"/>
          <p:cNvSpPr txBox="1"/>
          <p:nvPr/>
        </p:nvSpPr>
        <p:spPr>
          <a:xfrm>
            <a:off x="1043608" y="1412776"/>
            <a:ext cx="6652334" cy="584775"/>
          </a:xfrm>
          <a:prstGeom prst="rect">
            <a:avLst/>
          </a:prstGeom>
          <a:noFill/>
        </p:spPr>
        <p:txBody>
          <a:bodyPr wrap="none" rtlCol="0">
            <a:spAutoFit/>
          </a:bodyPr>
          <a:lstStyle/>
          <a:p>
            <a:r>
              <a:rPr lang="fr-CA" sz="3200" b="1" u="sng" dirty="0" smtClean="0">
                <a:solidFill>
                  <a:schemeClr val="accent4">
                    <a:lumMod val="75000"/>
                    <a:lumOff val="25000"/>
                  </a:schemeClr>
                </a:solidFill>
                <a:latin typeface="Gill Sans MT" pitchFamily="34" charset="0"/>
              </a:rPr>
              <a:t>Lignes directrices – Appendice 9 </a:t>
            </a:r>
            <a:endParaRPr lang="fr-CA" sz="3200" b="1" u="sng" dirty="0">
              <a:solidFill>
                <a:schemeClr val="accent4">
                  <a:lumMod val="75000"/>
                  <a:lumOff val="25000"/>
                </a:schemeClr>
              </a:solidFill>
              <a:latin typeface="Gill Sans MT" pitchFamily="34" charset="0"/>
            </a:endParaRPr>
          </a:p>
        </p:txBody>
      </p:sp>
      <p:sp>
        <p:nvSpPr>
          <p:cNvPr id="14" name="AutoShape 2"/>
          <p:cNvSpPr>
            <a:spLocks noGrp="1" noChangeArrowheads="1"/>
          </p:cNvSpPr>
          <p:nvPr>
            <p:ph type="title" idx="4294967295"/>
          </p:nvPr>
        </p:nvSpPr>
        <p:spPr>
          <a:xfrm>
            <a:off x="1066800" y="260648"/>
            <a:ext cx="7848600" cy="792088"/>
          </a:xfrm>
        </p:spPr>
        <p:txBody>
          <a:bodyPr/>
          <a:lstStyle/>
          <a:p>
            <a:pPr algn="ctr" eaLnBrk="1" hangingPunct="1"/>
            <a:r>
              <a:rPr lang="fr-CA" sz="3600" noProof="0" dirty="0" smtClean="0">
                <a:solidFill>
                  <a:schemeClr val="accent4">
                    <a:lumMod val="75000"/>
                    <a:lumOff val="25000"/>
                  </a:schemeClr>
                </a:solidFill>
                <a:latin typeface="Gill Sans MT" pitchFamily="34" charset="0"/>
              </a:rPr>
              <a:t>Méthodologie de rajustement </a:t>
            </a:r>
            <a:br>
              <a:rPr lang="fr-CA" sz="3600" noProof="0" dirty="0" smtClean="0">
                <a:solidFill>
                  <a:schemeClr val="accent4">
                    <a:lumMod val="75000"/>
                    <a:lumOff val="25000"/>
                  </a:schemeClr>
                </a:solidFill>
                <a:latin typeface="Gill Sans MT" pitchFamily="34" charset="0"/>
              </a:rPr>
            </a:br>
            <a:r>
              <a:rPr lang="fr-CA" sz="3600" noProof="0" dirty="0" smtClean="0">
                <a:solidFill>
                  <a:schemeClr val="accent4">
                    <a:lumMod val="75000"/>
                    <a:lumOff val="25000"/>
                  </a:schemeClr>
                </a:solidFill>
                <a:latin typeface="Gill Sans MT" pitchFamily="34" charset="0"/>
              </a:rPr>
              <a:t>du prix selon l’IPC</a:t>
            </a:r>
          </a:p>
        </p:txBody>
      </p:sp>
    </p:spTree>
    <p:extLst>
      <p:ext uri="{BB962C8B-B14F-4D97-AF65-F5344CB8AC3E}">
        <p14:creationId xmlns:p14="http://schemas.microsoft.com/office/powerpoint/2010/main" val="2659572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43608" y="1268760"/>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4</a:t>
            </a:fld>
            <a:endParaRPr lang="en-US" dirty="0" smtClean="0">
              <a:solidFill>
                <a:schemeClr val="tx1"/>
              </a:solidFill>
              <a:latin typeface="Gill Sans MT" pitchFamily="34" charset="0"/>
            </a:endParaRPr>
          </a:p>
        </p:txBody>
      </p:sp>
      <p:sp>
        <p:nvSpPr>
          <p:cNvPr id="2" name="TextBox 1"/>
          <p:cNvSpPr txBox="1"/>
          <p:nvPr/>
        </p:nvSpPr>
        <p:spPr>
          <a:xfrm>
            <a:off x="1269951" y="2564904"/>
            <a:ext cx="7344817" cy="1938992"/>
          </a:xfrm>
          <a:prstGeom prst="rect">
            <a:avLst/>
          </a:prstGeom>
          <a:noFill/>
        </p:spPr>
        <p:txBody>
          <a:bodyPr wrap="square" rtlCol="0">
            <a:spAutoFit/>
          </a:bodyPr>
          <a:lstStyle/>
          <a:p>
            <a:pPr algn="just"/>
            <a:r>
              <a:rPr lang="fr-CA" sz="3000" i="1" dirty="0" smtClean="0">
                <a:solidFill>
                  <a:schemeClr val="accent4">
                    <a:lumMod val="75000"/>
                    <a:lumOff val="25000"/>
                  </a:schemeClr>
                </a:solidFill>
                <a:latin typeface="Gill Sans MT" pitchFamily="34" charset="0"/>
              </a:rPr>
              <a:t>1.2 – Réviser les prix de référence du produit médicamenteux pour tenir compte des variations cumulatives de l’IPC entre l’année de référence et l’année sous examen (Prix rajusté selon l’IPC); et</a:t>
            </a:r>
            <a:endParaRPr lang="fr-CA" sz="3000" i="1" dirty="0">
              <a:solidFill>
                <a:schemeClr val="accent4">
                  <a:lumMod val="75000"/>
                  <a:lumOff val="25000"/>
                </a:schemeClr>
              </a:solidFill>
              <a:latin typeface="Gill Sans MT" pitchFamily="34" charset="0"/>
            </a:endParaRPr>
          </a:p>
        </p:txBody>
      </p:sp>
      <p:sp>
        <p:nvSpPr>
          <p:cNvPr id="13" name="TextBox 12"/>
          <p:cNvSpPr txBox="1"/>
          <p:nvPr/>
        </p:nvSpPr>
        <p:spPr>
          <a:xfrm>
            <a:off x="1043608" y="1484784"/>
            <a:ext cx="3615092" cy="646331"/>
          </a:xfrm>
          <a:prstGeom prst="rect">
            <a:avLst/>
          </a:prstGeom>
          <a:noFill/>
        </p:spPr>
        <p:txBody>
          <a:bodyPr wrap="none" rtlCol="0">
            <a:spAutoFit/>
          </a:bodyPr>
          <a:lstStyle/>
          <a:p>
            <a:r>
              <a:rPr lang="fr-CA" sz="3600" b="1" u="sng" dirty="0" smtClean="0">
                <a:solidFill>
                  <a:schemeClr val="accent4">
                    <a:lumMod val="75000"/>
                    <a:lumOff val="25000"/>
                  </a:schemeClr>
                </a:solidFill>
                <a:latin typeface="Gill Sans MT" pitchFamily="34" charset="0"/>
              </a:rPr>
              <a:t>Contrainte n</a:t>
            </a:r>
            <a:r>
              <a:rPr lang="fr-CA" sz="3600" b="1" u="sng" baseline="30000" dirty="0" smtClean="0">
                <a:solidFill>
                  <a:schemeClr val="accent4">
                    <a:lumMod val="75000"/>
                    <a:lumOff val="25000"/>
                  </a:schemeClr>
                </a:solidFill>
                <a:latin typeface="Gill Sans MT" pitchFamily="34" charset="0"/>
              </a:rPr>
              <a:t>o</a:t>
            </a:r>
            <a:r>
              <a:rPr lang="fr-CA" sz="3600" b="1" u="sng" dirty="0" smtClean="0">
                <a:solidFill>
                  <a:schemeClr val="accent4">
                    <a:lumMod val="75000"/>
                    <a:lumOff val="25000"/>
                  </a:schemeClr>
                </a:solidFill>
                <a:latin typeface="Gill Sans MT" pitchFamily="34" charset="0"/>
              </a:rPr>
              <a:t> 1</a:t>
            </a:r>
            <a:endParaRPr lang="fr-CA" sz="3600" b="1" u="sng" dirty="0">
              <a:solidFill>
                <a:schemeClr val="accent4">
                  <a:lumMod val="75000"/>
                  <a:lumOff val="25000"/>
                </a:schemeClr>
              </a:solidFill>
              <a:latin typeface="Gill Sans MT" pitchFamily="34" charset="0"/>
            </a:endParaRPr>
          </a:p>
        </p:txBody>
      </p:sp>
      <p:sp>
        <p:nvSpPr>
          <p:cNvPr id="10" name="AutoShape 2"/>
          <p:cNvSpPr>
            <a:spLocks noGrp="1" noChangeArrowheads="1"/>
          </p:cNvSpPr>
          <p:nvPr>
            <p:ph type="title" idx="4294967295"/>
          </p:nvPr>
        </p:nvSpPr>
        <p:spPr>
          <a:xfrm>
            <a:off x="1169504" y="260648"/>
            <a:ext cx="7848600" cy="792088"/>
          </a:xfrm>
        </p:spPr>
        <p:txBody>
          <a:bodyPr/>
          <a:lstStyle/>
          <a:p>
            <a:pPr algn="ctr" eaLnBrk="1" hangingPunct="1"/>
            <a:r>
              <a:rPr lang="fr-CA" sz="3600" dirty="0">
                <a:solidFill>
                  <a:srgbClr val="002A56">
                    <a:lumMod val="75000"/>
                    <a:lumOff val="25000"/>
                  </a:srgbClr>
                </a:solidFill>
                <a:latin typeface="Gill Sans MT" pitchFamily="34" charset="0"/>
              </a:rPr>
              <a:t>Méthodologie de rajustement </a:t>
            </a:r>
            <a:br>
              <a:rPr lang="fr-CA" sz="3600" dirty="0">
                <a:solidFill>
                  <a:srgbClr val="002A56">
                    <a:lumMod val="75000"/>
                    <a:lumOff val="25000"/>
                  </a:srgbClr>
                </a:solidFill>
                <a:latin typeface="Gill Sans MT" pitchFamily="34" charset="0"/>
              </a:rPr>
            </a:br>
            <a:r>
              <a:rPr lang="fr-CA" sz="3600" dirty="0">
                <a:solidFill>
                  <a:srgbClr val="002A56">
                    <a:lumMod val="75000"/>
                    <a:lumOff val="25000"/>
                  </a:srgbClr>
                </a:solidFill>
                <a:latin typeface="Gill Sans MT" pitchFamily="34" charset="0"/>
              </a:rPr>
              <a:t>du prix selon l’IPC</a:t>
            </a:r>
            <a:endParaRPr lang="fr-CA" sz="4400" noProof="0" dirty="0" smtClean="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0766381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792088"/>
          </a:xfrm>
        </p:spPr>
        <p:txBody>
          <a:bodyPr/>
          <a:lstStyle/>
          <a:p>
            <a:pPr algn="ctr" eaLnBrk="1" hangingPunct="1"/>
            <a:r>
              <a:rPr lang="fr-CA" sz="3600" dirty="0">
                <a:solidFill>
                  <a:srgbClr val="002A56">
                    <a:lumMod val="75000"/>
                    <a:lumOff val="25000"/>
                  </a:srgbClr>
                </a:solidFill>
                <a:latin typeface="Gill Sans MT" pitchFamily="34" charset="0"/>
              </a:rPr>
              <a:t>Méthodologie de rajustement </a:t>
            </a:r>
            <a:br>
              <a:rPr lang="fr-CA" sz="3600" dirty="0">
                <a:solidFill>
                  <a:srgbClr val="002A56">
                    <a:lumMod val="75000"/>
                    <a:lumOff val="25000"/>
                  </a:srgbClr>
                </a:solidFill>
                <a:latin typeface="Gill Sans MT" pitchFamily="34" charset="0"/>
              </a:rPr>
            </a:br>
            <a:r>
              <a:rPr lang="fr-CA" sz="3600" dirty="0">
                <a:solidFill>
                  <a:srgbClr val="002A56">
                    <a:lumMod val="75000"/>
                    <a:lumOff val="25000"/>
                  </a:srgbClr>
                </a:solidFill>
                <a:latin typeface="Gill Sans MT" pitchFamily="34" charset="0"/>
              </a:rPr>
              <a:t>du prix selon l’IPC</a:t>
            </a:r>
            <a:endParaRPr lang="fr-CA" sz="4400" noProof="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1268760"/>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5</a:t>
            </a:fld>
            <a:endParaRPr lang="en-US" dirty="0" smtClean="0">
              <a:solidFill>
                <a:schemeClr val="tx1"/>
              </a:solidFill>
              <a:latin typeface="Gill Sans MT" pitchFamily="34" charset="0"/>
            </a:endParaRPr>
          </a:p>
        </p:txBody>
      </p:sp>
      <p:sp>
        <p:nvSpPr>
          <p:cNvPr id="2" name="TextBox 1"/>
          <p:cNvSpPr txBox="1"/>
          <p:nvPr/>
        </p:nvSpPr>
        <p:spPr>
          <a:xfrm>
            <a:off x="1269950" y="2276872"/>
            <a:ext cx="7344817" cy="2677656"/>
          </a:xfrm>
          <a:prstGeom prst="rect">
            <a:avLst/>
          </a:prstGeom>
          <a:noFill/>
        </p:spPr>
        <p:txBody>
          <a:bodyPr wrap="square" rtlCol="0">
            <a:spAutoFit/>
          </a:bodyPr>
          <a:lstStyle/>
          <a:p>
            <a:pPr algn="just"/>
            <a:r>
              <a:rPr lang="en-CA" sz="2800" i="1" dirty="0" smtClean="0">
                <a:solidFill>
                  <a:schemeClr val="accent4">
                    <a:lumMod val="75000"/>
                    <a:lumOff val="25000"/>
                  </a:schemeClr>
                </a:solidFill>
                <a:latin typeface="Gill Sans MT" pitchFamily="34" charset="0"/>
              </a:rPr>
              <a:t>1.2 – Imposer</a:t>
            </a:r>
            <a:r>
              <a:rPr lang="fr-FR" sz="2800" i="1" dirty="0" smtClean="0">
                <a:solidFill>
                  <a:schemeClr val="accent4">
                    <a:lumMod val="75000"/>
                    <a:lumOff val="25000"/>
                  </a:schemeClr>
                </a:solidFill>
                <a:latin typeface="Gill Sans MT" pitchFamily="34" charset="0"/>
              </a:rPr>
              <a:t> </a:t>
            </a:r>
            <a:r>
              <a:rPr lang="fr-FR" sz="2800" i="1" dirty="0">
                <a:solidFill>
                  <a:schemeClr val="accent4">
                    <a:lumMod val="75000"/>
                    <a:lumOff val="25000"/>
                  </a:schemeClr>
                </a:solidFill>
                <a:latin typeface="Gill Sans MT" pitchFamily="34" charset="0"/>
              </a:rPr>
              <a:t>une limite annuelle à l’augmentation du prix maximal (1,5 fois le taux annuel prévu de variation pour l’année de l’indice des prix à la consommation). Dans les périodes de grande inflation (plus de 10 %), la limite sera de 5 % de plus que le taux prévu de variation de </a:t>
            </a:r>
            <a:r>
              <a:rPr lang="fr-FR" sz="2800" i="1" dirty="0" smtClean="0">
                <a:solidFill>
                  <a:schemeClr val="accent4">
                    <a:lumMod val="75000"/>
                    <a:lumOff val="25000"/>
                  </a:schemeClr>
                </a:solidFill>
                <a:latin typeface="Gill Sans MT" pitchFamily="34" charset="0"/>
              </a:rPr>
              <a:t>l’IPC.</a:t>
            </a:r>
            <a:endParaRPr lang="en-CA" sz="2800" i="1" dirty="0">
              <a:solidFill>
                <a:schemeClr val="accent4">
                  <a:lumMod val="75000"/>
                  <a:lumOff val="25000"/>
                </a:schemeClr>
              </a:solidFill>
              <a:latin typeface="Gill Sans MT" pitchFamily="34" charset="0"/>
            </a:endParaRPr>
          </a:p>
        </p:txBody>
      </p:sp>
      <p:sp>
        <p:nvSpPr>
          <p:cNvPr id="13" name="TextBox 12"/>
          <p:cNvSpPr txBox="1"/>
          <p:nvPr/>
        </p:nvSpPr>
        <p:spPr>
          <a:xfrm>
            <a:off x="1043608" y="1412776"/>
            <a:ext cx="3615092" cy="646331"/>
          </a:xfrm>
          <a:prstGeom prst="rect">
            <a:avLst/>
          </a:prstGeom>
          <a:noFill/>
        </p:spPr>
        <p:txBody>
          <a:bodyPr wrap="none" rtlCol="0">
            <a:spAutoFit/>
          </a:bodyPr>
          <a:lstStyle/>
          <a:p>
            <a:r>
              <a:rPr lang="fr-CA" sz="3600" b="1" u="sng" dirty="0" smtClean="0">
                <a:solidFill>
                  <a:schemeClr val="accent4">
                    <a:lumMod val="75000"/>
                    <a:lumOff val="25000"/>
                  </a:schemeClr>
                </a:solidFill>
                <a:latin typeface="Gill Sans MT" pitchFamily="34" charset="0"/>
              </a:rPr>
              <a:t>Contrainte n</a:t>
            </a:r>
            <a:r>
              <a:rPr lang="fr-CA" sz="3600" b="1" u="sng" baseline="30000" dirty="0" smtClean="0">
                <a:solidFill>
                  <a:schemeClr val="accent4">
                    <a:lumMod val="75000"/>
                    <a:lumOff val="25000"/>
                  </a:schemeClr>
                </a:solidFill>
                <a:latin typeface="Gill Sans MT" pitchFamily="34" charset="0"/>
              </a:rPr>
              <a:t>o</a:t>
            </a:r>
            <a:r>
              <a:rPr lang="fr-CA" sz="3600" b="1" u="sng" dirty="0" smtClean="0">
                <a:solidFill>
                  <a:schemeClr val="accent4">
                    <a:lumMod val="75000"/>
                    <a:lumOff val="25000"/>
                  </a:schemeClr>
                </a:solidFill>
                <a:latin typeface="Gill Sans MT" pitchFamily="34" charset="0"/>
              </a:rPr>
              <a:t> 2</a:t>
            </a:r>
            <a:endParaRPr lang="fr-CA" sz="3600" b="1" u="sng"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38850607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6</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205333" y="3933056"/>
            <a:ext cx="7704856" cy="936104"/>
          </a:xfrm>
          <a:prstGeom prst="rect">
            <a:avLst/>
          </a:prstGeom>
          <a:noFill/>
          <a:ln w="2857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fr-CA" b="0" dirty="0" smtClean="0">
                <a:solidFill>
                  <a:schemeClr val="accent4">
                    <a:lumMod val="75000"/>
                    <a:lumOff val="25000"/>
                  </a:schemeClr>
                </a:solidFill>
                <a:latin typeface="Gill Sans MT" pitchFamily="34" charset="0"/>
              </a:rPr>
              <a:t>Prix de référence pour la période de lancement : la valeur la moins élevée entre PTM-N et le PMMP</a:t>
            </a:r>
          </a:p>
        </p:txBody>
      </p:sp>
      <p:sp>
        <p:nvSpPr>
          <p:cNvPr id="9" name="Rectangle 3"/>
          <p:cNvSpPr txBox="1">
            <a:spLocks noChangeArrowheads="1"/>
          </p:cNvSpPr>
          <p:nvPr/>
        </p:nvSpPr>
        <p:spPr bwMode="auto">
          <a:xfrm>
            <a:off x="1177912" y="5013176"/>
            <a:ext cx="7436248" cy="8851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fr-CA" b="0" dirty="0" smtClean="0">
                <a:solidFill>
                  <a:schemeClr val="accent4">
                    <a:lumMod val="75000"/>
                    <a:lumOff val="25000"/>
                  </a:schemeClr>
                </a:solidFill>
                <a:latin typeface="Gill Sans MT" pitchFamily="34" charset="0"/>
              </a:rPr>
              <a:t>Prix de référence courant : la valeur la moins élevée entre le PTM-N et le PMNE-N</a:t>
            </a:r>
          </a:p>
        </p:txBody>
      </p:sp>
      <p:sp>
        <p:nvSpPr>
          <p:cNvPr id="10" name="Rectangle 3"/>
          <p:cNvSpPr txBox="1">
            <a:spLocks noChangeArrowheads="1"/>
          </p:cNvSpPr>
          <p:nvPr/>
        </p:nvSpPr>
        <p:spPr bwMode="auto">
          <a:xfrm>
            <a:off x="1043608" y="1154246"/>
            <a:ext cx="7436248" cy="5141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Font typeface="Wingdings" pitchFamily="-60" charset="2"/>
              <a:buNone/>
            </a:pPr>
            <a:r>
              <a:rPr lang="fr-CA" sz="2800" dirty="0" smtClean="0">
                <a:solidFill>
                  <a:schemeClr val="accent4">
                    <a:lumMod val="75000"/>
                    <a:lumOff val="25000"/>
                  </a:schemeClr>
                </a:solidFill>
                <a:latin typeface="Gill Sans MT" pitchFamily="34" charset="0"/>
              </a:rPr>
              <a:t>Prix et année de référence</a:t>
            </a:r>
          </a:p>
        </p:txBody>
      </p:sp>
      <p:sp>
        <p:nvSpPr>
          <p:cNvPr id="12" name="AutoShape 2"/>
          <p:cNvSpPr>
            <a:spLocks noGrp="1" noChangeArrowheads="1"/>
          </p:cNvSpPr>
          <p:nvPr>
            <p:ph type="title" idx="4294967295"/>
          </p:nvPr>
        </p:nvSpPr>
        <p:spPr>
          <a:xfrm>
            <a:off x="1066800" y="260648"/>
            <a:ext cx="7848600" cy="792088"/>
          </a:xfrm>
        </p:spPr>
        <p:txBody>
          <a:bodyPr/>
          <a:lstStyle/>
          <a:p>
            <a:pPr algn="ctr" eaLnBrk="1" hangingPunct="1"/>
            <a:r>
              <a:rPr lang="fr-CA" sz="4400" noProof="0" dirty="0" smtClean="0">
                <a:solidFill>
                  <a:schemeClr val="accent4">
                    <a:lumMod val="75000"/>
                    <a:lumOff val="25000"/>
                  </a:schemeClr>
                </a:solidFill>
                <a:latin typeface="Gill Sans MT" pitchFamily="34" charset="0"/>
              </a:rPr>
              <a:t>Terminologie</a:t>
            </a:r>
          </a:p>
        </p:txBody>
      </p:sp>
      <p:sp>
        <p:nvSpPr>
          <p:cNvPr id="13" name="Rectangle 3"/>
          <p:cNvSpPr txBox="1">
            <a:spLocks noChangeArrowheads="1"/>
          </p:cNvSpPr>
          <p:nvPr/>
        </p:nvSpPr>
        <p:spPr bwMode="auto">
          <a:xfrm>
            <a:off x="1177912" y="2525289"/>
            <a:ext cx="7436248" cy="864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fr-CA" b="0" dirty="0" smtClean="0">
                <a:solidFill>
                  <a:schemeClr val="accent4">
                    <a:lumMod val="75000"/>
                    <a:lumOff val="25000"/>
                  </a:schemeClr>
                </a:solidFill>
                <a:latin typeface="Gill Sans MT" pitchFamily="34" charset="0"/>
              </a:rPr>
              <a:t>L’année de référence sera la troisième année précédant la date de la première vente du produit, sauf si cette date remonte à moins de trois ans.</a:t>
            </a:r>
          </a:p>
        </p:txBody>
      </p:sp>
      <p:sp>
        <p:nvSpPr>
          <p:cNvPr id="14" name="Rectangle 3"/>
          <p:cNvSpPr txBox="1">
            <a:spLocks noChangeArrowheads="1"/>
          </p:cNvSpPr>
          <p:nvPr/>
        </p:nvSpPr>
        <p:spPr bwMode="auto">
          <a:xfrm>
            <a:off x="1043608" y="1668364"/>
            <a:ext cx="7436248" cy="864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endParaRPr lang="en-US" b="0" dirty="0" smtClean="0">
              <a:solidFill>
                <a:schemeClr val="accent4">
                  <a:lumMod val="75000"/>
                  <a:lumOff val="25000"/>
                </a:schemeClr>
              </a:solidFill>
              <a:latin typeface="Gill Sans MT" pitchFamily="34" charset="0"/>
            </a:endParaRPr>
          </a:p>
        </p:txBody>
      </p:sp>
      <p:sp>
        <p:nvSpPr>
          <p:cNvPr id="15" name="Rectangle 3"/>
          <p:cNvSpPr txBox="1">
            <a:spLocks noChangeArrowheads="1"/>
          </p:cNvSpPr>
          <p:nvPr/>
        </p:nvSpPr>
        <p:spPr bwMode="auto">
          <a:xfrm>
            <a:off x="1177912" y="1808736"/>
            <a:ext cx="7436248" cy="4332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fr-CA" b="0" dirty="0" smtClean="0">
                <a:solidFill>
                  <a:schemeClr val="accent4">
                    <a:lumMod val="75000"/>
                    <a:lumOff val="25000"/>
                  </a:schemeClr>
                </a:solidFill>
                <a:latin typeface="Gill Sans MT" pitchFamily="34" charset="0"/>
              </a:rPr>
              <a:t>Prix de lancement par rapport au prix courant</a:t>
            </a:r>
          </a:p>
        </p:txBody>
      </p:sp>
    </p:spTree>
    <p:extLst>
      <p:ext uri="{BB962C8B-B14F-4D97-AF65-F5344CB8AC3E}">
        <p14:creationId xmlns:p14="http://schemas.microsoft.com/office/powerpoint/2010/main" val="34636439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47144" y="1268760"/>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90000"/>
                  <a:lumOff val="10000"/>
                </a:schemeClr>
              </a:solidFill>
              <a:latin typeface="Century Schoolbook"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7</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43608" y="1484784"/>
            <a:ext cx="7900664" cy="10801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800" b="0" dirty="0" smtClean="0">
                <a:solidFill>
                  <a:schemeClr val="accent4">
                    <a:lumMod val="75000"/>
                    <a:lumOff val="25000"/>
                  </a:schemeClr>
                </a:solidFill>
                <a:latin typeface="Gill Sans MT" pitchFamily="34" charset="0"/>
              </a:rPr>
              <a:t>Le facteur de l’IPC est calculé à partir de facteurs provenant de Statistique Canada. </a:t>
            </a:r>
          </a:p>
        </p:txBody>
      </p:sp>
      <p:sp>
        <p:nvSpPr>
          <p:cNvPr id="9" name="Rectangle 3"/>
          <p:cNvSpPr txBox="1">
            <a:spLocks noChangeArrowheads="1"/>
          </p:cNvSpPr>
          <p:nvPr/>
        </p:nvSpPr>
        <p:spPr bwMode="auto">
          <a:xfrm>
            <a:off x="1070666" y="4077072"/>
            <a:ext cx="7200799" cy="189073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800" b="0" dirty="0" smtClean="0">
                <a:solidFill>
                  <a:schemeClr val="accent4">
                    <a:lumMod val="75000"/>
                    <a:lumOff val="25000"/>
                  </a:schemeClr>
                </a:solidFill>
                <a:latin typeface="Gill Sans MT" pitchFamily="34" charset="0"/>
              </a:rPr>
              <a:t>Les facteurs sont publiés dans </a:t>
            </a:r>
            <a:r>
              <a:rPr lang="fr-CA" sz="2800" b="0" i="1" dirty="0" smtClean="0">
                <a:solidFill>
                  <a:schemeClr val="accent4">
                    <a:lumMod val="75000"/>
                    <a:lumOff val="25000"/>
                  </a:schemeClr>
                </a:solidFill>
                <a:latin typeface="Gill Sans MT" pitchFamily="34" charset="0"/>
              </a:rPr>
              <a:t>La Nouvelle</a:t>
            </a:r>
            <a:r>
              <a:rPr lang="fr-CA" sz="2800" b="0" dirty="0" smtClean="0">
                <a:solidFill>
                  <a:schemeClr val="accent4">
                    <a:lumMod val="75000"/>
                    <a:lumOff val="25000"/>
                  </a:schemeClr>
                </a:solidFill>
                <a:latin typeface="Gill Sans MT" pitchFamily="34" charset="0"/>
              </a:rPr>
              <a:t> du CEPMB</a:t>
            </a:r>
          </a:p>
          <a:p>
            <a:pPr lvl="1" eaLnBrk="1" hangingPunct="1">
              <a:buFont typeface="Arial" pitchFamily="34" charset="0"/>
              <a:buChar char="•"/>
            </a:pPr>
            <a:r>
              <a:rPr lang="fr-CA" dirty="0" smtClean="0">
                <a:solidFill>
                  <a:schemeClr val="accent4">
                    <a:lumMod val="75000"/>
                    <a:lumOff val="25000"/>
                  </a:schemeClr>
                </a:solidFill>
                <a:latin typeface="Gill Sans MT" pitchFamily="34" charset="0"/>
              </a:rPr>
              <a:t>Actuels : </a:t>
            </a:r>
            <a:r>
              <a:rPr lang="fr-CA" i="1" dirty="0" smtClean="0">
                <a:solidFill>
                  <a:schemeClr val="accent4">
                    <a:lumMod val="75000"/>
                    <a:lumOff val="25000"/>
                  </a:schemeClr>
                </a:solidFill>
                <a:latin typeface="Gill Sans MT" pitchFamily="34" charset="0"/>
              </a:rPr>
              <a:t>La Nouvelle </a:t>
            </a:r>
            <a:r>
              <a:rPr lang="fr-CA" dirty="0" smtClean="0">
                <a:solidFill>
                  <a:schemeClr val="accent4">
                    <a:lumMod val="75000"/>
                    <a:lumOff val="25000"/>
                  </a:schemeClr>
                </a:solidFill>
                <a:latin typeface="Gill Sans MT" pitchFamily="34" charset="0"/>
              </a:rPr>
              <a:t>de janvier</a:t>
            </a:r>
          </a:p>
          <a:p>
            <a:pPr lvl="1" eaLnBrk="1" hangingPunct="1">
              <a:buFont typeface="Arial" pitchFamily="34" charset="0"/>
              <a:buChar char="•"/>
            </a:pPr>
            <a:r>
              <a:rPr lang="fr-CA" dirty="0" smtClean="0">
                <a:solidFill>
                  <a:schemeClr val="accent4">
                    <a:lumMod val="75000"/>
                    <a:lumOff val="25000"/>
                  </a:schemeClr>
                </a:solidFill>
                <a:latin typeface="Gill Sans MT" pitchFamily="34" charset="0"/>
              </a:rPr>
              <a:t>Prévus : </a:t>
            </a:r>
            <a:r>
              <a:rPr lang="fr-CA" i="1" dirty="0" smtClean="0">
                <a:solidFill>
                  <a:schemeClr val="accent4">
                    <a:lumMod val="75000"/>
                    <a:lumOff val="25000"/>
                  </a:schemeClr>
                </a:solidFill>
                <a:latin typeface="Gill Sans MT" pitchFamily="34" charset="0"/>
              </a:rPr>
              <a:t>La Nouvelle </a:t>
            </a:r>
            <a:r>
              <a:rPr lang="fr-CA" dirty="0" smtClean="0">
                <a:solidFill>
                  <a:schemeClr val="accent4">
                    <a:lumMod val="75000"/>
                    <a:lumOff val="25000"/>
                  </a:schemeClr>
                </a:solidFill>
                <a:latin typeface="Gill Sans MT" pitchFamily="34" charset="0"/>
              </a:rPr>
              <a:t>d’avril</a:t>
            </a:r>
          </a:p>
        </p:txBody>
      </p:sp>
      <p:sp>
        <p:nvSpPr>
          <p:cNvPr id="12" name="AutoShape 2"/>
          <p:cNvSpPr>
            <a:spLocks noGrp="1" noChangeArrowheads="1"/>
          </p:cNvSpPr>
          <p:nvPr>
            <p:ph type="title" idx="4294967295"/>
          </p:nvPr>
        </p:nvSpPr>
        <p:spPr>
          <a:xfrm>
            <a:off x="1047144" y="260648"/>
            <a:ext cx="7848600" cy="792088"/>
          </a:xfrm>
        </p:spPr>
        <p:txBody>
          <a:bodyPr/>
          <a:lstStyle/>
          <a:p>
            <a:pPr algn="ctr" eaLnBrk="1" hangingPunct="1"/>
            <a:r>
              <a:rPr lang="fr-CA" sz="3600" dirty="0">
                <a:solidFill>
                  <a:srgbClr val="002A56">
                    <a:lumMod val="75000"/>
                    <a:lumOff val="25000"/>
                  </a:srgbClr>
                </a:solidFill>
                <a:latin typeface="Gill Sans MT" pitchFamily="34" charset="0"/>
              </a:rPr>
              <a:t>Méthodologie de rajustement </a:t>
            </a:r>
            <a:br>
              <a:rPr lang="fr-CA" sz="3600" dirty="0">
                <a:solidFill>
                  <a:srgbClr val="002A56">
                    <a:lumMod val="75000"/>
                    <a:lumOff val="25000"/>
                  </a:srgbClr>
                </a:solidFill>
                <a:latin typeface="Gill Sans MT" pitchFamily="34" charset="0"/>
              </a:rPr>
            </a:br>
            <a:r>
              <a:rPr lang="fr-CA" sz="3600" dirty="0">
                <a:solidFill>
                  <a:srgbClr val="002A56">
                    <a:lumMod val="75000"/>
                    <a:lumOff val="25000"/>
                  </a:srgbClr>
                </a:solidFill>
                <a:latin typeface="Gill Sans MT" pitchFamily="34" charset="0"/>
              </a:rPr>
              <a:t>du prix selon l’IPC</a:t>
            </a:r>
            <a:endParaRPr lang="fr-CA" b="0" noProof="0" dirty="0" smtClean="0">
              <a:solidFill>
                <a:schemeClr val="accent4">
                  <a:lumMod val="75000"/>
                  <a:lumOff val="25000"/>
                </a:schemeClr>
              </a:solidFill>
              <a:latin typeface="Gill Sans MT" pitchFamily="34" charset="0"/>
            </a:endParaRPr>
          </a:p>
        </p:txBody>
      </p:sp>
      <p:sp>
        <p:nvSpPr>
          <p:cNvPr id="14" name="Rectangle 3"/>
          <p:cNvSpPr txBox="1">
            <a:spLocks noChangeArrowheads="1"/>
          </p:cNvSpPr>
          <p:nvPr/>
        </p:nvSpPr>
        <p:spPr bwMode="auto">
          <a:xfrm>
            <a:off x="1058403" y="2780928"/>
            <a:ext cx="7900664" cy="11174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800" b="0" dirty="0" smtClean="0">
                <a:solidFill>
                  <a:schemeClr val="accent4">
                    <a:lumMod val="75000"/>
                    <a:lumOff val="25000"/>
                  </a:schemeClr>
                </a:solidFill>
                <a:latin typeface="Gill Sans MT" pitchFamily="34" charset="0"/>
              </a:rPr>
              <a:t>Le facteur du prix plafond est 1,5 fois l’IPC annuel prévu.</a:t>
            </a:r>
          </a:p>
        </p:txBody>
      </p:sp>
    </p:spTree>
    <p:extLst>
      <p:ext uri="{BB962C8B-B14F-4D97-AF65-F5344CB8AC3E}">
        <p14:creationId xmlns:p14="http://schemas.microsoft.com/office/powerpoint/2010/main" val="14955174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70670" y="260648"/>
            <a:ext cx="7848600" cy="792088"/>
          </a:xfrm>
        </p:spPr>
        <p:txBody>
          <a:bodyPr/>
          <a:lstStyle/>
          <a:p>
            <a:pPr algn="ctr" eaLnBrk="1" hangingPunct="1"/>
            <a:r>
              <a:rPr lang="fr-CA" sz="3600" dirty="0" smtClean="0">
                <a:solidFill>
                  <a:schemeClr val="accent4">
                    <a:lumMod val="75000"/>
                    <a:lumOff val="25000"/>
                  </a:schemeClr>
                </a:solidFill>
                <a:latin typeface="Gill Sans MT" pitchFamily="34" charset="0"/>
              </a:rPr>
              <a:t>Calcul du PMNE-N</a:t>
            </a:r>
            <a:r>
              <a:rPr lang="fr-CA" sz="3600" noProof="0" dirty="0" smtClean="0">
                <a:solidFill>
                  <a:schemeClr val="accent4">
                    <a:lumMod val="75000"/>
                    <a:lumOff val="25000"/>
                  </a:schemeClr>
                </a:solidFill>
                <a:latin typeface="Gill Sans MT" pitchFamily="34" charset="0"/>
              </a:rPr>
              <a:t/>
            </a:r>
            <a:br>
              <a:rPr lang="fr-CA" sz="3600" noProof="0" dirty="0" smtClean="0">
                <a:solidFill>
                  <a:schemeClr val="accent4">
                    <a:lumMod val="75000"/>
                    <a:lumOff val="25000"/>
                  </a:schemeClr>
                </a:solidFill>
                <a:latin typeface="Gill Sans MT" pitchFamily="34" charset="0"/>
              </a:rPr>
            </a:br>
            <a:r>
              <a:rPr lang="fr-CA" sz="2000" noProof="0" dirty="0" smtClean="0">
                <a:solidFill>
                  <a:schemeClr val="accent4">
                    <a:lumMod val="75000"/>
                    <a:lumOff val="25000"/>
                  </a:schemeClr>
                </a:solidFill>
                <a:latin typeface="Gill Sans MT" pitchFamily="34" charset="0"/>
              </a:rPr>
              <a:t>Exemple : 3 ans</a:t>
            </a:r>
            <a:endParaRPr lang="fr-CA" sz="2400" noProof="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8</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43608" y="3429000"/>
            <a:ext cx="4659957"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smtClean="0">
                <a:solidFill>
                  <a:schemeClr val="accent4">
                    <a:lumMod val="75000"/>
                    <a:lumOff val="25000"/>
                  </a:schemeClr>
                </a:solidFill>
                <a:latin typeface="Gill Sans MT" pitchFamily="34" charset="0"/>
              </a:rPr>
              <a:t>Facteur de l’IPC prévu de 2012 = 1,064</a:t>
            </a:r>
          </a:p>
        </p:txBody>
      </p:sp>
      <p:sp>
        <p:nvSpPr>
          <p:cNvPr id="8" name="Rectangle 3"/>
          <p:cNvSpPr txBox="1">
            <a:spLocks noChangeArrowheads="1"/>
          </p:cNvSpPr>
          <p:nvPr/>
        </p:nvSpPr>
        <p:spPr bwMode="auto">
          <a:xfrm>
            <a:off x="1043608" y="445475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IPC = 1,064  x 10,0000 $ = 10,6400 $</a:t>
            </a:r>
          </a:p>
        </p:txBody>
      </p:sp>
      <p:sp>
        <p:nvSpPr>
          <p:cNvPr id="9" name="Rectangle 3"/>
          <p:cNvSpPr txBox="1">
            <a:spLocks noChangeArrowheads="1"/>
          </p:cNvSpPr>
          <p:nvPr/>
        </p:nvSpPr>
        <p:spPr bwMode="auto">
          <a:xfrm>
            <a:off x="1043607" y="4814752"/>
            <a:ext cx="4965135"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Prix plafond = 1,032  x 10,2000 $ = 10,5264 $</a:t>
            </a:r>
          </a:p>
        </p:txBody>
      </p:sp>
      <p:sp>
        <p:nvSpPr>
          <p:cNvPr id="2" name="Right Brace 1"/>
          <p:cNvSpPr/>
          <p:nvPr/>
        </p:nvSpPr>
        <p:spPr bwMode="auto">
          <a:xfrm>
            <a:off x="6021542" y="4526760"/>
            <a:ext cx="233772" cy="647992"/>
          </a:xfrm>
          <a:prstGeom prst="rightBrace">
            <a:avLst/>
          </a:prstGeom>
          <a:noFill/>
          <a:ln w="254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11" name="Rectangle 3"/>
          <p:cNvSpPr txBox="1">
            <a:spLocks noChangeArrowheads="1"/>
          </p:cNvSpPr>
          <p:nvPr/>
        </p:nvSpPr>
        <p:spPr bwMode="auto">
          <a:xfrm>
            <a:off x="6372200" y="4508296"/>
            <a:ext cx="2160240" cy="6664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smtClean="0">
                <a:solidFill>
                  <a:schemeClr val="accent4">
                    <a:lumMod val="75000"/>
                    <a:lumOff val="25000"/>
                  </a:schemeClr>
                </a:solidFill>
                <a:latin typeface="Gill Sans MT" pitchFamily="34" charset="0"/>
              </a:rPr>
              <a:t>Prendre la valeur la moins élevée</a:t>
            </a:r>
          </a:p>
        </p:txBody>
      </p:sp>
      <p:sp>
        <p:nvSpPr>
          <p:cNvPr id="12" name="Rectangle 3"/>
          <p:cNvSpPr txBox="1">
            <a:spLocks noChangeArrowheads="1"/>
          </p:cNvSpPr>
          <p:nvPr/>
        </p:nvSpPr>
        <p:spPr bwMode="auto">
          <a:xfrm>
            <a:off x="1043608" y="5427272"/>
            <a:ext cx="666968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smtClean="0">
                <a:solidFill>
                  <a:schemeClr val="accent4">
                    <a:lumMod val="75000"/>
                    <a:lumOff val="25000"/>
                  </a:schemeClr>
                </a:solidFill>
                <a:latin typeface="Gill Sans MT" pitchFamily="34" charset="0"/>
              </a:rPr>
              <a:t>Le PMNE-N prévu pour l’année 2012 = 10,5264 $</a:t>
            </a:r>
          </a:p>
        </p:txBody>
      </p:sp>
      <p:sp>
        <p:nvSpPr>
          <p:cNvPr id="3" name="Oval 2"/>
          <p:cNvSpPr/>
          <p:nvPr/>
        </p:nvSpPr>
        <p:spPr bwMode="auto">
          <a:xfrm>
            <a:off x="4716016" y="4778708"/>
            <a:ext cx="1292727" cy="432088"/>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23" name="Rectangle 3"/>
          <p:cNvSpPr txBox="1">
            <a:spLocks noChangeArrowheads="1"/>
          </p:cNvSpPr>
          <p:nvPr/>
        </p:nvSpPr>
        <p:spPr bwMode="auto">
          <a:xfrm>
            <a:off x="1043608" y="3789000"/>
            <a:ext cx="5112568"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smtClean="0">
                <a:solidFill>
                  <a:schemeClr val="accent4">
                    <a:lumMod val="75000"/>
                    <a:lumOff val="25000"/>
                  </a:schemeClr>
                </a:solidFill>
                <a:latin typeface="Gill Sans MT" pitchFamily="34" charset="0"/>
              </a:rPr>
              <a:t>Facteur du prix plafond prévu de 2012 = 1,032</a:t>
            </a:r>
          </a:p>
        </p:txBody>
      </p:sp>
      <p:graphicFrame>
        <p:nvGraphicFramePr>
          <p:cNvPr id="5" name="Table 4"/>
          <p:cNvGraphicFramePr>
            <a:graphicFrameLocks noGrp="1"/>
          </p:cNvGraphicFramePr>
          <p:nvPr>
            <p:extLst>
              <p:ext uri="{D42A27DB-BD31-4B8C-83A1-F6EECF244321}">
                <p14:modId xmlns:p14="http://schemas.microsoft.com/office/powerpoint/2010/main" val="3320999765"/>
              </p:ext>
            </p:extLst>
          </p:nvPr>
        </p:nvGraphicFramePr>
        <p:xfrm>
          <a:off x="1331640" y="1124744"/>
          <a:ext cx="6581047" cy="2123440"/>
        </p:xfrm>
        <a:graphic>
          <a:graphicData uri="http://schemas.openxmlformats.org/drawingml/2006/table">
            <a:tbl>
              <a:tblPr firstRow="1" bandRow="1">
                <a:tableStyleId>{5C22544A-7EE6-4342-B048-85BDC9FD1C3A}</a:tableStyleId>
              </a:tblPr>
              <a:tblGrid>
                <a:gridCol w="1828519"/>
                <a:gridCol w="1219481"/>
                <a:gridCol w="1524000"/>
                <a:gridCol w="2009047"/>
              </a:tblGrid>
              <a:tr h="370840">
                <a:tc>
                  <a:txBody>
                    <a:bodyPr/>
                    <a:lstStyle/>
                    <a:p>
                      <a:pPr algn="ctr"/>
                      <a:r>
                        <a:rPr lang="fr-CA" u="sng" noProof="0" dirty="0" smtClean="0"/>
                        <a:t>Année</a:t>
                      </a:r>
                      <a:endParaRPr lang="fr-CA" u="sng" noProof="0" dirty="0"/>
                    </a:p>
                  </a:txBody>
                  <a:tcPr anchor="ctr"/>
                </a:tc>
                <a:tc>
                  <a:txBody>
                    <a:bodyPr/>
                    <a:lstStyle/>
                    <a:p>
                      <a:pPr algn="ctr"/>
                      <a:r>
                        <a:rPr lang="fr-CA" u="sng" noProof="0" dirty="0" smtClean="0"/>
                        <a:t>PTM-N</a:t>
                      </a:r>
                      <a:endParaRPr lang="fr-CA" u="sng" noProof="0" dirty="0"/>
                    </a:p>
                  </a:txBody>
                  <a:tcPr anchor="ctr"/>
                </a:tc>
                <a:tc>
                  <a:txBody>
                    <a:bodyPr/>
                    <a:lstStyle/>
                    <a:p>
                      <a:pPr algn="ctr"/>
                      <a:r>
                        <a:rPr lang="fr-CA" u="sng" noProof="0" dirty="0" smtClean="0"/>
                        <a:t>PMNE-N</a:t>
                      </a:r>
                      <a:endParaRPr lang="fr-CA" u="sng" noProof="0" dirty="0"/>
                    </a:p>
                  </a:txBody>
                  <a:tcPr anchor="ctr"/>
                </a:tc>
                <a:tc>
                  <a:txBody>
                    <a:bodyPr/>
                    <a:lstStyle/>
                    <a:p>
                      <a:pPr algn="ctr"/>
                      <a:r>
                        <a:rPr lang="fr-CA" u="sng" noProof="0" dirty="0" smtClean="0"/>
                        <a:t>Prix international</a:t>
                      </a:r>
                      <a:r>
                        <a:rPr lang="fr-CA" u="sng" baseline="0" noProof="0" dirty="0" smtClean="0"/>
                        <a:t> le plus élevé</a:t>
                      </a:r>
                      <a:endParaRPr lang="fr-CA" u="sng" noProof="0" dirty="0"/>
                    </a:p>
                  </a:txBody>
                  <a:tcPr anchor="ctr"/>
                </a:tc>
              </a:tr>
              <a:tr h="370840">
                <a:tc>
                  <a:txBody>
                    <a:bodyPr/>
                    <a:lstStyle/>
                    <a:p>
                      <a:pPr algn="ctr"/>
                      <a:r>
                        <a:rPr lang="fr-CA" noProof="0" dirty="0" smtClean="0"/>
                        <a:t>2009 (référence)</a:t>
                      </a:r>
                      <a:endParaRPr lang="fr-CA" noProof="0" dirty="0"/>
                    </a:p>
                  </a:txBody>
                  <a:tcPr/>
                </a:tc>
                <a:tc>
                  <a:txBody>
                    <a:bodyPr/>
                    <a:lstStyle/>
                    <a:p>
                      <a:pPr algn="ctr"/>
                      <a:r>
                        <a:rPr lang="fr-CA" noProof="0" dirty="0" smtClean="0"/>
                        <a:t>10,0000 $</a:t>
                      </a:r>
                    </a:p>
                  </a:txBody>
                  <a:tcPr/>
                </a:tc>
                <a:tc>
                  <a:txBody>
                    <a:bodyPr/>
                    <a:lstStyle/>
                    <a:p>
                      <a:pPr algn="ctr"/>
                      <a:r>
                        <a:rPr lang="fr-CA" noProof="0" dirty="0" smtClean="0"/>
                        <a:t>10,0000 $</a:t>
                      </a:r>
                      <a:endParaRPr lang="fr-CA" noProof="0" dirty="0"/>
                    </a:p>
                  </a:txBody>
                  <a:tcPr/>
                </a:tc>
                <a:tc>
                  <a:txBody>
                    <a:bodyPr/>
                    <a:lstStyle/>
                    <a:p>
                      <a:pPr algn="ctr"/>
                      <a:r>
                        <a:rPr lang="fr-CA" noProof="0" dirty="0" smtClean="0"/>
                        <a:t>12,0000 $</a:t>
                      </a:r>
                      <a:endParaRPr lang="fr-CA" noProof="0" dirty="0"/>
                    </a:p>
                  </a:txBody>
                  <a:tcPr/>
                </a:tc>
              </a:tr>
              <a:tr h="370840">
                <a:tc>
                  <a:txBody>
                    <a:bodyPr/>
                    <a:lstStyle/>
                    <a:p>
                      <a:pPr algn="ctr"/>
                      <a:r>
                        <a:rPr lang="fr-CA" noProof="0" dirty="0" smtClean="0"/>
                        <a:t>2010</a:t>
                      </a:r>
                    </a:p>
                  </a:txBody>
                  <a:tcPr/>
                </a:tc>
                <a:tc>
                  <a:txBody>
                    <a:bodyPr/>
                    <a:lstStyle/>
                    <a:p>
                      <a:pPr algn="ctr"/>
                      <a:r>
                        <a:rPr lang="fr-CA" noProof="0" dirty="0" smtClean="0"/>
                        <a:t>10,1000 $</a:t>
                      </a:r>
                      <a:endParaRPr lang="fr-CA" noProof="0" dirty="0"/>
                    </a:p>
                  </a:txBody>
                  <a:tcPr/>
                </a:tc>
                <a:tc>
                  <a:txBody>
                    <a:bodyPr/>
                    <a:lstStyle/>
                    <a:p>
                      <a:pPr algn="ctr"/>
                      <a:r>
                        <a:rPr lang="fr-CA" noProof="0" dirty="0" smtClean="0"/>
                        <a:t>10,1800 $</a:t>
                      </a:r>
                      <a:endParaRPr lang="fr-CA" noProof="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A" sz="1800" b="0" i="0" u="none" strike="noStrike" kern="1200" cap="none" spc="0" normalizeH="0" baseline="0" noProof="0" dirty="0" smtClean="0">
                          <a:ln>
                            <a:noFill/>
                          </a:ln>
                          <a:solidFill>
                            <a:srgbClr val="003366"/>
                          </a:solidFill>
                          <a:effectLst/>
                          <a:uLnTx/>
                          <a:uFillTx/>
                          <a:latin typeface="+mn-lt"/>
                          <a:ea typeface="+mn-ea"/>
                          <a:cs typeface="+mn-cs"/>
                        </a:rPr>
                        <a:t>12,0000 $</a:t>
                      </a:r>
                      <a:endParaRPr kumimoji="0" lang="fr-CA" sz="1800" b="0" i="0" u="none" strike="noStrike" kern="1200" cap="none" spc="0" normalizeH="0" baseline="0" noProof="0" dirty="0">
                        <a:ln>
                          <a:noFill/>
                        </a:ln>
                        <a:solidFill>
                          <a:srgbClr val="003366"/>
                        </a:solidFill>
                        <a:effectLst/>
                        <a:uLnTx/>
                        <a:uFillTx/>
                        <a:latin typeface="+mn-lt"/>
                        <a:ea typeface="+mn-ea"/>
                        <a:cs typeface="+mn-cs"/>
                      </a:endParaRPr>
                    </a:p>
                  </a:txBody>
                  <a:tcPr/>
                </a:tc>
              </a:tr>
              <a:tr h="370840">
                <a:tc>
                  <a:txBody>
                    <a:bodyPr/>
                    <a:lstStyle/>
                    <a:p>
                      <a:pPr algn="ctr"/>
                      <a:r>
                        <a:rPr lang="fr-CA" noProof="0" dirty="0" smtClean="0"/>
                        <a:t>2011</a:t>
                      </a:r>
                      <a:endParaRPr lang="fr-CA" noProof="0" dirty="0"/>
                    </a:p>
                  </a:txBody>
                  <a:tcPr/>
                </a:tc>
                <a:tc>
                  <a:txBody>
                    <a:bodyPr/>
                    <a:lstStyle/>
                    <a:p>
                      <a:pPr algn="ctr"/>
                      <a:r>
                        <a:rPr lang="fr-CA" noProof="0" dirty="0" smtClean="0"/>
                        <a:t>10,2000 $</a:t>
                      </a:r>
                      <a:endParaRPr lang="fr-CA" noProof="0" dirty="0"/>
                    </a:p>
                  </a:txBody>
                  <a:tcPr/>
                </a:tc>
                <a:tc>
                  <a:txBody>
                    <a:bodyPr/>
                    <a:lstStyle/>
                    <a:p>
                      <a:pPr algn="ctr"/>
                      <a:r>
                        <a:rPr lang="fr-CA" noProof="0" dirty="0" smtClean="0"/>
                        <a:t>10,4700 $</a:t>
                      </a:r>
                      <a:endParaRPr lang="fr-CA" noProof="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A" sz="1800" b="0" i="0" u="none" strike="noStrike" kern="1200" cap="none" spc="0" normalizeH="0" baseline="0" noProof="0" dirty="0" smtClean="0">
                          <a:ln>
                            <a:noFill/>
                          </a:ln>
                          <a:solidFill>
                            <a:srgbClr val="003366"/>
                          </a:solidFill>
                          <a:effectLst/>
                          <a:uLnTx/>
                          <a:uFillTx/>
                          <a:latin typeface="+mn-lt"/>
                          <a:ea typeface="+mn-ea"/>
                          <a:cs typeface="+mn-cs"/>
                        </a:rPr>
                        <a:t>12,0000 $</a:t>
                      </a:r>
                      <a:endParaRPr kumimoji="0" lang="fr-CA" sz="1800" b="0" i="0" u="none" strike="noStrike" kern="1200" cap="none" spc="0" normalizeH="0" baseline="0" noProof="0" dirty="0">
                        <a:ln>
                          <a:noFill/>
                        </a:ln>
                        <a:solidFill>
                          <a:srgbClr val="003366"/>
                        </a:solidFill>
                        <a:effectLst/>
                        <a:uLnTx/>
                        <a:uFillTx/>
                        <a:latin typeface="+mn-lt"/>
                        <a:ea typeface="+mn-ea"/>
                        <a:cs typeface="+mn-cs"/>
                      </a:endParaRPr>
                    </a:p>
                  </a:txBody>
                  <a:tcPr/>
                </a:tc>
              </a:tr>
              <a:tr h="370840">
                <a:tc>
                  <a:txBody>
                    <a:bodyPr/>
                    <a:lstStyle/>
                    <a:p>
                      <a:pPr algn="ctr"/>
                      <a:r>
                        <a:rPr lang="fr-CA" noProof="0" dirty="0" smtClean="0"/>
                        <a:t>2012 </a:t>
                      </a:r>
                      <a:endParaRPr lang="fr-CA" noProof="0" dirty="0"/>
                    </a:p>
                  </a:txBody>
                  <a:tcPr/>
                </a:tc>
                <a:tc>
                  <a:txBody>
                    <a:bodyPr/>
                    <a:lstStyle/>
                    <a:p>
                      <a:pPr algn="ctr"/>
                      <a:r>
                        <a:rPr lang="fr-CA" noProof="0" dirty="0" smtClean="0"/>
                        <a:t>10,4000 $</a:t>
                      </a:r>
                      <a:endParaRPr lang="fr-CA" noProof="0" dirty="0"/>
                    </a:p>
                  </a:txBody>
                  <a:tcPr/>
                </a:tc>
                <a:tc>
                  <a:txBody>
                    <a:bodyPr/>
                    <a:lstStyle/>
                    <a:p>
                      <a:pPr algn="ctr"/>
                      <a:r>
                        <a:rPr lang="fr-CA" noProof="0" dirty="0" smtClean="0"/>
                        <a:t>?</a:t>
                      </a:r>
                      <a:endParaRPr lang="fr-CA" noProof="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A" sz="1800" b="0" i="0" u="none" strike="noStrike" kern="1200" cap="none" spc="0" normalizeH="0" baseline="0" noProof="0" dirty="0" smtClean="0">
                          <a:ln>
                            <a:noFill/>
                          </a:ln>
                          <a:solidFill>
                            <a:srgbClr val="003366"/>
                          </a:solidFill>
                          <a:effectLst/>
                          <a:uLnTx/>
                          <a:uFillTx/>
                          <a:latin typeface="+mn-lt"/>
                          <a:ea typeface="+mn-ea"/>
                          <a:cs typeface="+mn-cs"/>
                        </a:rPr>
                        <a:t>12,0000 $</a:t>
                      </a:r>
                      <a:endParaRPr kumimoji="0" lang="fr-CA" sz="1800" b="0" i="0" u="none" strike="noStrike" kern="1200" cap="none" spc="0" normalizeH="0" baseline="0" noProof="0" dirty="0">
                        <a:ln>
                          <a:noFill/>
                        </a:ln>
                        <a:solidFill>
                          <a:srgbClr val="003366"/>
                        </a:solidFill>
                        <a:effectLst/>
                        <a:uLnTx/>
                        <a:uFillTx/>
                        <a:latin typeface="+mn-lt"/>
                        <a:ea typeface="+mn-ea"/>
                        <a:cs typeface="+mn-cs"/>
                      </a:endParaRPr>
                    </a:p>
                  </a:txBody>
                  <a:tcPr/>
                </a:tc>
              </a:tr>
            </a:tbl>
          </a:graphicData>
        </a:graphic>
      </p:graphicFrame>
    </p:spTree>
    <p:extLst>
      <p:ext uri="{BB962C8B-B14F-4D97-AF65-F5344CB8AC3E}">
        <p14:creationId xmlns:p14="http://schemas.microsoft.com/office/powerpoint/2010/main" val="1300089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hidden"/>
                                      </p:to>
                                    </p:set>
                                  </p:childTnLst>
                                </p:cTn>
                              </p:par>
                              <p:par>
                                <p:cTn id="21" presetID="1" presetClass="entr" presetSubtype="0"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8" grpId="0"/>
      <p:bldP spid="8" grpId="1"/>
      <p:bldP spid="9" grpId="0"/>
      <p:bldP spid="9" grpId="1"/>
      <p:bldP spid="2" grpId="0" animBg="1"/>
      <p:bldP spid="2" grpId="1" animBg="1"/>
      <p:bldP spid="11" grpId="0"/>
      <p:bldP spid="11" grpId="1"/>
      <p:bldP spid="12" grpId="0"/>
      <p:bldP spid="12" grpId="1"/>
      <p:bldP spid="3" grpId="0" animBg="1"/>
      <p:bldP spid="3" grpId="1" animBg="1"/>
      <p:bldP spid="23" grpId="0"/>
      <p:bldP spid="23"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70670" y="260648"/>
            <a:ext cx="7848600" cy="792088"/>
          </a:xfrm>
        </p:spPr>
        <p:txBody>
          <a:bodyPr/>
          <a:lstStyle/>
          <a:p>
            <a:pPr algn="ctr" eaLnBrk="1" hangingPunct="1"/>
            <a:r>
              <a:rPr lang="fr-CA" sz="3600" noProof="0" dirty="0" smtClean="0">
                <a:solidFill>
                  <a:schemeClr val="accent4">
                    <a:lumMod val="75000"/>
                    <a:lumOff val="25000"/>
                  </a:schemeClr>
                </a:solidFill>
                <a:latin typeface="Gill Sans MT" pitchFamily="34" charset="0"/>
              </a:rPr>
              <a:t>Calcul du PMNE-N</a:t>
            </a:r>
            <a:br>
              <a:rPr lang="fr-CA" sz="3600" noProof="0" dirty="0" smtClean="0">
                <a:solidFill>
                  <a:schemeClr val="accent4">
                    <a:lumMod val="75000"/>
                    <a:lumOff val="25000"/>
                  </a:schemeClr>
                </a:solidFill>
                <a:latin typeface="Gill Sans MT" pitchFamily="34" charset="0"/>
              </a:rPr>
            </a:br>
            <a:r>
              <a:rPr lang="fr-CA" sz="1600" noProof="0" dirty="0" smtClean="0">
                <a:solidFill>
                  <a:schemeClr val="accent4">
                    <a:lumMod val="75000"/>
                    <a:lumOff val="25000"/>
                  </a:schemeClr>
                </a:solidFill>
                <a:latin typeface="Gill Sans MT" pitchFamily="34" charset="0"/>
              </a:rPr>
              <a:t>Exemple : Lorsque la date de la première vente remonte à </a:t>
            </a:r>
            <a:r>
              <a:rPr lang="fr-CA" sz="1600" u="sng" noProof="0" dirty="0" smtClean="0">
                <a:solidFill>
                  <a:schemeClr val="accent4">
                    <a:lumMod val="75000"/>
                    <a:lumOff val="25000"/>
                  </a:schemeClr>
                </a:solidFill>
                <a:latin typeface="Gill Sans MT" pitchFamily="34" charset="0"/>
              </a:rPr>
              <a:t>moins de</a:t>
            </a:r>
            <a:r>
              <a:rPr lang="fr-CA" sz="1600" noProof="0" dirty="0" smtClean="0">
                <a:solidFill>
                  <a:schemeClr val="accent4">
                    <a:lumMod val="75000"/>
                    <a:lumOff val="25000"/>
                  </a:schemeClr>
                </a:solidFill>
                <a:latin typeface="Gill Sans MT" pitchFamily="34" charset="0"/>
              </a:rPr>
              <a:t> 3 ans</a:t>
            </a:r>
            <a:endParaRPr lang="fr-CA" sz="1400" noProof="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9</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70670" y="2996952"/>
            <a:ext cx="5733578"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smtClean="0">
                <a:solidFill>
                  <a:schemeClr val="accent4">
                    <a:lumMod val="75000"/>
                    <a:lumOff val="25000"/>
                  </a:schemeClr>
                </a:solidFill>
                <a:latin typeface="Gill Sans MT" pitchFamily="34" charset="0"/>
              </a:rPr>
              <a:t>Facteur de l’IPC prévu de 2012 (2</a:t>
            </a:r>
            <a:r>
              <a:rPr lang="fr-CA" sz="2000" b="0" baseline="30000" dirty="0" smtClean="0">
                <a:solidFill>
                  <a:schemeClr val="accent4">
                    <a:lumMod val="75000"/>
                    <a:lumOff val="25000"/>
                  </a:schemeClr>
                </a:solidFill>
                <a:latin typeface="Gill Sans MT" pitchFamily="34" charset="0"/>
              </a:rPr>
              <a:t>e</a:t>
            </a:r>
            <a:r>
              <a:rPr lang="fr-CA" sz="2000" b="0" dirty="0" smtClean="0">
                <a:solidFill>
                  <a:schemeClr val="accent4">
                    <a:lumMod val="75000"/>
                    <a:lumOff val="25000"/>
                  </a:schemeClr>
                </a:solidFill>
                <a:latin typeface="Gill Sans MT" pitchFamily="34" charset="0"/>
              </a:rPr>
              <a:t> année) = 1,046</a:t>
            </a:r>
          </a:p>
          <a:p>
            <a:pPr marL="0" indent="0" eaLnBrk="1" hangingPunct="1">
              <a:buNone/>
            </a:pPr>
            <a:endParaRPr lang="en-US" sz="2000" b="0" dirty="0" smtClean="0">
              <a:solidFill>
                <a:schemeClr val="accent4">
                  <a:lumMod val="75000"/>
                  <a:lumOff val="25000"/>
                </a:schemeClr>
              </a:solidFill>
              <a:latin typeface="Gill Sans MT" pitchFamily="34" charset="0"/>
            </a:endParaRPr>
          </a:p>
        </p:txBody>
      </p:sp>
      <p:sp>
        <p:nvSpPr>
          <p:cNvPr id="8" name="Rectangle 3"/>
          <p:cNvSpPr txBox="1">
            <a:spLocks noChangeArrowheads="1"/>
          </p:cNvSpPr>
          <p:nvPr/>
        </p:nvSpPr>
        <p:spPr bwMode="auto">
          <a:xfrm>
            <a:off x="1070670" y="412211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IPC = 1,046  x 10,0000 $ = 10,4600 $</a:t>
            </a:r>
          </a:p>
        </p:txBody>
      </p:sp>
      <p:sp>
        <p:nvSpPr>
          <p:cNvPr id="9" name="Rectangle 3"/>
          <p:cNvSpPr txBox="1">
            <a:spLocks noChangeArrowheads="1"/>
          </p:cNvSpPr>
          <p:nvPr/>
        </p:nvSpPr>
        <p:spPr bwMode="auto">
          <a:xfrm>
            <a:off x="1070670" y="4482112"/>
            <a:ext cx="494149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Prix plafond = 1,032  x 10,0500 $ = 10,3716 $</a:t>
            </a:r>
          </a:p>
        </p:txBody>
      </p:sp>
      <p:sp>
        <p:nvSpPr>
          <p:cNvPr id="2" name="Right Brace 1"/>
          <p:cNvSpPr/>
          <p:nvPr/>
        </p:nvSpPr>
        <p:spPr bwMode="auto">
          <a:xfrm>
            <a:off x="5988919" y="4194120"/>
            <a:ext cx="233772" cy="647992"/>
          </a:xfrm>
          <a:prstGeom prst="rightBrace">
            <a:avLst/>
          </a:prstGeom>
          <a:noFill/>
          <a:ln w="254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11" name="Rectangle 3"/>
          <p:cNvSpPr txBox="1">
            <a:spLocks noChangeArrowheads="1"/>
          </p:cNvSpPr>
          <p:nvPr/>
        </p:nvSpPr>
        <p:spPr bwMode="auto">
          <a:xfrm>
            <a:off x="6250892" y="4186032"/>
            <a:ext cx="2088231" cy="7281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lvl="0" indent="0" eaLnBrk="1" hangingPunct="1">
              <a:spcBef>
                <a:spcPct val="0"/>
              </a:spcBef>
              <a:buClrTx/>
              <a:buSzTx/>
              <a:buNone/>
            </a:pPr>
            <a:r>
              <a:rPr lang="fr-CA" sz="2000" b="0" dirty="0">
                <a:solidFill>
                  <a:srgbClr val="002A56">
                    <a:lumMod val="75000"/>
                    <a:lumOff val="25000"/>
                  </a:srgbClr>
                </a:solidFill>
                <a:latin typeface="Gill Sans MT" pitchFamily="34" charset="0"/>
              </a:rPr>
              <a:t>Prendre la valeur la moins </a:t>
            </a:r>
            <a:r>
              <a:rPr lang="fr-CA" sz="2000" b="0" dirty="0" smtClean="0">
                <a:solidFill>
                  <a:srgbClr val="002A56">
                    <a:lumMod val="75000"/>
                    <a:lumOff val="25000"/>
                  </a:srgbClr>
                </a:solidFill>
                <a:latin typeface="Gill Sans MT" pitchFamily="34" charset="0"/>
              </a:rPr>
              <a:t>élevée</a:t>
            </a:r>
            <a:endParaRPr lang="en-US" sz="2000" b="0" dirty="0" smtClean="0">
              <a:solidFill>
                <a:schemeClr val="accent4">
                  <a:lumMod val="75000"/>
                  <a:lumOff val="25000"/>
                </a:schemeClr>
              </a:solidFill>
              <a:latin typeface="Gill Sans MT" pitchFamily="34" charset="0"/>
            </a:endParaRPr>
          </a:p>
        </p:txBody>
      </p:sp>
      <p:sp>
        <p:nvSpPr>
          <p:cNvPr id="12" name="Rectangle 3"/>
          <p:cNvSpPr txBox="1">
            <a:spLocks noChangeArrowheads="1"/>
          </p:cNvSpPr>
          <p:nvPr/>
        </p:nvSpPr>
        <p:spPr bwMode="auto">
          <a:xfrm>
            <a:off x="1045543" y="5247272"/>
            <a:ext cx="666968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smtClean="0">
                <a:solidFill>
                  <a:schemeClr val="accent4">
                    <a:lumMod val="75000"/>
                    <a:lumOff val="25000"/>
                  </a:schemeClr>
                </a:solidFill>
                <a:latin typeface="Gill Sans MT" pitchFamily="34" charset="0"/>
              </a:rPr>
              <a:t>Le PMNE-N prévu pour l’année 2012 = 10,3716 $</a:t>
            </a:r>
          </a:p>
        </p:txBody>
      </p:sp>
      <p:sp>
        <p:nvSpPr>
          <p:cNvPr id="3" name="Oval 2"/>
          <p:cNvSpPr/>
          <p:nvPr/>
        </p:nvSpPr>
        <p:spPr bwMode="auto">
          <a:xfrm>
            <a:off x="4719433" y="4482112"/>
            <a:ext cx="1292727" cy="432088"/>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23" name="Rectangle 3"/>
          <p:cNvSpPr txBox="1">
            <a:spLocks noChangeArrowheads="1"/>
          </p:cNvSpPr>
          <p:nvPr/>
        </p:nvSpPr>
        <p:spPr bwMode="auto">
          <a:xfrm>
            <a:off x="1070670" y="3355002"/>
            <a:ext cx="530153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smtClean="0">
                <a:solidFill>
                  <a:schemeClr val="accent4">
                    <a:lumMod val="75000"/>
                    <a:lumOff val="25000"/>
                  </a:schemeClr>
                </a:solidFill>
                <a:latin typeface="Gill Sans MT" pitchFamily="34" charset="0"/>
              </a:rPr>
              <a:t>Facteur du prix plafond prévu de 2012 = 1,032</a:t>
            </a:r>
          </a:p>
          <a:p>
            <a:pPr marL="0" indent="0" eaLnBrk="1" hangingPunct="1">
              <a:buNone/>
            </a:pPr>
            <a:endParaRPr lang="en-US" sz="2000" b="0" dirty="0" smtClean="0">
              <a:solidFill>
                <a:schemeClr val="accent4">
                  <a:lumMod val="75000"/>
                  <a:lumOff val="25000"/>
                </a:schemeClr>
              </a:solidFill>
              <a:latin typeface="Gill Sans MT"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630134902"/>
              </p:ext>
            </p:extLst>
          </p:nvPr>
        </p:nvGraphicFramePr>
        <p:xfrm>
          <a:off x="1331640" y="1124744"/>
          <a:ext cx="6581047" cy="1752600"/>
        </p:xfrm>
        <a:graphic>
          <a:graphicData uri="http://schemas.openxmlformats.org/drawingml/2006/table">
            <a:tbl>
              <a:tblPr firstRow="1" bandRow="1">
                <a:tableStyleId>{5C22544A-7EE6-4342-B048-85BDC9FD1C3A}</a:tableStyleId>
              </a:tblPr>
              <a:tblGrid>
                <a:gridCol w="1828519"/>
                <a:gridCol w="1219481"/>
                <a:gridCol w="1524000"/>
                <a:gridCol w="2009047"/>
              </a:tblGrid>
              <a:tr h="370840">
                <a:tc>
                  <a:txBody>
                    <a:bodyPr/>
                    <a:lstStyle/>
                    <a:p>
                      <a:pPr algn="ctr"/>
                      <a:r>
                        <a:rPr lang="fr-CA" u="sng" noProof="0" dirty="0" smtClean="0"/>
                        <a:t>Année</a:t>
                      </a:r>
                      <a:endParaRPr lang="fr-CA" u="sng" noProof="0" dirty="0"/>
                    </a:p>
                  </a:txBody>
                  <a:tcPr anchor="ctr"/>
                </a:tc>
                <a:tc>
                  <a:txBody>
                    <a:bodyPr/>
                    <a:lstStyle/>
                    <a:p>
                      <a:pPr algn="ctr"/>
                      <a:r>
                        <a:rPr lang="fr-CA" u="sng" noProof="0" dirty="0" smtClean="0"/>
                        <a:t>PTM-N</a:t>
                      </a:r>
                      <a:endParaRPr lang="fr-CA" u="sng" noProof="0" dirty="0"/>
                    </a:p>
                  </a:txBody>
                  <a:tcPr anchor="ctr"/>
                </a:tc>
                <a:tc>
                  <a:txBody>
                    <a:bodyPr/>
                    <a:lstStyle/>
                    <a:p>
                      <a:pPr algn="ctr"/>
                      <a:r>
                        <a:rPr lang="fr-CA" u="sng" noProof="0" dirty="0" smtClean="0"/>
                        <a:t>PMMP</a:t>
                      </a:r>
                      <a:r>
                        <a:rPr lang="fr-CA" u="none" noProof="0" dirty="0" smtClean="0"/>
                        <a:t> / </a:t>
                      </a:r>
                    </a:p>
                    <a:p>
                      <a:pPr algn="ctr"/>
                      <a:r>
                        <a:rPr lang="fr-CA" u="sng" noProof="0" dirty="0" smtClean="0"/>
                        <a:t>PMNE-N</a:t>
                      </a:r>
                      <a:endParaRPr lang="fr-CA" u="sng" noProof="0" dirty="0"/>
                    </a:p>
                  </a:txBody>
                  <a:tcPr anchor="ctr"/>
                </a:tc>
                <a:tc>
                  <a:txBody>
                    <a:bodyPr/>
                    <a:lstStyle/>
                    <a:p>
                      <a:pPr algn="ctr"/>
                      <a:r>
                        <a:rPr lang="fr-CA" u="sng" noProof="0" dirty="0" smtClean="0"/>
                        <a:t>Prix international le plus élevé</a:t>
                      </a:r>
                      <a:endParaRPr lang="fr-CA" u="sng" noProof="0" dirty="0"/>
                    </a:p>
                  </a:txBody>
                  <a:tcPr anchor="ctr"/>
                </a:tc>
              </a:tr>
              <a:tr h="370840">
                <a:tc>
                  <a:txBody>
                    <a:bodyPr/>
                    <a:lstStyle/>
                    <a:p>
                      <a:pPr algn="ctr"/>
                      <a:r>
                        <a:rPr lang="fr-CA" noProof="0" dirty="0" smtClean="0"/>
                        <a:t>2010 (référence)</a:t>
                      </a:r>
                    </a:p>
                  </a:txBody>
                  <a:tcPr/>
                </a:tc>
                <a:tc>
                  <a:txBody>
                    <a:bodyPr/>
                    <a:lstStyle/>
                    <a:p>
                      <a:pPr algn="ctr"/>
                      <a:r>
                        <a:rPr lang="fr-CA" noProof="0" dirty="0" smtClean="0"/>
                        <a:t>10,0000 $</a:t>
                      </a:r>
                      <a:endParaRPr lang="fr-CA" noProof="0" dirty="0"/>
                    </a:p>
                  </a:txBody>
                  <a:tcPr/>
                </a:tc>
                <a:tc>
                  <a:txBody>
                    <a:bodyPr/>
                    <a:lstStyle/>
                    <a:p>
                      <a:pPr algn="ctr"/>
                      <a:r>
                        <a:rPr lang="fr-CA" noProof="0" dirty="0" smtClean="0"/>
                        <a:t>10,0000 $</a:t>
                      </a:r>
                      <a:endParaRPr lang="fr-CA" noProof="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A" noProof="0" dirty="0" smtClean="0"/>
                        <a:t>12,0000 $</a:t>
                      </a:r>
                    </a:p>
                  </a:txBody>
                  <a:tcPr/>
                </a:tc>
              </a:tr>
              <a:tr h="370840">
                <a:tc>
                  <a:txBody>
                    <a:bodyPr/>
                    <a:lstStyle/>
                    <a:p>
                      <a:pPr algn="ctr"/>
                      <a:r>
                        <a:rPr lang="fr-CA" noProof="0" dirty="0" smtClean="0"/>
                        <a:t>2011</a:t>
                      </a:r>
                      <a:endParaRPr lang="fr-CA" noProof="0" dirty="0"/>
                    </a:p>
                  </a:txBody>
                  <a:tcPr/>
                </a:tc>
                <a:tc>
                  <a:txBody>
                    <a:bodyPr/>
                    <a:lstStyle/>
                    <a:p>
                      <a:pPr algn="ctr"/>
                      <a:r>
                        <a:rPr lang="fr-CA" noProof="0" dirty="0" smtClean="0"/>
                        <a:t>10,0500 $</a:t>
                      </a:r>
                      <a:endParaRPr lang="fr-CA" noProof="0" dirty="0"/>
                    </a:p>
                  </a:txBody>
                  <a:tcPr/>
                </a:tc>
                <a:tc>
                  <a:txBody>
                    <a:bodyPr/>
                    <a:lstStyle/>
                    <a:p>
                      <a:pPr algn="ctr"/>
                      <a:r>
                        <a:rPr lang="fr-CA" noProof="0" dirty="0" smtClean="0"/>
                        <a:t>10,2900 $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A" noProof="0" dirty="0" smtClean="0"/>
                        <a:t>12,0000 $</a:t>
                      </a:r>
                    </a:p>
                  </a:txBody>
                  <a:tcPr/>
                </a:tc>
              </a:tr>
              <a:tr h="370840">
                <a:tc>
                  <a:txBody>
                    <a:bodyPr/>
                    <a:lstStyle/>
                    <a:p>
                      <a:pPr algn="ctr"/>
                      <a:r>
                        <a:rPr lang="fr-CA" noProof="0" dirty="0" smtClean="0"/>
                        <a:t>2012 </a:t>
                      </a:r>
                      <a:endParaRPr lang="fr-CA" noProof="0" dirty="0"/>
                    </a:p>
                  </a:txBody>
                  <a:tcPr/>
                </a:tc>
                <a:tc>
                  <a:txBody>
                    <a:bodyPr/>
                    <a:lstStyle/>
                    <a:p>
                      <a:pPr algn="ctr"/>
                      <a:r>
                        <a:rPr lang="fr-CA" noProof="0" dirty="0" smtClean="0"/>
                        <a:t>10,2000 $</a:t>
                      </a:r>
                      <a:endParaRPr lang="fr-CA" noProof="0" dirty="0"/>
                    </a:p>
                  </a:txBody>
                  <a:tcPr/>
                </a:tc>
                <a:tc>
                  <a:txBody>
                    <a:bodyPr/>
                    <a:lstStyle/>
                    <a:p>
                      <a:pPr algn="ctr"/>
                      <a:r>
                        <a:rPr lang="fr-CA" noProof="0" dirty="0" smtClean="0"/>
                        <a:t>?</a:t>
                      </a:r>
                      <a:endParaRPr lang="fr-CA" noProof="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A" noProof="0" dirty="0" smtClean="0"/>
                        <a:t>12,0000 $</a:t>
                      </a:r>
                    </a:p>
                  </a:txBody>
                  <a:tcPr/>
                </a:tc>
              </a:tr>
            </a:tbl>
          </a:graphicData>
        </a:graphic>
      </p:graphicFrame>
    </p:spTree>
    <p:extLst>
      <p:ext uri="{BB962C8B-B14F-4D97-AF65-F5344CB8AC3E}">
        <p14:creationId xmlns:p14="http://schemas.microsoft.com/office/powerpoint/2010/main" val="3733809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hidden"/>
                                      </p:to>
                                    </p:set>
                                  </p:childTnLst>
                                </p:cTn>
                              </p:par>
                              <p:par>
                                <p:cTn id="21" presetID="1" presetClass="entr" presetSubtype="0"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8" grpId="0"/>
      <p:bldP spid="8" grpId="1"/>
      <p:bldP spid="9" grpId="0"/>
      <p:bldP spid="9" grpId="1"/>
      <p:bldP spid="2" grpId="0" animBg="1"/>
      <p:bldP spid="2" grpId="1" animBg="1"/>
      <p:bldP spid="11" grpId="0"/>
      <p:bldP spid="11" grpId="1"/>
      <p:bldP spid="12" grpId="0"/>
      <p:bldP spid="12" grpId="1"/>
      <p:bldP spid="3" grpId="0" animBg="1"/>
      <p:bldP spid="3" grpId="1" animBg="1"/>
      <p:bldP spid="23" grpId="0"/>
      <p:bldP spid="23" grpId="1"/>
    </p:bldLst>
  </p:timing>
</p:sld>
</file>

<file path=ppt/theme/theme1.xml><?xml version="1.0" encoding="utf-8"?>
<a:theme xmlns:a="http://schemas.openxmlformats.org/drawingml/2006/main" name="Presentation 2">
  <a:themeElements>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Presentation 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Presentation 2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Presentation 2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Presentation 2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Presentation 2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Presentation 2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Presentation 2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Presentation 2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52291</TotalTime>
  <Words>2467</Words>
  <Application>Microsoft Office PowerPoint</Application>
  <PresentationFormat>On-screen Show (4:3)</PresentationFormat>
  <Paragraphs>781</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Presentation 2</vt:lpstr>
      <vt:lpstr>Conseil d’examen du prix des médicaments brevetés </vt:lpstr>
      <vt:lpstr>Contenu</vt:lpstr>
      <vt:lpstr>Méthodologie de rajustement  du prix selon l’IPC</vt:lpstr>
      <vt:lpstr>Méthodologie de rajustement  du prix selon l’IPC</vt:lpstr>
      <vt:lpstr>Méthodologie de rajustement  du prix selon l’IPC</vt:lpstr>
      <vt:lpstr>Terminologie</vt:lpstr>
      <vt:lpstr>Méthodologie de rajustement  du prix selon l’IPC</vt:lpstr>
      <vt:lpstr>Calcul du PMNE-N Exemple : 3 ans</vt:lpstr>
      <vt:lpstr>Calcul du PMNE-N Exemple : Lorsque la date de la première vente remonte à moins de 3 ans</vt:lpstr>
      <vt:lpstr>Calcul du PMNE-N Exemple : Aucune augmentation annuelle du prix</vt:lpstr>
      <vt:lpstr>Calcul du PMNE-N Exemple : Différence entre l’IPC et le prix plafond lors de la deuxième année de vente</vt:lpstr>
      <vt:lpstr>Comparaison du prix au Canada avec le prix international le plus élevé</vt:lpstr>
      <vt:lpstr>Comparaison du prix au Canada avec le prix international le plus élevé</vt:lpstr>
      <vt:lpstr>Comparaison du prix au Canada avec le prix international le plus élevé</vt:lpstr>
      <vt:lpstr>Taux de change</vt:lpstr>
      <vt:lpstr>PowerPoint Presentation</vt:lpstr>
      <vt:lpstr>Vérification des prix internationaux</vt:lpstr>
      <vt:lpstr>Exemple : Vérification pour l’Allemagne</vt:lpstr>
      <vt:lpstr>PowerPoint Presentation</vt:lpstr>
      <vt:lpstr>PowerPoint Presentation</vt:lpstr>
      <vt:lpstr>Calcul du prix départ-usine (Allemagne)</vt:lpstr>
      <vt:lpstr>Exemple : Vérification  Allemagne (médicament ABC, mars à juin 2011)</vt:lpstr>
      <vt:lpstr>PowerPoint Presentation</vt:lpstr>
      <vt:lpstr>Critères justifiant la tenue d’une enquête</vt:lpstr>
      <vt:lpstr>Produits médicamenteux en vente libre et les produits médicamenteux pour usage vétérinaire</vt:lpstr>
      <vt:lpstr>Méthodologie de la majoration</vt:lpstr>
      <vt:lpstr>Références à consulter</vt:lpstr>
    </vt:vector>
  </TitlesOfParts>
  <Manager>Gregory Gillespie</Manager>
  <Company>PMPRB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RA&amp;O Calculations</dc:title>
  <dc:subject>PMPRB 101</dc:subject>
  <dc:creator>Jarrett Todd</dc:creator>
  <cp:keywords>Outreach</cp:keywords>
  <cp:lastModifiedBy>PMPRB-CEPMB</cp:lastModifiedBy>
  <cp:revision>2080</cp:revision>
  <cp:lastPrinted>2012-11-13T20:16:11Z</cp:lastPrinted>
  <dcterms:modified xsi:type="dcterms:W3CDTF">2012-12-21T20:04:08Z</dcterms:modified>
</cp:coreProperties>
</file>