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0"/>
  </p:notesMasterIdLst>
  <p:handoutMasterIdLst>
    <p:handoutMasterId r:id="rId31"/>
  </p:handoutMasterIdLst>
  <p:sldIdLst>
    <p:sldId id="270" r:id="rId2"/>
    <p:sldId id="670" r:id="rId3"/>
    <p:sldId id="671" r:id="rId4"/>
    <p:sldId id="650" r:id="rId5"/>
    <p:sldId id="653" r:id="rId6"/>
    <p:sldId id="654" r:id="rId7"/>
    <p:sldId id="632" r:id="rId8"/>
    <p:sldId id="660" r:id="rId9"/>
    <p:sldId id="661" r:id="rId10"/>
    <p:sldId id="662" r:id="rId11"/>
    <p:sldId id="663" r:id="rId12"/>
    <p:sldId id="676" r:id="rId13"/>
    <p:sldId id="664" r:id="rId14"/>
    <p:sldId id="639" r:id="rId15"/>
    <p:sldId id="665" r:id="rId16"/>
    <p:sldId id="666" r:id="rId17"/>
    <p:sldId id="667" r:id="rId18"/>
    <p:sldId id="668" r:id="rId19"/>
    <p:sldId id="669" r:id="rId20"/>
    <p:sldId id="646" r:id="rId21"/>
    <p:sldId id="655" r:id="rId22"/>
    <p:sldId id="673" r:id="rId23"/>
    <p:sldId id="647" r:id="rId24"/>
    <p:sldId id="674" r:id="rId25"/>
    <p:sldId id="648" r:id="rId26"/>
    <p:sldId id="659" r:id="rId27"/>
    <p:sldId id="672" r:id="rId28"/>
    <p:sldId id="651" r:id="rId29"/>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20558A"/>
    <a:srgbClr val="345A98"/>
    <a:srgbClr val="22509A"/>
    <a:srgbClr val="1D4585"/>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8580" autoAdjust="0"/>
  </p:normalViewPr>
  <p:slideViewPr>
    <p:cSldViewPr>
      <p:cViewPr>
        <p:scale>
          <a:sx n="100" d="100"/>
          <a:sy n="100" d="100"/>
        </p:scale>
        <p:origin x="-1224" y="-336"/>
      </p:cViewPr>
      <p:guideLst>
        <p:guide orient="horz" pos="2160"/>
        <p:guide pos="2880"/>
      </p:guideLst>
    </p:cSldViewPr>
  </p:slideViewPr>
  <p:outlineViewPr>
    <p:cViewPr>
      <p:scale>
        <a:sx n="33" d="100"/>
        <a:sy n="33" d="100"/>
      </p:scale>
      <p:origin x="0" y="65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62" y="-78"/>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24619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16013" y="696913"/>
            <a:ext cx="4649787"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688805" y="4416425"/>
            <a:ext cx="5505762"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1"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3891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13</a:t>
            </a:fld>
            <a:endParaRPr lang="en-US" dirty="0"/>
          </a:p>
        </p:txBody>
      </p:sp>
    </p:spTree>
    <p:extLst>
      <p:ext uri="{BB962C8B-B14F-4D97-AF65-F5344CB8AC3E}">
        <p14:creationId xmlns:p14="http://schemas.microsoft.com/office/powerpoint/2010/main" val="2989399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Ask Beatrice about mentioning that the filing times may change</a:t>
            </a:r>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14</a:t>
            </a:fld>
            <a:endParaRPr lang="en-US" dirty="0"/>
          </a:p>
        </p:txBody>
      </p:sp>
    </p:spTree>
    <p:extLst>
      <p:ext uri="{BB962C8B-B14F-4D97-AF65-F5344CB8AC3E}">
        <p14:creationId xmlns:p14="http://schemas.microsoft.com/office/powerpoint/2010/main" val="4242920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15</a:t>
            </a:fld>
            <a:endParaRPr lang="en-US" dirty="0"/>
          </a:p>
        </p:txBody>
      </p:sp>
    </p:spTree>
    <p:extLst>
      <p:ext uri="{BB962C8B-B14F-4D97-AF65-F5344CB8AC3E}">
        <p14:creationId xmlns:p14="http://schemas.microsoft.com/office/powerpoint/2010/main" val="914407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16</a:t>
            </a:fld>
            <a:endParaRPr lang="en-US" dirty="0"/>
          </a:p>
        </p:txBody>
      </p:sp>
    </p:spTree>
    <p:extLst>
      <p:ext uri="{BB962C8B-B14F-4D97-AF65-F5344CB8AC3E}">
        <p14:creationId xmlns:p14="http://schemas.microsoft.com/office/powerpoint/2010/main" val="914407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dirty="0"/>
          </a:p>
        </p:txBody>
      </p:sp>
    </p:spTree>
    <p:extLst>
      <p:ext uri="{BB962C8B-B14F-4D97-AF65-F5344CB8AC3E}">
        <p14:creationId xmlns:p14="http://schemas.microsoft.com/office/powerpoint/2010/main" val="914407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dirty="0"/>
          </a:p>
        </p:txBody>
      </p:sp>
    </p:spTree>
    <p:extLst>
      <p:ext uri="{BB962C8B-B14F-4D97-AF65-F5344CB8AC3E}">
        <p14:creationId xmlns:p14="http://schemas.microsoft.com/office/powerpoint/2010/main" val="2032668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-Package size can be changed</a:t>
            </a:r>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19</a:t>
            </a:fld>
            <a:endParaRPr lang="en-US" dirty="0"/>
          </a:p>
        </p:txBody>
      </p:sp>
    </p:spTree>
    <p:extLst>
      <p:ext uri="{BB962C8B-B14F-4D97-AF65-F5344CB8AC3E}">
        <p14:creationId xmlns:p14="http://schemas.microsoft.com/office/powerpoint/2010/main" val="1246035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-Date does not have to be specific</a:t>
            </a:r>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7</a:t>
            </a:fld>
            <a:endParaRPr lang="en-US" dirty="0"/>
          </a:p>
        </p:txBody>
      </p:sp>
    </p:spTree>
    <p:extLst>
      <p:ext uri="{BB962C8B-B14F-4D97-AF65-F5344CB8AC3E}">
        <p14:creationId xmlns:p14="http://schemas.microsoft.com/office/powerpoint/2010/main" val="2913485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8</a:t>
            </a:fld>
            <a:endParaRPr lang="en-US" dirty="0"/>
          </a:p>
        </p:txBody>
      </p:sp>
    </p:spTree>
    <p:extLst>
      <p:ext uri="{BB962C8B-B14F-4D97-AF65-F5344CB8AC3E}">
        <p14:creationId xmlns:p14="http://schemas.microsoft.com/office/powerpoint/2010/main" val="4197697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9</a:t>
            </a:fld>
            <a:endParaRPr lang="en-US" dirty="0"/>
          </a:p>
        </p:txBody>
      </p:sp>
    </p:spTree>
    <p:extLst>
      <p:ext uri="{BB962C8B-B14F-4D97-AF65-F5344CB8AC3E}">
        <p14:creationId xmlns:p14="http://schemas.microsoft.com/office/powerpoint/2010/main" val="2989399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10</a:t>
            </a:fld>
            <a:endParaRPr lang="en-US" dirty="0"/>
          </a:p>
        </p:txBody>
      </p:sp>
    </p:spTree>
    <p:extLst>
      <p:ext uri="{BB962C8B-B14F-4D97-AF65-F5344CB8AC3E}">
        <p14:creationId xmlns:p14="http://schemas.microsoft.com/office/powerpoint/2010/main" val="2989399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11</a:t>
            </a:fld>
            <a:endParaRPr lang="en-US" dirty="0"/>
          </a:p>
        </p:txBody>
      </p:sp>
    </p:spTree>
    <p:extLst>
      <p:ext uri="{BB962C8B-B14F-4D97-AF65-F5344CB8AC3E}">
        <p14:creationId xmlns:p14="http://schemas.microsoft.com/office/powerpoint/2010/main" val="2989399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ipo.ic.gc.ca/eic/site/cipointernet-internetopic.nsf/eng/Home?OpenDocume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compliance@pmprb-cepmb.gc.c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pmprb-cepmb.gc.ca/" TargetMode="Externa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331640" y="3284984"/>
            <a:ext cx="7363544" cy="2438400"/>
          </a:xfrm>
        </p:spPr>
        <p:txBody>
          <a:bodyPr lIns="0" tIns="0" rIns="0" bIns="0"/>
          <a:lstStyle/>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r>
              <a:rPr lang="fr-CA" sz="2400" b="1" noProof="0" dirty="0" smtClean="0"/>
              <a:t>Exigences en matière de rapport</a:t>
            </a:r>
          </a:p>
          <a:p>
            <a:pPr eaLnBrk="1" hangingPunct="1">
              <a:buFont typeface="Wingdings" pitchFamily="-60" charset="2"/>
              <a:buNone/>
            </a:pPr>
            <a:endParaRPr lang="fr-CA" sz="2400" b="1" noProof="0" dirty="0" smtClean="0"/>
          </a:p>
          <a:p>
            <a:pPr eaLnBrk="1" hangingPunct="1">
              <a:buFont typeface="Wingdings" pitchFamily="-60" charset="2"/>
              <a:buNone/>
            </a:pPr>
            <a:r>
              <a:rPr lang="fr-CA" sz="2400" b="1" noProof="0" dirty="0" smtClean="0"/>
              <a:t>CEPMB 101</a:t>
            </a:r>
            <a:endParaRPr lang="fr-CA" sz="2400" noProof="0" dirty="0" smtClean="0"/>
          </a:p>
          <a:p>
            <a:pPr eaLnBrk="1" hangingPunct="1">
              <a:buFont typeface="Wingdings" pitchFamily="-60" charset="2"/>
              <a:buNone/>
            </a:pPr>
            <a:r>
              <a:rPr lang="fr-CA" sz="2000" noProof="0" dirty="0" smtClean="0"/>
              <a:t>					Ottawa, décembre 2012</a:t>
            </a:r>
          </a:p>
          <a:p>
            <a:pPr eaLnBrk="1" hangingPunct="1">
              <a:buFont typeface="Wingdings" pitchFamily="-60" charset="2"/>
              <a:buNone/>
            </a:pPr>
            <a:r>
              <a:rPr lang="fr-CA" sz="2000" noProof="0" dirty="0" smtClean="0"/>
              <a:t>					</a:t>
            </a:r>
          </a:p>
        </p:txBody>
      </p:sp>
      <p:sp>
        <p:nvSpPr>
          <p:cNvPr id="15362" name="AutoShape 2"/>
          <p:cNvSpPr>
            <a:spLocks noGrp="1" noChangeArrowheads="1"/>
          </p:cNvSpPr>
          <p:nvPr>
            <p:ph type="ctrTitle" sz="quarter"/>
          </p:nvPr>
        </p:nvSpPr>
        <p:spPr>
          <a:xfrm>
            <a:off x="1475656" y="2348880"/>
            <a:ext cx="7247657" cy="843285"/>
          </a:xfrm>
        </p:spPr>
        <p:txBody>
          <a:bodyPr anchor="ctr"/>
          <a:lstStyle/>
          <a:p>
            <a:pPr eaLnBrk="1" hangingPunct="1"/>
            <a:r>
              <a:rPr lang="fr-CA" sz="3600" i="1" dirty="0" smtClean="0">
                <a:solidFill>
                  <a:schemeClr val="tx1"/>
                </a:solidFill>
              </a:rPr>
              <a:t>Conseil d’examen du prix des médicaments brevetés</a:t>
            </a:r>
            <a:endParaRPr lang="fr-CA" sz="3200" i="1" noProof="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Formulaire 1 – Sections 4, 5 et 6</a:t>
            </a:r>
            <a:br>
              <a:rPr lang="fr-CA" noProof="0" dirty="0" smtClean="0"/>
            </a:b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888" y="3789040"/>
            <a:ext cx="6902871"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6888" y="2564904"/>
            <a:ext cx="6902871"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033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Formulaire 1 – Section 7</a:t>
            </a:r>
            <a:br>
              <a:rPr lang="fr-CA" noProof="0" dirty="0" smtClean="0"/>
            </a:b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11</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124744"/>
            <a:ext cx="6840760" cy="488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244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476672"/>
            <a:ext cx="7848600" cy="576064"/>
          </a:xfrm>
        </p:spPr>
        <p:txBody>
          <a:bodyPr/>
          <a:lstStyle/>
          <a:p>
            <a:pPr algn="ctr" eaLnBrk="1" hangingPunct="1"/>
            <a:r>
              <a:rPr lang="fr-CA" sz="2800" noProof="0" dirty="0" smtClean="0"/>
              <a:t>Brevet (</a:t>
            </a:r>
            <a:r>
              <a:rPr lang="fr-CA" sz="2800" i="1" noProof="0" dirty="0" smtClean="0"/>
              <a:t>Loi sur les brevets </a:t>
            </a:r>
            <a:r>
              <a:rPr lang="fr-CA" sz="2800" noProof="0" dirty="0" smtClean="0"/>
              <a:t>– article 45)</a:t>
            </a:r>
          </a:p>
        </p:txBody>
      </p:sp>
      <p:sp>
        <p:nvSpPr>
          <p:cNvPr id="17411" name="Rectangle 3"/>
          <p:cNvSpPr>
            <a:spLocks noGrp="1" noChangeArrowheads="1"/>
          </p:cNvSpPr>
          <p:nvPr>
            <p:ph type="body" idx="4294967295"/>
          </p:nvPr>
        </p:nvSpPr>
        <p:spPr>
          <a:xfrm>
            <a:off x="1066800" y="1052736"/>
            <a:ext cx="7848600" cy="5472608"/>
          </a:xfrm>
        </p:spPr>
        <p:txBody>
          <a:bodyPr/>
          <a:lstStyle/>
          <a:p>
            <a:pPr eaLnBrk="1" hangingPunct="1"/>
            <a:r>
              <a:rPr lang="fr-CA" sz="2000" noProof="0" dirty="0" smtClean="0"/>
              <a:t>Si la </a:t>
            </a:r>
            <a:r>
              <a:rPr lang="fr-CA" sz="2000" dirty="0" smtClean="0"/>
              <a:t>demande a été </a:t>
            </a:r>
            <a:r>
              <a:rPr lang="fr-CA" sz="2000" noProof="0" dirty="0" smtClean="0"/>
              <a:t>déposée </a:t>
            </a:r>
            <a:r>
              <a:rPr lang="fr-CA" sz="2000" u="sng" noProof="0" dirty="0" smtClean="0"/>
              <a:t>le</a:t>
            </a:r>
            <a:r>
              <a:rPr lang="fr-CA" sz="2000" noProof="0" dirty="0" smtClean="0"/>
              <a:t> 1</a:t>
            </a:r>
            <a:r>
              <a:rPr lang="fr-CA" sz="2000" baseline="30000" noProof="0" dirty="0" smtClean="0"/>
              <a:t>er</a:t>
            </a:r>
            <a:r>
              <a:rPr lang="fr-CA" sz="2000" noProof="0" dirty="0" smtClean="0"/>
              <a:t> octobre 1989 </a:t>
            </a:r>
            <a:r>
              <a:rPr lang="fr-CA" sz="2000" u="sng" noProof="0" dirty="0" smtClean="0"/>
              <a:t>ou par la suite</a:t>
            </a:r>
          </a:p>
          <a:p>
            <a:pPr lvl="1" eaLnBrk="1" hangingPunct="1"/>
            <a:r>
              <a:rPr lang="fr-CA" sz="1800" noProof="0" dirty="0" smtClean="0"/>
              <a:t>Durée = 20 ans à </a:t>
            </a:r>
            <a:r>
              <a:rPr lang="fr-FR" sz="1800" dirty="0" smtClean="0"/>
              <a:t>compter </a:t>
            </a:r>
            <a:r>
              <a:rPr lang="fr-FR" sz="1800" dirty="0"/>
              <a:t>de la date de </a:t>
            </a:r>
            <a:r>
              <a:rPr lang="fr-FR" sz="1800" u="sng" dirty="0"/>
              <a:t>dépôt de </a:t>
            </a:r>
            <a:r>
              <a:rPr lang="fr-FR" sz="1800" u="sng" dirty="0" smtClean="0"/>
              <a:t>la demande</a:t>
            </a:r>
            <a:endParaRPr lang="fr-CA" sz="1800" u="sng" noProof="0" dirty="0" smtClean="0"/>
          </a:p>
          <a:p>
            <a:pPr marL="0" indent="0" eaLnBrk="1" hangingPunct="1">
              <a:buNone/>
            </a:pPr>
            <a:endParaRPr lang="fr-CA" sz="2000" noProof="0" dirty="0" smtClean="0"/>
          </a:p>
          <a:p>
            <a:pPr eaLnBrk="1" hangingPunct="1"/>
            <a:r>
              <a:rPr lang="fr-CA" sz="2000" noProof="0" dirty="0" smtClean="0"/>
              <a:t>Si la demande a été </a:t>
            </a:r>
            <a:r>
              <a:rPr lang="fr-CA" sz="2000" dirty="0" smtClean="0"/>
              <a:t>déposée </a:t>
            </a:r>
            <a:r>
              <a:rPr lang="fr-CA" sz="2000" u="sng" dirty="0" smtClean="0"/>
              <a:t>avant</a:t>
            </a:r>
            <a:r>
              <a:rPr lang="fr-CA" sz="2000" dirty="0" smtClean="0"/>
              <a:t> le 1</a:t>
            </a:r>
            <a:r>
              <a:rPr lang="fr-CA" sz="2000" baseline="30000" dirty="0" smtClean="0"/>
              <a:t>er</a:t>
            </a:r>
            <a:r>
              <a:rPr lang="fr-CA" sz="2000" dirty="0" smtClean="0"/>
              <a:t> octobre</a:t>
            </a:r>
            <a:r>
              <a:rPr lang="fr-CA" sz="2000" noProof="0" dirty="0" smtClean="0"/>
              <a:t> 1989</a:t>
            </a:r>
          </a:p>
          <a:p>
            <a:pPr lvl="1" eaLnBrk="1" hangingPunct="1"/>
            <a:r>
              <a:rPr lang="fr-CA" sz="1800" noProof="0" dirty="0" smtClean="0"/>
              <a:t>Durée = 17 ans à compter de la date à laquelle le brevet a été </a:t>
            </a:r>
            <a:r>
              <a:rPr lang="fr-CA" sz="1800" u="sng" noProof="0" dirty="0" smtClean="0"/>
              <a:t>délivré</a:t>
            </a:r>
          </a:p>
          <a:p>
            <a:pPr marL="342900" lvl="1" indent="0" eaLnBrk="1" hangingPunct="1">
              <a:buNone/>
            </a:pPr>
            <a:endParaRPr lang="fr-CA" sz="1800" noProof="0" dirty="0" smtClean="0"/>
          </a:p>
          <a:p>
            <a:pPr eaLnBrk="1" hangingPunct="1"/>
            <a:r>
              <a:rPr lang="fr-CA" sz="2000" noProof="0" dirty="0" smtClean="0"/>
              <a:t>Lorsqu’un brevet est redélivré, la durée du brevet </a:t>
            </a:r>
            <a:r>
              <a:rPr lang="fr-CA" sz="2000" dirty="0" smtClean="0"/>
              <a:t>reste la même</a:t>
            </a:r>
            <a:endParaRPr lang="fr-CA" sz="2000" noProof="0" dirty="0" smtClean="0"/>
          </a:p>
          <a:p>
            <a:pPr lvl="1" eaLnBrk="1" hangingPunct="1"/>
            <a:r>
              <a:rPr lang="fr-CA" sz="1800" noProof="0" dirty="0" smtClean="0"/>
              <a:t>Ex. Un brevet dont la demande a été déposée en 1994, qui a été délivré en 1998 et redélivré en 2002, arrivera à échéance en 2014 (soit 20 ans </a:t>
            </a:r>
            <a:r>
              <a:rPr lang="fr-CA" sz="1800" dirty="0" smtClean="0"/>
              <a:t>après la date de dépôt de la demande</a:t>
            </a:r>
            <a:r>
              <a:rPr lang="fr-CA" sz="1800" noProof="0" dirty="0" smtClean="0"/>
              <a:t>)</a:t>
            </a:r>
          </a:p>
          <a:p>
            <a:pPr marL="342900" lvl="1" indent="0" eaLnBrk="1" hangingPunct="1">
              <a:buNone/>
            </a:pPr>
            <a:endParaRPr lang="fr-CA" sz="1800" noProof="0" dirty="0" smtClean="0"/>
          </a:p>
          <a:p>
            <a:pPr eaLnBrk="1" hangingPunct="1"/>
            <a:r>
              <a:rPr lang="fr-CA" sz="2000" noProof="0" dirty="0" smtClean="0"/>
              <a:t>La </a:t>
            </a:r>
            <a:r>
              <a:rPr lang="fr-CA" sz="2000" dirty="0" smtClean="0"/>
              <a:t>demande</a:t>
            </a:r>
            <a:r>
              <a:rPr lang="fr-CA" sz="2000" noProof="0" dirty="0" smtClean="0"/>
              <a:t> de brevet devient accessible au public à compter de la date de publication</a:t>
            </a:r>
          </a:p>
          <a:p>
            <a:pPr marL="0" indent="0" eaLnBrk="1" hangingPunct="1">
              <a:buNone/>
            </a:pPr>
            <a:r>
              <a:rPr lang="fr-CA" sz="1800" b="0" dirty="0">
                <a:hlinkClick r:id="rId3"/>
              </a:rPr>
              <a:t>http://</a:t>
            </a:r>
            <a:r>
              <a:rPr lang="fr-CA" sz="1800" b="0" dirty="0" smtClean="0">
                <a:hlinkClick r:id="rId3"/>
              </a:rPr>
              <a:t>www.cipo.ic.gc.ca/eic/site/cipointernet-internetopic.nsf/fra/accueil</a:t>
            </a:r>
            <a:endParaRPr lang="fr-CA" sz="1800" b="0" noProof="0" dirty="0" smtClean="0"/>
          </a:p>
          <a:p>
            <a:pPr marL="0" indent="0" eaLnBrk="1" hangingPunct="1">
              <a:buNone/>
            </a:pPr>
            <a:r>
              <a:rPr lang="fr-CA" sz="1800" b="0" noProof="0" dirty="0" smtClean="0"/>
              <a:t>Exercice : brevet canadien 2408697</a:t>
            </a:r>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12</a:t>
            </a:fld>
            <a:endParaRPr lang="en-US" sz="1400" dirty="0" smtClean="0"/>
          </a:p>
        </p:txBody>
      </p:sp>
    </p:spTree>
    <p:extLst>
      <p:ext uri="{BB962C8B-B14F-4D97-AF65-F5344CB8AC3E}">
        <p14:creationId xmlns:p14="http://schemas.microsoft.com/office/powerpoint/2010/main" val="1052297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Formulaire 1 – Section 8</a:t>
            </a:r>
            <a:br>
              <a:rPr lang="fr-CA" noProof="0" dirty="0" smtClean="0"/>
            </a:b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13</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844824"/>
            <a:ext cx="7079307" cy="332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1524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sz="3000" noProof="0" dirty="0" smtClean="0"/>
              <a:t>Formulaire 2 – </a:t>
            </a:r>
            <a:r>
              <a:rPr lang="fr-FR" sz="3000" dirty="0"/>
              <a:t>Renseignements identifiant le médicament et renseignements sur son </a:t>
            </a:r>
            <a:r>
              <a:rPr lang="fr-FR" sz="3000" dirty="0" smtClean="0"/>
              <a:t>prix</a:t>
            </a:r>
            <a:endParaRPr lang="fr-CA" sz="3000" noProof="0" dirty="0"/>
          </a:p>
        </p:txBody>
      </p:sp>
      <p:sp>
        <p:nvSpPr>
          <p:cNvPr id="3" name="Content Placeholder 2"/>
          <p:cNvSpPr>
            <a:spLocks noGrp="1"/>
          </p:cNvSpPr>
          <p:nvPr>
            <p:ph idx="1"/>
          </p:nvPr>
        </p:nvSpPr>
        <p:spPr>
          <a:xfrm>
            <a:off x="1043608" y="1076400"/>
            <a:ext cx="7848600" cy="480392"/>
          </a:xfrm>
        </p:spPr>
        <p:txBody>
          <a:bodyPr/>
          <a:lstStyle/>
          <a:p>
            <a:pPr>
              <a:buFont typeface="Arial" pitchFamily="34" charset="0"/>
              <a:buChar char="•"/>
            </a:pPr>
            <a:r>
              <a:rPr lang="fr-CA" sz="2200" dirty="0" smtClean="0"/>
              <a:t>Comporte les renseignements sur le médicament et le breveté</a:t>
            </a:r>
            <a:r>
              <a:rPr lang="fr-CA" sz="2200" noProof="0" dirty="0" smtClean="0"/>
              <a:t> </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14</a:t>
            </a:fld>
            <a:endParaRPr lang="en-US" dirty="0">
              <a:solidFill>
                <a:schemeClr val="tx1"/>
              </a:solidFill>
            </a:endParaRPr>
          </a:p>
        </p:txBody>
      </p:sp>
      <p:sp>
        <p:nvSpPr>
          <p:cNvPr id="6" name="Line 4"/>
          <p:cNvSpPr>
            <a:spLocks noChangeShapeType="1"/>
          </p:cNvSpPr>
          <p:nvPr/>
        </p:nvSpPr>
        <p:spPr bwMode="auto">
          <a:xfrm flipV="1">
            <a:off x="1043608" y="1124744"/>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7" name="Content Placeholder 2"/>
          <p:cNvSpPr txBox="1">
            <a:spLocks/>
          </p:cNvSpPr>
          <p:nvPr/>
        </p:nvSpPr>
        <p:spPr bwMode="auto">
          <a:xfrm>
            <a:off x="1043608" y="5301208"/>
            <a:ext cx="7992888"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266700" lvl="1" indent="0">
              <a:buFont typeface="Wingdings" pitchFamily="-60" charset="2"/>
              <a:buNone/>
            </a:pPr>
            <a:r>
              <a:rPr lang="fr-CA" sz="2400" b="1" dirty="0" smtClean="0"/>
              <a:t>Tous les formulaires de rapport doivent être présentés en format Excel.</a:t>
            </a:r>
          </a:p>
        </p:txBody>
      </p:sp>
      <p:sp>
        <p:nvSpPr>
          <p:cNvPr id="8" name="Content Placeholder 2"/>
          <p:cNvSpPr txBox="1">
            <a:spLocks/>
          </p:cNvSpPr>
          <p:nvPr/>
        </p:nvSpPr>
        <p:spPr bwMode="auto">
          <a:xfrm>
            <a:off x="1043608" y="3501008"/>
            <a:ext cx="7848600" cy="1512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800100" lvl="1" indent="-457200">
              <a:buFont typeface="+mj-lt"/>
              <a:buAutoNum type="alphaLcParenR" startAt="2"/>
            </a:pPr>
            <a:r>
              <a:rPr lang="fr-CA" sz="2000" b="1" dirty="0" smtClean="0"/>
              <a:t>Un rapport pour tous les médicaments brevetés vendus au Canada doit être présenté dans les 30 jours qui suivent la fin de la période de rapport et ce, deux fois par année.</a:t>
            </a:r>
          </a:p>
          <a:p>
            <a:pPr marL="1092200" lvl="2" indent="-282575">
              <a:buFont typeface="Arial" pitchFamily="34" charset="0"/>
              <a:buChar char="•"/>
            </a:pPr>
            <a:r>
              <a:rPr lang="fr-CA" sz="1800" b="1" dirty="0" smtClean="0"/>
              <a:t>À savoir, un rapport pour la période de janvier à juin doit être présenté au plus tard le 30 juillet; un rapport pour la période de juillet à décembre doit être présenté au plus tard le 30 janvier.</a:t>
            </a:r>
          </a:p>
        </p:txBody>
      </p:sp>
      <p:sp>
        <p:nvSpPr>
          <p:cNvPr id="9" name="Content Placeholder 2"/>
          <p:cNvSpPr txBox="1">
            <a:spLocks/>
          </p:cNvSpPr>
          <p:nvPr/>
        </p:nvSpPr>
        <p:spPr bwMode="auto">
          <a:xfrm>
            <a:off x="1043608" y="2518420"/>
            <a:ext cx="784860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800100" lvl="1" indent="-457200">
              <a:buFont typeface="Wingdings" pitchFamily="-60" charset="2"/>
              <a:buAutoNum type="alphaLcParenR"/>
            </a:pPr>
            <a:r>
              <a:rPr lang="fr-CA" sz="2000" b="1" dirty="0" smtClean="0"/>
              <a:t>La date de la première vente d’un médicament doit être rapportée dans les 30 jours qui suivent cette date.</a:t>
            </a:r>
          </a:p>
        </p:txBody>
      </p:sp>
      <p:sp>
        <p:nvSpPr>
          <p:cNvPr id="10" name="Content Placeholder 2"/>
          <p:cNvSpPr txBox="1">
            <a:spLocks/>
          </p:cNvSpPr>
          <p:nvPr/>
        </p:nvSpPr>
        <p:spPr bwMode="auto">
          <a:xfrm>
            <a:off x="1043608" y="1569554"/>
            <a:ext cx="7992888" cy="9361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200" dirty="0" smtClean="0"/>
              <a:t>Données sur les prix et la valeur des ventes du médicament au Canada et prix départ-usine internationaux publiquement accessibles</a:t>
            </a:r>
          </a:p>
        </p:txBody>
      </p:sp>
    </p:spTree>
    <p:extLst>
      <p:ext uri="{BB962C8B-B14F-4D97-AF65-F5344CB8AC3E}">
        <p14:creationId xmlns:p14="http://schemas.microsoft.com/office/powerpoint/2010/main" val="3361232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32848" cy="815752"/>
          </a:xfrm>
        </p:spPr>
        <p:txBody>
          <a:bodyPr/>
          <a:lstStyle/>
          <a:p>
            <a:pPr algn="ctr"/>
            <a:r>
              <a:rPr lang="fr-CA" noProof="0" dirty="0" smtClean="0"/>
              <a:t>Formulaire 2 – Section 1</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15</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289894"/>
            <a:ext cx="6848475" cy="4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060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32848" cy="815752"/>
          </a:xfrm>
        </p:spPr>
        <p:txBody>
          <a:bodyPr/>
          <a:lstStyle/>
          <a:p>
            <a:pPr algn="ctr"/>
            <a:r>
              <a:rPr lang="fr-CA" noProof="0" dirty="0" smtClean="0"/>
              <a:t>Formulaire 2 – Section 2</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16</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196752"/>
            <a:ext cx="7200800" cy="4809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316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16632"/>
            <a:ext cx="7632848" cy="815752"/>
          </a:xfrm>
        </p:spPr>
        <p:txBody>
          <a:bodyPr/>
          <a:lstStyle/>
          <a:p>
            <a:pPr algn="ctr"/>
            <a:r>
              <a:rPr lang="fr-CA" noProof="0" dirty="0" smtClean="0"/>
              <a:t>Formulaire 2 – Section 3 et signature</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17</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196752"/>
            <a:ext cx="7128792" cy="478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9192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704856" cy="815752"/>
          </a:xfrm>
        </p:spPr>
        <p:txBody>
          <a:bodyPr/>
          <a:lstStyle/>
          <a:p>
            <a:pPr algn="ctr"/>
            <a:r>
              <a:rPr lang="fr-CA" noProof="0" dirty="0" smtClean="0"/>
              <a:t>Formulaire 2 – Section 4</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18</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3364" y="1070484"/>
            <a:ext cx="7003032" cy="4852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874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704856" cy="815752"/>
          </a:xfrm>
        </p:spPr>
        <p:txBody>
          <a:bodyPr/>
          <a:lstStyle/>
          <a:p>
            <a:pPr algn="ctr"/>
            <a:r>
              <a:rPr lang="fr-CA" noProof="0" dirty="0" smtClean="0"/>
              <a:t>Formulaire 2 – Section 5</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19</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268760"/>
            <a:ext cx="7704856" cy="4597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737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4294967295"/>
          </p:nvPr>
        </p:nvSpPr>
        <p:spPr>
          <a:xfrm>
            <a:off x="971600" y="1340768"/>
            <a:ext cx="7848600" cy="1944216"/>
          </a:xfrm>
        </p:spPr>
        <p:txBody>
          <a:bodyPr/>
          <a:lstStyle/>
          <a:p>
            <a:pPr eaLnBrk="1" hangingPunct="1">
              <a:buFont typeface="Arial" pitchFamily="34" charset="0"/>
              <a:buChar char="•"/>
            </a:pPr>
            <a:r>
              <a:rPr lang="fr-CA" sz="2800" noProof="0" dirty="0" smtClean="0"/>
              <a:t>Les divers formulaires à </a:t>
            </a:r>
            <a:r>
              <a:rPr lang="fr-CA" sz="2800" dirty="0" smtClean="0"/>
              <a:t>présenter</a:t>
            </a:r>
            <a:endParaRPr lang="fr-CA" sz="2800" noProof="0" dirty="0" smtClean="0"/>
          </a:p>
          <a:p>
            <a:pPr lvl="1" eaLnBrk="1" hangingPunct="1">
              <a:spcBef>
                <a:spcPts val="600"/>
              </a:spcBef>
              <a:buFont typeface="Arial" pitchFamily="34" charset="0"/>
              <a:buChar char="•"/>
            </a:pPr>
            <a:r>
              <a:rPr lang="fr-CA" sz="2600" noProof="0" dirty="0" smtClean="0"/>
              <a:t>Article 82 : Notification de l’intention de vendre un médicament au Canada</a:t>
            </a:r>
          </a:p>
          <a:p>
            <a:pPr lvl="1" eaLnBrk="1" hangingPunct="1">
              <a:spcBef>
                <a:spcPts val="600"/>
              </a:spcBef>
              <a:buFont typeface="Arial" pitchFamily="34" charset="0"/>
              <a:buChar char="•"/>
            </a:pPr>
            <a:r>
              <a:rPr lang="fr-CA" sz="2600" noProof="0" dirty="0" smtClean="0"/>
              <a:t>Formulaire 1</a:t>
            </a:r>
          </a:p>
          <a:p>
            <a:pPr lvl="1" eaLnBrk="1" hangingPunct="1">
              <a:spcBef>
                <a:spcPts val="600"/>
              </a:spcBef>
              <a:buFont typeface="Arial" pitchFamily="34" charset="0"/>
              <a:buChar char="•"/>
            </a:pPr>
            <a:r>
              <a:rPr lang="fr-CA" sz="2600" noProof="0" dirty="0" smtClean="0"/>
              <a:t>Formulaire 2</a:t>
            </a:r>
          </a:p>
          <a:p>
            <a:pPr marL="342900" lvl="1" indent="0" eaLnBrk="1" hangingPunct="1">
              <a:spcBef>
                <a:spcPts val="600"/>
              </a:spcBef>
              <a:buNone/>
            </a:pPr>
            <a:endParaRPr lang="fr-CA" sz="2600" noProof="0" dirty="0" smtClean="0"/>
          </a:p>
        </p:txBody>
      </p:sp>
      <p:sp>
        <p:nvSpPr>
          <p:cNvPr id="29698" name="AutoShape 2"/>
          <p:cNvSpPr>
            <a:spLocks noGrp="1" noChangeArrowheads="1"/>
          </p:cNvSpPr>
          <p:nvPr>
            <p:ph type="title" idx="4294967295"/>
          </p:nvPr>
        </p:nvSpPr>
        <p:spPr>
          <a:xfrm>
            <a:off x="1066800" y="260648"/>
            <a:ext cx="7969696" cy="576064"/>
          </a:xfrm>
        </p:spPr>
        <p:txBody>
          <a:bodyPr/>
          <a:lstStyle/>
          <a:p>
            <a:pPr algn="ctr" eaLnBrk="1" hangingPunct="1"/>
            <a:r>
              <a:rPr lang="fr-CA" sz="3200" noProof="0" dirty="0" smtClean="0"/>
              <a:t>Bref aperçu de la séance sur la présentation des rapports</a:t>
            </a: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6" name="Rectangle 3"/>
          <p:cNvSpPr txBox="1">
            <a:spLocks noChangeArrowheads="1"/>
          </p:cNvSpPr>
          <p:nvPr/>
        </p:nvSpPr>
        <p:spPr bwMode="auto">
          <a:xfrm>
            <a:off x="971600" y="3789040"/>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Délais de présentation des formulaires de rapport</a:t>
            </a: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a:t>
            </a:fld>
            <a:endParaRPr lang="en-US" dirty="0" smtClean="0">
              <a:solidFill>
                <a:schemeClr val="tx1"/>
              </a:solidFill>
            </a:endParaRPr>
          </a:p>
        </p:txBody>
      </p:sp>
      <p:sp>
        <p:nvSpPr>
          <p:cNvPr id="14" name="Rectangle 3"/>
          <p:cNvSpPr txBox="1">
            <a:spLocks noChangeArrowheads="1"/>
          </p:cNvSpPr>
          <p:nvPr/>
        </p:nvSpPr>
        <p:spPr bwMode="auto">
          <a:xfrm>
            <a:off x="971600" y="4427420"/>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Présentation des rapports</a:t>
            </a:r>
          </a:p>
        </p:txBody>
      </p:sp>
    </p:spTree>
    <p:extLst>
      <p:ext uri="{BB962C8B-B14F-4D97-AF65-F5344CB8AC3E}">
        <p14:creationId xmlns:p14="http://schemas.microsoft.com/office/powerpoint/2010/main" val="3504972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Présentation des rapports</a:t>
            </a:r>
            <a:endParaRPr lang="fr-CA" noProof="0" dirty="0"/>
          </a:p>
        </p:txBody>
      </p:sp>
      <p:sp>
        <p:nvSpPr>
          <p:cNvPr id="3" name="Content Placeholder 2"/>
          <p:cNvSpPr>
            <a:spLocks noGrp="1"/>
          </p:cNvSpPr>
          <p:nvPr>
            <p:ph idx="1"/>
          </p:nvPr>
        </p:nvSpPr>
        <p:spPr>
          <a:xfrm>
            <a:off x="1047799" y="1076400"/>
            <a:ext cx="7916689" cy="1344488"/>
          </a:xfrm>
        </p:spPr>
        <p:txBody>
          <a:bodyPr/>
          <a:lstStyle/>
          <a:p>
            <a:pPr>
              <a:buFont typeface="Arial" pitchFamily="34" charset="0"/>
              <a:buChar char="•"/>
            </a:pPr>
            <a:r>
              <a:rPr lang="fr-CA" sz="2600" noProof="0" dirty="0" smtClean="0"/>
              <a:t>Le CEPMB </a:t>
            </a:r>
            <a:r>
              <a:rPr lang="fr-CA" sz="2600" dirty="0" smtClean="0"/>
              <a:t>envoie au breveté les</a:t>
            </a:r>
            <a:r>
              <a:rPr lang="fr-CA" sz="2600" noProof="0" dirty="0" smtClean="0"/>
              <a:t> gabarits </a:t>
            </a:r>
            <a:r>
              <a:rPr lang="fr-CA" sz="2600" dirty="0" smtClean="0"/>
              <a:t>des sections 4 et 5 </a:t>
            </a:r>
            <a:r>
              <a:rPr lang="fr-CA" sz="2600" noProof="0" dirty="0" smtClean="0"/>
              <a:t>du formulaire 2 environ 45 jours précédant</a:t>
            </a:r>
            <a:r>
              <a:rPr lang="fr-CA" sz="2600" dirty="0" smtClean="0"/>
              <a:t> la date limite de </a:t>
            </a:r>
            <a:r>
              <a:rPr lang="fr-CA" sz="2600" noProof="0" dirty="0" smtClean="0"/>
              <a:t>présentation.</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20</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7" name="Content Placeholder 2"/>
          <p:cNvSpPr txBox="1">
            <a:spLocks/>
          </p:cNvSpPr>
          <p:nvPr/>
        </p:nvSpPr>
        <p:spPr bwMode="auto">
          <a:xfrm>
            <a:off x="1043608" y="4797152"/>
            <a:ext cx="7848600"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600" dirty="0" smtClean="0"/>
              <a:t>Les rapports de conformité sont envoyés suivant la réception des rapports de la société visant la période en cause.</a:t>
            </a:r>
          </a:p>
        </p:txBody>
      </p:sp>
      <p:sp>
        <p:nvSpPr>
          <p:cNvPr id="8" name="Content Placeholder 2"/>
          <p:cNvSpPr txBox="1">
            <a:spLocks/>
          </p:cNvSpPr>
          <p:nvPr/>
        </p:nvSpPr>
        <p:spPr bwMode="auto">
          <a:xfrm>
            <a:off x="1043608" y="4005064"/>
            <a:ext cx="7848600" cy="6720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600" dirty="0" smtClean="0"/>
              <a:t>Les rapports d’erreurs sont renvoyés au breveté.</a:t>
            </a:r>
          </a:p>
        </p:txBody>
      </p:sp>
      <p:sp>
        <p:nvSpPr>
          <p:cNvPr id="9" name="Content Placeholder 2"/>
          <p:cNvSpPr txBox="1">
            <a:spLocks/>
          </p:cNvSpPr>
          <p:nvPr/>
        </p:nvSpPr>
        <p:spPr bwMode="auto">
          <a:xfrm>
            <a:off x="1043608" y="2564904"/>
            <a:ext cx="7920880" cy="9361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600" dirty="0" smtClean="0"/>
              <a:t>Les renseignements présentés par le breveté sont soumis au système de vérification électronique aux fins de validation.</a:t>
            </a:r>
          </a:p>
        </p:txBody>
      </p:sp>
    </p:spTree>
    <p:extLst>
      <p:ext uri="{BB962C8B-B14F-4D97-AF65-F5344CB8AC3E}">
        <p14:creationId xmlns:p14="http://schemas.microsoft.com/office/powerpoint/2010/main" val="1994384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32848" cy="803920"/>
          </a:xfrm>
        </p:spPr>
        <p:txBody>
          <a:bodyPr/>
          <a:lstStyle/>
          <a:p>
            <a:pPr algn="ctr"/>
            <a:r>
              <a:rPr lang="fr-CA" noProof="0" dirty="0" smtClean="0"/>
              <a:t>Défaut de présenter ses rapports</a:t>
            </a:r>
            <a:endParaRPr lang="fr-CA" noProof="0" dirty="0"/>
          </a:p>
        </p:txBody>
      </p:sp>
      <p:sp>
        <p:nvSpPr>
          <p:cNvPr id="3" name="Content Placeholder 2"/>
          <p:cNvSpPr>
            <a:spLocks noGrp="1"/>
          </p:cNvSpPr>
          <p:nvPr>
            <p:ph idx="1"/>
          </p:nvPr>
        </p:nvSpPr>
        <p:spPr>
          <a:xfrm>
            <a:off x="1043608" y="1076400"/>
            <a:ext cx="7776864" cy="3000672"/>
          </a:xfrm>
        </p:spPr>
        <p:txBody>
          <a:bodyPr/>
          <a:lstStyle/>
          <a:p>
            <a:pPr marL="0" indent="0">
              <a:buNone/>
            </a:pPr>
            <a:r>
              <a:rPr lang="fr-CA" dirty="0" smtClean="0"/>
              <a:t>Un breveté est en défaut de présenter ses rapports dans les cas suivants :</a:t>
            </a:r>
            <a:r>
              <a:rPr lang="fr-CA" noProof="0" dirty="0" smtClean="0"/>
              <a:t/>
            </a:r>
            <a:br>
              <a:rPr lang="fr-CA" noProof="0" dirty="0" smtClean="0"/>
            </a:br>
            <a:endParaRPr lang="fr-CA" noProof="0" dirty="0" smtClean="0"/>
          </a:p>
          <a:p>
            <a:pPr>
              <a:buFont typeface="Wingdings" pitchFamily="2" charset="2"/>
              <a:buChar char="Ø"/>
            </a:pPr>
            <a:r>
              <a:rPr lang="fr-FR" dirty="0" smtClean="0"/>
              <a:t>Il néglige </a:t>
            </a:r>
            <a:r>
              <a:rPr lang="fr-FR" dirty="0"/>
              <a:t>de fournir les renseignements demandés dans les délais </a:t>
            </a:r>
            <a:r>
              <a:rPr lang="fr-FR" dirty="0" smtClean="0"/>
              <a:t>impartis</a:t>
            </a:r>
            <a:r>
              <a:rPr lang="fr-CA" noProof="0" dirty="0" smtClean="0"/>
              <a:t>.</a:t>
            </a:r>
            <a:br>
              <a:rPr lang="fr-CA" noProof="0" dirty="0" smtClean="0"/>
            </a:br>
            <a:endParaRPr lang="fr-CA" noProof="0" dirty="0" smtClean="0"/>
          </a:p>
          <a:p>
            <a:pPr>
              <a:buFont typeface="Wingdings" pitchFamily="2" charset="2"/>
              <a:buChar char="Ø"/>
            </a:pPr>
            <a:r>
              <a:rPr lang="fr-CA" noProof="0" dirty="0" smtClean="0"/>
              <a:t>Les renseignements n’ont pas été saisis dans le système électronique du CEPMB dans les délais impartis en raison des erreurs relevées.</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21</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Tree>
    <p:extLst>
      <p:ext uri="{BB962C8B-B14F-4D97-AF65-F5344CB8AC3E}">
        <p14:creationId xmlns:p14="http://schemas.microsoft.com/office/powerpoint/2010/main" val="1823966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32848" cy="803920"/>
          </a:xfrm>
        </p:spPr>
        <p:txBody>
          <a:bodyPr/>
          <a:lstStyle/>
          <a:p>
            <a:pPr algn="ctr"/>
            <a:r>
              <a:rPr lang="fr-CA" dirty="0"/>
              <a:t>Défaut de </a:t>
            </a:r>
            <a:r>
              <a:rPr lang="fr-CA" dirty="0" smtClean="0"/>
              <a:t>présenter ses rapports</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22</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7" name="Content Placeholder 2"/>
          <p:cNvSpPr txBox="1">
            <a:spLocks/>
          </p:cNvSpPr>
          <p:nvPr/>
        </p:nvSpPr>
        <p:spPr bwMode="auto">
          <a:xfrm>
            <a:off x="1058094" y="2348880"/>
            <a:ext cx="7776864"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dirty="0" smtClean="0"/>
              <a:t>Tous les formulaires de rapport </a:t>
            </a:r>
            <a:r>
              <a:rPr lang="fr-CA" u="sng" dirty="0" smtClean="0"/>
              <a:t>doivent</a:t>
            </a:r>
            <a:r>
              <a:rPr lang="fr-CA" dirty="0" smtClean="0"/>
              <a:t> être présentés en format </a:t>
            </a:r>
            <a:r>
              <a:rPr lang="fr-CA" u="sng" dirty="0" smtClean="0"/>
              <a:t>Excel</a:t>
            </a:r>
            <a:r>
              <a:rPr lang="fr-CA" dirty="0" smtClean="0"/>
              <a:t>. Si les formulaires de rapport sont présentés en format PDF ou dans tout autre format, ils ne seront pas acceptés par le système, ce qui entraînera un défaut de présenter.</a:t>
            </a:r>
          </a:p>
        </p:txBody>
      </p:sp>
      <p:sp>
        <p:nvSpPr>
          <p:cNvPr id="8" name="Content Placeholder 2"/>
          <p:cNvSpPr txBox="1">
            <a:spLocks/>
          </p:cNvSpPr>
          <p:nvPr/>
        </p:nvSpPr>
        <p:spPr bwMode="auto">
          <a:xfrm>
            <a:off x="1040185" y="4437112"/>
            <a:ext cx="7776864" cy="1368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a:buFont typeface="Wingdings" pitchFamily="-60" charset="2"/>
              <a:buNone/>
            </a:pPr>
            <a:r>
              <a:rPr lang="fr-CA" sz="2000" dirty="0" smtClean="0"/>
              <a:t>Le breveté est tenu de présenter tous les renseignements dans les délais prescrits. Une société qui est en défaut de présenter ses rapports en sera avisée; un délai de sept jours lui sera accordée pour lui permettre de se conformer, après quoi le Conseil lui rendra une ordonnance. </a:t>
            </a:r>
          </a:p>
        </p:txBody>
      </p:sp>
      <p:sp>
        <p:nvSpPr>
          <p:cNvPr id="9" name="Content Placeholder 2"/>
          <p:cNvSpPr txBox="1">
            <a:spLocks/>
          </p:cNvSpPr>
          <p:nvPr/>
        </p:nvSpPr>
        <p:spPr bwMode="auto">
          <a:xfrm>
            <a:off x="1043608" y="1556792"/>
            <a:ext cx="792088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dirty="0" smtClean="0"/>
              <a:t>Tous les formulaires de rapport doivent être envoyés à </a:t>
            </a:r>
            <a:r>
              <a:rPr lang="fr-CA" dirty="0" smtClean="0">
                <a:hlinkClick r:id="rId2"/>
              </a:rPr>
              <a:t>compliance@pmprb-cepmb.gc.ca</a:t>
            </a:r>
            <a:r>
              <a:rPr lang="fr-CA" dirty="0" smtClean="0"/>
              <a:t>.</a:t>
            </a:r>
          </a:p>
        </p:txBody>
      </p:sp>
    </p:spTree>
    <p:extLst>
      <p:ext uri="{BB962C8B-B14F-4D97-AF65-F5344CB8AC3E}">
        <p14:creationId xmlns:p14="http://schemas.microsoft.com/office/powerpoint/2010/main" val="120028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7" y="260648"/>
            <a:ext cx="7992889" cy="815752"/>
          </a:xfrm>
        </p:spPr>
        <p:txBody>
          <a:bodyPr/>
          <a:lstStyle/>
          <a:p>
            <a:pPr algn="ctr"/>
            <a:r>
              <a:rPr lang="fr-CA" dirty="0"/>
              <a:t>Erreurs </a:t>
            </a:r>
            <a:r>
              <a:rPr lang="fr-CA" dirty="0" smtClean="0"/>
              <a:t>les plus communes</a:t>
            </a:r>
            <a:r>
              <a:rPr lang="fr-CA" noProof="0" dirty="0" smtClean="0"/>
              <a:t> – </a:t>
            </a:r>
            <a:r>
              <a:rPr lang="fr-CA" dirty="0" smtClean="0"/>
              <a:t>Conseils</a:t>
            </a:r>
            <a:endParaRPr lang="fr-CA" noProof="0" dirty="0"/>
          </a:p>
        </p:txBody>
      </p:sp>
      <p:sp>
        <p:nvSpPr>
          <p:cNvPr id="3" name="Content Placeholder 2"/>
          <p:cNvSpPr>
            <a:spLocks noGrp="1"/>
          </p:cNvSpPr>
          <p:nvPr>
            <p:ph idx="1"/>
          </p:nvPr>
        </p:nvSpPr>
        <p:spPr>
          <a:xfrm>
            <a:off x="1042120" y="1076400"/>
            <a:ext cx="7848600" cy="360000"/>
          </a:xfrm>
        </p:spPr>
        <p:txBody>
          <a:bodyPr/>
          <a:lstStyle/>
          <a:p>
            <a:pPr>
              <a:buFont typeface="Arial" pitchFamily="34" charset="0"/>
              <a:buChar char="•"/>
            </a:pPr>
            <a:r>
              <a:rPr lang="fr-CA" sz="2000" noProof="0" dirty="0" smtClean="0"/>
              <a:t>Ne pas oublier d’inclure la feuille de couverture; à savoir, les sections 1, 2 et 3, accompagnées de la signature électronique. </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23</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7" name="Content Placeholder 2"/>
          <p:cNvSpPr txBox="1">
            <a:spLocks/>
          </p:cNvSpPr>
          <p:nvPr/>
        </p:nvSpPr>
        <p:spPr bwMode="auto">
          <a:xfrm>
            <a:off x="1042120" y="3442956"/>
            <a:ext cx="7848600" cy="3600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CA" sz="2000" dirty="0" smtClean="0"/>
              <a:t>Section 5</a:t>
            </a:r>
          </a:p>
        </p:txBody>
      </p:sp>
      <p:sp>
        <p:nvSpPr>
          <p:cNvPr id="8" name="Content Placeholder 2"/>
          <p:cNvSpPr txBox="1">
            <a:spLocks/>
          </p:cNvSpPr>
          <p:nvPr/>
        </p:nvSpPr>
        <p:spPr bwMode="auto">
          <a:xfrm>
            <a:off x="1042120" y="1714764"/>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CA" sz="2000" dirty="0" smtClean="0"/>
              <a:t>Section 4 et 5</a:t>
            </a:r>
          </a:p>
        </p:txBody>
      </p:sp>
      <p:sp>
        <p:nvSpPr>
          <p:cNvPr id="12" name="Content Placeholder 2"/>
          <p:cNvSpPr txBox="1">
            <a:spLocks/>
          </p:cNvSpPr>
          <p:nvPr/>
        </p:nvSpPr>
        <p:spPr bwMode="auto">
          <a:xfrm>
            <a:off x="1042120" y="3097482"/>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Format d’emballage</a:t>
            </a:r>
          </a:p>
        </p:txBody>
      </p:sp>
      <p:sp>
        <p:nvSpPr>
          <p:cNvPr id="13" name="Content Placeholder 2"/>
          <p:cNvSpPr txBox="1">
            <a:spLocks/>
          </p:cNvSpPr>
          <p:nvPr/>
        </p:nvSpPr>
        <p:spPr bwMode="auto">
          <a:xfrm>
            <a:off x="1042120" y="2497588"/>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Le DIN, la concentration/unité et la forme posologique doivent être les mêmes dans les deux sections.</a:t>
            </a:r>
          </a:p>
        </p:txBody>
      </p:sp>
      <p:sp>
        <p:nvSpPr>
          <p:cNvPr id="14" name="Content Placeholder 2"/>
          <p:cNvSpPr txBox="1">
            <a:spLocks/>
          </p:cNvSpPr>
          <p:nvPr/>
        </p:nvSpPr>
        <p:spPr bwMode="auto">
          <a:xfrm>
            <a:off x="1042120" y="2142200"/>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Concentration/unité, forme posologique : suivre le modèle</a:t>
            </a:r>
          </a:p>
        </p:txBody>
      </p:sp>
      <p:sp>
        <p:nvSpPr>
          <p:cNvPr id="15" name="Content Placeholder 2"/>
          <p:cNvSpPr txBox="1">
            <a:spLocks/>
          </p:cNvSpPr>
          <p:nvPr/>
        </p:nvSpPr>
        <p:spPr bwMode="auto">
          <a:xfrm>
            <a:off x="1042120" y="4509160"/>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Le prix départ-usine pratiqué au Canada doit également être déclaré.</a:t>
            </a:r>
          </a:p>
          <a:p>
            <a:pPr lvl="1">
              <a:buFont typeface="Arial" pitchFamily="34" charset="0"/>
              <a:buChar char="•"/>
            </a:pPr>
            <a:endParaRPr lang="en-CA" sz="1800" dirty="0" smtClean="0"/>
          </a:p>
        </p:txBody>
      </p:sp>
      <p:sp>
        <p:nvSpPr>
          <p:cNvPr id="16" name="Content Placeholder 2"/>
          <p:cNvSpPr txBox="1">
            <a:spLocks/>
          </p:cNvSpPr>
          <p:nvPr/>
        </p:nvSpPr>
        <p:spPr bwMode="auto">
          <a:xfrm>
            <a:off x="1042120" y="3798384"/>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Appellation générique : attention aux fautes d’orthographe</a:t>
            </a:r>
          </a:p>
        </p:txBody>
      </p:sp>
      <p:sp>
        <p:nvSpPr>
          <p:cNvPr id="17" name="Content Placeholder 2"/>
          <p:cNvSpPr txBox="1">
            <a:spLocks/>
          </p:cNvSpPr>
          <p:nvPr/>
        </p:nvSpPr>
        <p:spPr bwMode="auto">
          <a:xfrm>
            <a:off x="1042120" y="4153772"/>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Les prix doivent être publiquement accessibles.</a:t>
            </a:r>
          </a:p>
        </p:txBody>
      </p:sp>
      <p:sp>
        <p:nvSpPr>
          <p:cNvPr id="19" name="Content Placeholder 2"/>
          <p:cNvSpPr txBox="1">
            <a:spLocks/>
          </p:cNvSpPr>
          <p:nvPr/>
        </p:nvSpPr>
        <p:spPr bwMode="auto">
          <a:xfrm>
            <a:off x="1050479" y="4869160"/>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a:buFont typeface="Arial" pitchFamily="34" charset="0"/>
              <a:buChar char="•"/>
            </a:pPr>
            <a:r>
              <a:rPr lang="fr-CA" sz="1800" dirty="0" smtClean="0"/>
              <a:t>Le prix départ-usine pratiqué dans les autres pays doit être exprimé dans la monnaie nationale du pays.</a:t>
            </a:r>
          </a:p>
        </p:txBody>
      </p:sp>
    </p:spTree>
    <p:extLst>
      <p:ext uri="{BB962C8B-B14F-4D97-AF65-F5344CB8AC3E}">
        <p14:creationId xmlns:p14="http://schemas.microsoft.com/office/powerpoint/2010/main" val="2631736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704856" cy="815752"/>
          </a:xfrm>
        </p:spPr>
        <p:txBody>
          <a:bodyPr/>
          <a:lstStyle/>
          <a:p>
            <a:pPr algn="ctr"/>
            <a:r>
              <a:rPr lang="fr-CA" dirty="0"/>
              <a:t>Erreurs les plus communes – Conseils</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24</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9" name="Content Placeholder 2"/>
          <p:cNvSpPr txBox="1">
            <a:spLocks/>
          </p:cNvSpPr>
          <p:nvPr/>
        </p:nvSpPr>
        <p:spPr bwMode="auto">
          <a:xfrm>
            <a:off x="1042120" y="1412776"/>
            <a:ext cx="784860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000" dirty="0" smtClean="0"/>
              <a:t>Ne pas ajouter de commentaires directement sur les formulaires – inclure plutôt un document distinct (document Word ou courriel).</a:t>
            </a:r>
          </a:p>
        </p:txBody>
      </p:sp>
      <p:sp>
        <p:nvSpPr>
          <p:cNvPr id="10" name="Content Placeholder 2"/>
          <p:cNvSpPr txBox="1">
            <a:spLocks/>
          </p:cNvSpPr>
          <p:nvPr/>
        </p:nvSpPr>
        <p:spPr bwMode="auto">
          <a:xfrm>
            <a:off x="1033017" y="4437112"/>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000" dirty="0" smtClean="0"/>
              <a:t>Ne pas modifier le modèle.</a:t>
            </a:r>
            <a:endParaRPr lang="fr-CA" sz="2000" u="sng" dirty="0"/>
          </a:p>
        </p:txBody>
      </p:sp>
      <p:sp>
        <p:nvSpPr>
          <p:cNvPr id="11" name="Content Placeholder 2"/>
          <p:cNvSpPr txBox="1">
            <a:spLocks/>
          </p:cNvSpPr>
          <p:nvPr/>
        </p:nvSpPr>
        <p:spPr bwMode="auto">
          <a:xfrm>
            <a:off x="1033017" y="2204904"/>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000" dirty="0" smtClean="0"/>
              <a:t>Expliquer toute modification apportée au formulaire 2 dans un document distinct.</a:t>
            </a:r>
          </a:p>
        </p:txBody>
      </p:sp>
      <p:sp>
        <p:nvSpPr>
          <p:cNvPr id="18" name="Content Placeholder 2"/>
          <p:cNvSpPr txBox="1">
            <a:spLocks/>
          </p:cNvSpPr>
          <p:nvPr/>
        </p:nvSpPr>
        <p:spPr bwMode="auto">
          <a:xfrm>
            <a:off x="1024633" y="2996952"/>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000" dirty="0" smtClean="0"/>
              <a:t>Les renseignements doivent être présentés sur les formulaires de rapport qu’on peut télécharger depuis le site Web.</a:t>
            </a:r>
            <a:endParaRPr lang="fr-CA" sz="2000" u="sng" dirty="0"/>
          </a:p>
        </p:txBody>
      </p:sp>
      <p:sp>
        <p:nvSpPr>
          <p:cNvPr id="20" name="Content Placeholder 2"/>
          <p:cNvSpPr txBox="1">
            <a:spLocks/>
          </p:cNvSpPr>
          <p:nvPr/>
        </p:nvSpPr>
        <p:spPr bwMode="auto">
          <a:xfrm>
            <a:off x="1024633" y="3861008"/>
            <a:ext cx="784860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000" dirty="0" smtClean="0"/>
              <a:t>Tous les formulaires de rapports doivent être présentés en format </a:t>
            </a:r>
            <a:r>
              <a:rPr lang="fr-CA" sz="2000" u="sng" dirty="0" smtClean="0"/>
              <a:t>Excel</a:t>
            </a:r>
            <a:r>
              <a:rPr lang="fr-CA" sz="2000" dirty="0" smtClean="0"/>
              <a:t>.</a:t>
            </a:r>
            <a:endParaRPr lang="fr-CA" sz="2000" u="sng" dirty="0"/>
          </a:p>
        </p:txBody>
      </p:sp>
    </p:spTree>
    <p:extLst>
      <p:ext uri="{BB962C8B-B14F-4D97-AF65-F5344CB8AC3E}">
        <p14:creationId xmlns:p14="http://schemas.microsoft.com/office/powerpoint/2010/main" val="1956834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704856" cy="815752"/>
          </a:xfrm>
        </p:spPr>
        <p:txBody>
          <a:bodyPr/>
          <a:lstStyle/>
          <a:p>
            <a:pPr algn="ctr"/>
            <a:r>
              <a:rPr lang="fr-CA" noProof="0" dirty="0" smtClean="0"/>
              <a:t>Rapports de</a:t>
            </a:r>
            <a:r>
              <a:rPr lang="fr-CA" dirty="0" smtClean="0"/>
              <a:t> conformité</a:t>
            </a:r>
            <a:endParaRPr lang="fr-CA" noProof="0" dirty="0"/>
          </a:p>
        </p:txBody>
      </p:sp>
      <p:sp>
        <p:nvSpPr>
          <p:cNvPr id="3" name="Content Placeholder 2"/>
          <p:cNvSpPr>
            <a:spLocks noGrp="1"/>
          </p:cNvSpPr>
          <p:nvPr>
            <p:ph idx="1"/>
          </p:nvPr>
        </p:nvSpPr>
        <p:spPr>
          <a:xfrm>
            <a:off x="1023442" y="1076400"/>
            <a:ext cx="7848600" cy="720000"/>
          </a:xfrm>
        </p:spPr>
        <p:txBody>
          <a:bodyPr/>
          <a:lstStyle/>
          <a:p>
            <a:pPr>
              <a:spcBef>
                <a:spcPts val="0"/>
              </a:spcBef>
              <a:buFont typeface="Arial" pitchFamily="34" charset="0"/>
              <a:buChar char="•"/>
            </a:pPr>
            <a:r>
              <a:rPr lang="fr-CA" noProof="0" dirty="0" smtClean="0"/>
              <a:t>Les rapports sont envoyés environ 45 jours </a:t>
            </a:r>
            <a:r>
              <a:rPr lang="fr-FR" dirty="0" smtClean="0"/>
              <a:t>suivant </a:t>
            </a:r>
            <a:r>
              <a:rPr lang="fr-FR" dirty="0"/>
              <a:t>la date limite de </a:t>
            </a:r>
            <a:r>
              <a:rPr lang="fr-FR" dirty="0" smtClean="0"/>
              <a:t>présentation et ce, deux fois par année.</a:t>
            </a:r>
            <a:endParaRPr lang="fr-CA" noProof="0"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25</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7" name="Content Placeholder 2"/>
          <p:cNvSpPr txBox="1">
            <a:spLocks/>
          </p:cNvSpPr>
          <p:nvPr/>
        </p:nvSpPr>
        <p:spPr bwMode="auto">
          <a:xfrm>
            <a:off x="1023442" y="3717032"/>
            <a:ext cx="7848600" cy="72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dirty="0" smtClean="0"/>
              <a:t>Ils servent à aviser qu’un produit médicamenteux existant fait l’objet d’une nouvelle enquête lancée par le Conseil. </a:t>
            </a:r>
          </a:p>
        </p:txBody>
      </p:sp>
      <p:sp>
        <p:nvSpPr>
          <p:cNvPr id="9" name="Content Placeholder 2"/>
          <p:cNvSpPr txBox="1">
            <a:spLocks/>
          </p:cNvSpPr>
          <p:nvPr/>
        </p:nvSpPr>
        <p:spPr bwMode="auto">
          <a:xfrm>
            <a:off x="1023442" y="1988840"/>
            <a:ext cx="7848600" cy="108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spcBef>
                <a:spcPts val="0"/>
              </a:spcBef>
              <a:buFont typeface="Arial" pitchFamily="34" charset="0"/>
              <a:buChar char="•"/>
            </a:pPr>
            <a:r>
              <a:rPr lang="fr-CA" dirty="0" smtClean="0"/>
              <a:t>Rapports de conformité des produits médicamenteux existants : conforme aux Lignes directrices; sous enquête; sous examen; Engagement de conformité volontaire; Avis d’audience; ne justifie pas une enquête</a:t>
            </a:r>
          </a:p>
        </p:txBody>
      </p:sp>
      <p:sp>
        <p:nvSpPr>
          <p:cNvPr id="10" name="Content Placeholder 2"/>
          <p:cNvSpPr txBox="1">
            <a:spLocks/>
          </p:cNvSpPr>
          <p:nvPr/>
        </p:nvSpPr>
        <p:spPr bwMode="auto">
          <a:xfrm>
            <a:off x="1023442" y="4725144"/>
            <a:ext cx="7848600" cy="72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spcBef>
                <a:spcPts val="0"/>
              </a:spcBef>
              <a:buFont typeface="Arial" pitchFamily="34" charset="0"/>
              <a:buChar char="•"/>
            </a:pPr>
            <a:r>
              <a:rPr lang="fr-CA" dirty="0" smtClean="0"/>
              <a:t>Ils n’incluent pas les nouveaux médicaments de l’année en cours.</a:t>
            </a:r>
            <a:endParaRPr lang="fr-CA" dirty="0"/>
          </a:p>
        </p:txBody>
      </p:sp>
    </p:spTree>
    <p:extLst>
      <p:ext uri="{BB962C8B-B14F-4D97-AF65-F5344CB8AC3E}">
        <p14:creationId xmlns:p14="http://schemas.microsoft.com/office/powerpoint/2010/main" val="3499410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26</a:t>
            </a:fld>
            <a:endParaRPr lang="en-US" dirty="0">
              <a:solidFill>
                <a:schemeClr val="tx1"/>
              </a:solidFill>
            </a:endParaRPr>
          </a:p>
        </p:txBody>
      </p:sp>
      <p:sp>
        <p:nvSpPr>
          <p:cNvPr id="5" name="Title 1"/>
          <p:cNvSpPr>
            <a:spLocks noGrp="1"/>
          </p:cNvSpPr>
          <p:nvPr>
            <p:ph type="title"/>
          </p:nvPr>
        </p:nvSpPr>
        <p:spPr>
          <a:xfrm>
            <a:off x="1043608" y="260648"/>
            <a:ext cx="7704856" cy="815752"/>
          </a:xfrm>
        </p:spPr>
        <p:txBody>
          <a:bodyPr/>
          <a:lstStyle/>
          <a:p>
            <a:pPr algn="ctr"/>
            <a:r>
              <a:rPr lang="fr-CA" dirty="0"/>
              <a:t>Rapports </a:t>
            </a:r>
            <a:r>
              <a:rPr lang="fr-CA" dirty="0" smtClean="0"/>
              <a:t>de </a:t>
            </a:r>
            <a:r>
              <a:rPr lang="fr-CA" dirty="0"/>
              <a:t>conformité</a:t>
            </a:r>
            <a:endParaRPr lang="fr-CA" noProof="0" dirty="0"/>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351364"/>
            <a:ext cx="7956376" cy="195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0491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005" y="188640"/>
            <a:ext cx="7848872" cy="875928"/>
          </a:xfrm>
        </p:spPr>
        <p:txBody>
          <a:bodyPr/>
          <a:lstStyle/>
          <a:p>
            <a:pPr algn="ctr"/>
            <a:r>
              <a:rPr lang="fr-CA" sz="3200" noProof="0" dirty="0" smtClean="0"/>
              <a:t>Où trouver les renseignements </a:t>
            </a:r>
            <a:r>
              <a:rPr lang="fr-CA" sz="3200" dirty="0" smtClean="0"/>
              <a:t>nécessaires...</a:t>
            </a:r>
            <a:r>
              <a:rPr lang="fr-CA" sz="3200" noProof="0" dirty="0" smtClean="0"/>
              <a:t/>
            </a:r>
            <a:br>
              <a:rPr lang="fr-CA" sz="3200" noProof="0" dirty="0" smtClean="0"/>
            </a:br>
            <a:r>
              <a:rPr lang="fr-CA" sz="2400" noProof="0" dirty="0" smtClean="0"/>
              <a:t>Site Web : </a:t>
            </a:r>
            <a:r>
              <a:rPr lang="fr-CA" sz="2400" noProof="0" dirty="0" smtClean="0">
                <a:hlinkClick r:id="rId2"/>
              </a:rPr>
              <a:t>http://www.pmprb-cepmb.gc.ca/</a:t>
            </a:r>
            <a:r>
              <a:rPr lang="fr-CA" sz="2400" noProof="0" dirty="0" smtClean="0"/>
              <a:t/>
            </a:r>
            <a:br>
              <a:rPr lang="fr-CA" sz="2400" noProof="0" dirty="0" smtClean="0"/>
            </a:br>
            <a:r>
              <a:rPr lang="fr-CA" sz="3200" noProof="0" dirty="0" smtClean="0"/>
              <a:t/>
            </a:r>
            <a:br>
              <a:rPr lang="fr-CA" sz="3200" noProof="0" dirty="0" smtClean="0"/>
            </a:br>
            <a:endParaRPr lang="fr-CA" sz="3200"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27</a:t>
            </a:fld>
            <a:endParaRPr lang="en-US" dirty="0">
              <a:solidFill>
                <a:schemeClr val="tx1"/>
              </a:solidFill>
            </a:endParaRPr>
          </a:p>
        </p:txBody>
      </p:sp>
      <p:sp>
        <p:nvSpPr>
          <p:cNvPr id="5" name="Line 4"/>
          <p:cNvSpPr>
            <a:spLocks noChangeShapeType="1"/>
          </p:cNvSpPr>
          <p:nvPr/>
        </p:nvSpPr>
        <p:spPr bwMode="auto">
          <a:xfrm flipV="1">
            <a:off x="1025005" y="1124744"/>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grpSp>
        <p:nvGrpSpPr>
          <p:cNvPr id="3" name="Group 2"/>
          <p:cNvGrpSpPr/>
          <p:nvPr/>
        </p:nvGrpSpPr>
        <p:grpSpPr>
          <a:xfrm>
            <a:off x="2074571" y="1204021"/>
            <a:ext cx="5498167" cy="4752527"/>
            <a:chOff x="1090057" y="1196753"/>
            <a:chExt cx="5498167" cy="4752527"/>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057" y="1196753"/>
              <a:ext cx="5498167"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057" y="1628801"/>
              <a:ext cx="972893"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768" y="1628801"/>
              <a:ext cx="4104456" cy="4200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5594169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648072"/>
          </a:xfrm>
        </p:spPr>
        <p:txBody>
          <a:bodyPr/>
          <a:lstStyle/>
          <a:p>
            <a:pPr algn="ctr" eaLnBrk="1" hangingPunct="1"/>
            <a:r>
              <a:rPr lang="fr-CA" noProof="0" dirty="0" smtClean="0"/>
              <a:t>Pour obtenir de l’aide…</a:t>
            </a:r>
          </a:p>
        </p:txBody>
      </p:sp>
      <p:sp>
        <p:nvSpPr>
          <p:cNvPr id="29699" name="Rectangle 3"/>
          <p:cNvSpPr>
            <a:spLocks noGrp="1" noChangeArrowheads="1"/>
          </p:cNvSpPr>
          <p:nvPr>
            <p:ph type="body" idx="4294967295"/>
          </p:nvPr>
        </p:nvSpPr>
        <p:spPr>
          <a:xfrm>
            <a:off x="1043608" y="1065945"/>
            <a:ext cx="7992888" cy="720080"/>
          </a:xfrm>
        </p:spPr>
        <p:txBody>
          <a:bodyPr/>
          <a:lstStyle/>
          <a:p>
            <a:pPr marL="0" indent="0" eaLnBrk="1" hangingPunct="1">
              <a:buNone/>
            </a:pPr>
            <a:r>
              <a:rPr lang="fr-CA" sz="2200" b="1" noProof="0" dirty="0" smtClean="0"/>
              <a:t>Pour toute question concernant la façon de remplir les formulaires de rapport, veuillez communiquer avec les personnes suivantes par téléphone ou par courriel :</a:t>
            </a:r>
          </a:p>
          <a:p>
            <a:pPr marL="0" indent="0" eaLnBrk="1" hangingPunct="1">
              <a:spcBef>
                <a:spcPts val="0"/>
              </a:spcBef>
              <a:buNone/>
            </a:pPr>
            <a:endParaRPr lang="fr-CA" sz="1600" noProof="0" dirty="0" smtClean="0"/>
          </a:p>
          <a:p>
            <a:pPr marL="0" indent="0" eaLnBrk="1" hangingPunct="1">
              <a:spcBef>
                <a:spcPts val="0"/>
              </a:spcBef>
              <a:buNone/>
            </a:pPr>
            <a:r>
              <a:rPr lang="fr-CA" sz="1600" noProof="0" dirty="0" smtClean="0"/>
              <a:t>	</a:t>
            </a:r>
            <a:endParaRPr lang="fr-CA" sz="1800" noProof="0" dirty="0" smtClean="0"/>
          </a:p>
          <a:p>
            <a:pPr marL="0" indent="0" eaLnBrk="1" hangingPunct="1">
              <a:spcBef>
                <a:spcPts val="0"/>
              </a:spcBef>
              <a:buNone/>
            </a:pPr>
            <a:endParaRPr lang="fr-CA" sz="1800" b="1" noProof="0" dirty="0" smtClean="0"/>
          </a:p>
        </p:txBody>
      </p:sp>
      <p:sp>
        <p:nvSpPr>
          <p:cNvPr id="29700" name="Line 4"/>
          <p:cNvSpPr>
            <a:spLocks noChangeShapeType="1"/>
          </p:cNvSpPr>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28</a:t>
            </a:fld>
            <a:endParaRPr lang="en-US" dirty="0" smtClean="0">
              <a:solidFill>
                <a:schemeClr val="tx1"/>
              </a:solidFill>
            </a:endParaRPr>
          </a:p>
        </p:txBody>
      </p:sp>
      <p:sp>
        <p:nvSpPr>
          <p:cNvPr id="4" name="TextBox 3"/>
          <p:cNvSpPr txBox="1"/>
          <p:nvPr/>
        </p:nvSpPr>
        <p:spPr>
          <a:xfrm>
            <a:off x="1259632" y="2219380"/>
            <a:ext cx="4764446" cy="1569660"/>
          </a:xfrm>
          <a:prstGeom prst="rect">
            <a:avLst/>
          </a:prstGeom>
          <a:noFill/>
        </p:spPr>
        <p:txBody>
          <a:bodyPr wrap="none" rtlCol="0">
            <a:spAutoFit/>
          </a:bodyPr>
          <a:lstStyle/>
          <a:p>
            <a:pPr marL="0" indent="0" eaLnBrk="1" hangingPunct="1">
              <a:spcBef>
                <a:spcPts val="0"/>
              </a:spcBef>
              <a:buNone/>
            </a:pPr>
            <a:r>
              <a:rPr lang="en-US" sz="2000" b="1" dirty="0" smtClean="0"/>
              <a:t>Christina Conlin</a:t>
            </a:r>
            <a:endParaRPr lang="en-US" sz="2000" b="1" dirty="0"/>
          </a:p>
          <a:p>
            <a:pPr marL="0" indent="0" eaLnBrk="1" hangingPunct="1">
              <a:spcBef>
                <a:spcPts val="0"/>
              </a:spcBef>
              <a:buNone/>
            </a:pPr>
            <a:r>
              <a:rPr lang="fr-CA" sz="2000" b="1" dirty="0" smtClean="0"/>
              <a:t>Recherche et gestion des données</a:t>
            </a:r>
          </a:p>
          <a:p>
            <a:pPr marL="0" indent="0" eaLnBrk="1" hangingPunct="1">
              <a:spcBef>
                <a:spcPts val="0"/>
              </a:spcBef>
              <a:buNone/>
            </a:pPr>
            <a:r>
              <a:rPr lang="en-US" sz="2000" b="1" dirty="0" smtClean="0"/>
              <a:t>christina.conlin@pmprb-cepmb.gc.ca</a:t>
            </a:r>
            <a:endParaRPr lang="en-US" sz="2000" b="1" dirty="0"/>
          </a:p>
          <a:p>
            <a:pPr marL="0" indent="0" eaLnBrk="1" hangingPunct="1">
              <a:spcBef>
                <a:spcPts val="0"/>
              </a:spcBef>
              <a:buNone/>
            </a:pPr>
            <a:r>
              <a:rPr lang="en-US" sz="2000" b="1" dirty="0" smtClean="0"/>
              <a:t>613-</a:t>
            </a:r>
            <a:r>
              <a:rPr lang="en-CA" sz="2000" b="1" dirty="0" smtClean="0"/>
              <a:t>948-9219</a:t>
            </a:r>
            <a:endParaRPr lang="en-CA" sz="2000" b="1" dirty="0"/>
          </a:p>
          <a:p>
            <a:pPr marL="0" indent="0" eaLnBrk="1" hangingPunct="1">
              <a:spcBef>
                <a:spcPts val="0"/>
              </a:spcBef>
              <a:buNone/>
            </a:pPr>
            <a:endParaRPr lang="en-US" sz="1600" b="1" dirty="0"/>
          </a:p>
        </p:txBody>
      </p:sp>
      <p:sp>
        <p:nvSpPr>
          <p:cNvPr id="11" name="TextBox 10"/>
          <p:cNvSpPr txBox="1"/>
          <p:nvPr/>
        </p:nvSpPr>
        <p:spPr>
          <a:xfrm>
            <a:off x="1259632" y="4193793"/>
            <a:ext cx="7632848" cy="1631216"/>
          </a:xfrm>
          <a:prstGeom prst="rect">
            <a:avLst/>
          </a:prstGeom>
          <a:noFill/>
        </p:spPr>
        <p:txBody>
          <a:bodyPr wrap="square" rtlCol="0">
            <a:spAutoFit/>
          </a:bodyPr>
          <a:lstStyle/>
          <a:p>
            <a:pPr marL="0" indent="0" eaLnBrk="1" hangingPunct="1">
              <a:spcBef>
                <a:spcPts val="0"/>
              </a:spcBef>
              <a:buNone/>
            </a:pPr>
            <a:r>
              <a:rPr lang="en-US" sz="2000" b="1" dirty="0" smtClean="0"/>
              <a:t>Béatrice </a:t>
            </a:r>
            <a:r>
              <a:rPr lang="en-US" sz="2000" b="1" dirty="0"/>
              <a:t>Mullington</a:t>
            </a:r>
          </a:p>
          <a:p>
            <a:pPr marL="0" indent="0" eaLnBrk="1" hangingPunct="1">
              <a:spcBef>
                <a:spcPts val="0"/>
              </a:spcBef>
              <a:buNone/>
            </a:pPr>
            <a:r>
              <a:rPr lang="fr-CA" sz="2000" b="1" dirty="0" smtClean="0"/>
              <a:t>Gestionnaire, Service des relations avec les brevetés et des enquêtes</a:t>
            </a:r>
          </a:p>
          <a:p>
            <a:pPr marL="0" indent="0" eaLnBrk="1" hangingPunct="1">
              <a:spcBef>
                <a:spcPts val="0"/>
              </a:spcBef>
              <a:buNone/>
            </a:pPr>
            <a:r>
              <a:rPr lang="en-US" sz="2000" b="1" dirty="0" smtClean="0"/>
              <a:t>beatrice.mullington@pmprb-cepmb.gc.ca</a:t>
            </a:r>
            <a:endParaRPr lang="en-US" sz="2000" b="1" dirty="0"/>
          </a:p>
          <a:p>
            <a:pPr marL="0" indent="0" eaLnBrk="1" hangingPunct="1">
              <a:spcBef>
                <a:spcPts val="0"/>
              </a:spcBef>
              <a:buNone/>
            </a:pPr>
            <a:r>
              <a:rPr lang="en-US" sz="2000" b="1" dirty="0" smtClean="0"/>
              <a:t>613-952-2924</a:t>
            </a:r>
            <a:endParaRPr lang="en-CA" sz="2000" b="1" dirty="0"/>
          </a:p>
        </p:txBody>
      </p:sp>
    </p:spTree>
    <p:extLst>
      <p:ext uri="{BB962C8B-B14F-4D97-AF65-F5344CB8AC3E}">
        <p14:creationId xmlns:p14="http://schemas.microsoft.com/office/powerpoint/2010/main" val="232331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dirty="0"/>
              <a:t>Bref aperçu de la séance </a:t>
            </a:r>
            <a:r>
              <a:rPr lang="fr-CA" sz="3200" dirty="0" smtClean="0"/>
              <a:t>sur la présentation </a:t>
            </a:r>
            <a:r>
              <a:rPr lang="fr-CA" sz="3200" dirty="0"/>
              <a:t>des rapports</a:t>
            </a:r>
            <a:endParaRPr lang="fr-CA" sz="3200" noProof="0" dirty="0" smtClean="0"/>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3</a:t>
            </a:fld>
            <a:endParaRPr lang="en-US" dirty="0" smtClean="0">
              <a:solidFill>
                <a:schemeClr val="tx1"/>
              </a:solidFill>
            </a:endParaRPr>
          </a:p>
        </p:txBody>
      </p:sp>
      <p:sp>
        <p:nvSpPr>
          <p:cNvPr id="15" name="Rectangle 3"/>
          <p:cNvSpPr txBox="1">
            <a:spLocks noChangeArrowheads="1"/>
          </p:cNvSpPr>
          <p:nvPr/>
        </p:nvSpPr>
        <p:spPr bwMode="auto">
          <a:xfrm>
            <a:off x="971600" y="1412776"/>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Défaut de présenter ses rapports</a:t>
            </a:r>
          </a:p>
        </p:txBody>
      </p:sp>
      <p:sp>
        <p:nvSpPr>
          <p:cNvPr id="16" name="Rectangle 3"/>
          <p:cNvSpPr txBox="1">
            <a:spLocks noChangeArrowheads="1"/>
          </p:cNvSpPr>
          <p:nvPr/>
        </p:nvSpPr>
        <p:spPr bwMode="auto">
          <a:xfrm>
            <a:off x="971600" y="2132856"/>
            <a:ext cx="7848600" cy="544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Erreurs de présentation communes</a:t>
            </a:r>
          </a:p>
        </p:txBody>
      </p:sp>
      <p:sp>
        <p:nvSpPr>
          <p:cNvPr id="17" name="Rectangle 3"/>
          <p:cNvSpPr txBox="1">
            <a:spLocks noChangeArrowheads="1"/>
          </p:cNvSpPr>
          <p:nvPr/>
        </p:nvSpPr>
        <p:spPr bwMode="auto">
          <a:xfrm>
            <a:off x="971600" y="2852936"/>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Rapports de conformité</a:t>
            </a:r>
          </a:p>
        </p:txBody>
      </p:sp>
      <p:sp>
        <p:nvSpPr>
          <p:cNvPr id="18" name="Rectangle 3"/>
          <p:cNvSpPr txBox="1">
            <a:spLocks noChangeArrowheads="1"/>
          </p:cNvSpPr>
          <p:nvPr/>
        </p:nvSpPr>
        <p:spPr bwMode="auto">
          <a:xfrm>
            <a:off x="971600" y="3501008"/>
            <a:ext cx="7848600"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t>Où trouver les formulaires sur le site Web du CEPMB</a:t>
            </a:r>
          </a:p>
        </p:txBody>
      </p:sp>
    </p:spTree>
    <p:extLst>
      <p:ext uri="{BB962C8B-B14F-4D97-AF65-F5344CB8AC3E}">
        <p14:creationId xmlns:p14="http://schemas.microsoft.com/office/powerpoint/2010/main" val="1906303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600" noProof="0" dirty="0" smtClean="0"/>
              <a:t>Quels renseignements </a:t>
            </a:r>
            <a:r>
              <a:rPr lang="fr-CA" sz="3600" dirty="0" smtClean="0"/>
              <a:t>doit-on présenter?</a:t>
            </a:r>
            <a:endParaRPr lang="fr-CA" sz="3600" noProof="0" dirty="0" smtClean="0"/>
          </a:p>
        </p:txBody>
      </p:sp>
      <p:sp>
        <p:nvSpPr>
          <p:cNvPr id="29700" name="Line 4"/>
          <p:cNvSpPr>
            <a:spLocks noChangeShapeType="1"/>
          </p:cNvSpPr>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4</a:t>
            </a:fld>
            <a:endParaRPr lang="en-US" dirty="0" smtClean="0">
              <a:solidFill>
                <a:schemeClr val="tx1"/>
              </a:solidFill>
            </a:endParaRPr>
          </a:p>
        </p:txBody>
      </p:sp>
      <p:sp>
        <p:nvSpPr>
          <p:cNvPr id="2" name="TextBox 1"/>
          <p:cNvSpPr txBox="1"/>
          <p:nvPr/>
        </p:nvSpPr>
        <p:spPr>
          <a:xfrm>
            <a:off x="1264991" y="5301208"/>
            <a:ext cx="7543700" cy="70788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lumMod val="40000"/>
                <a:lumOff val="60000"/>
              </a:schemeClr>
            </a:solidFill>
          </a:ln>
        </p:spPr>
        <p:txBody>
          <a:bodyPr wrap="square" rtlCol="0">
            <a:spAutoFit/>
          </a:bodyPr>
          <a:lstStyle/>
          <a:p>
            <a:pPr algn="ctr"/>
            <a:r>
              <a:rPr lang="fr-CA" sz="2000" b="1" dirty="0" smtClean="0"/>
              <a:t>Tous les rapports doivent être envoyés à </a:t>
            </a:r>
            <a:r>
              <a:rPr lang="fr-CA" sz="2000" b="1" dirty="0" smtClean="0">
                <a:hlinkClick r:id="rId3"/>
              </a:rPr>
              <a:t>compliance@pmprb-cepmb.gc.ca</a:t>
            </a:r>
            <a:endParaRPr lang="fr-CA" sz="2000" b="1" dirty="0"/>
          </a:p>
        </p:txBody>
      </p:sp>
      <p:sp>
        <p:nvSpPr>
          <p:cNvPr id="7" name="TextBox 6"/>
          <p:cNvSpPr txBox="1"/>
          <p:nvPr/>
        </p:nvSpPr>
        <p:spPr>
          <a:xfrm>
            <a:off x="1264990" y="1754813"/>
            <a:ext cx="7543700" cy="738664"/>
          </a:xfrm>
          <a:prstGeom prst="rect">
            <a:avLst/>
          </a:prstGeom>
          <a:solidFill>
            <a:schemeClr val="tx1">
              <a:lumMod val="20000"/>
              <a:lumOff val="80000"/>
            </a:schemeClr>
          </a:solidFill>
        </p:spPr>
        <p:txBody>
          <a:bodyPr wrap="square" rtlCol="0">
            <a:spAutoFit/>
          </a:bodyPr>
          <a:lstStyle/>
          <a:p>
            <a:r>
              <a:rPr lang="en-CA" sz="1400" i="1" dirty="0"/>
              <a:t>82(1) </a:t>
            </a:r>
            <a:r>
              <a:rPr lang="en-CA" sz="1400" i="1" dirty="0" smtClean="0"/>
              <a:t>– </a:t>
            </a:r>
            <a:r>
              <a:rPr lang="fr-FR" sz="1400" i="1" dirty="0"/>
              <a:t>Tout breveté doit, dès que </a:t>
            </a:r>
            <a:r>
              <a:rPr lang="fr-FR" sz="1400" i="1" dirty="0" smtClean="0"/>
              <a:t>possible après </a:t>
            </a:r>
            <a:r>
              <a:rPr lang="fr-FR" sz="1400" i="1" dirty="0"/>
              <a:t>avoir fixé la date à laquelle il </a:t>
            </a:r>
            <a:r>
              <a:rPr lang="fr-FR" sz="1400" i="1" dirty="0" smtClean="0"/>
              <a:t>compte mettre </a:t>
            </a:r>
            <a:r>
              <a:rPr lang="fr-FR" sz="1400" i="1" dirty="0"/>
              <a:t>en vente sur un marché canadien un </a:t>
            </a:r>
            <a:r>
              <a:rPr lang="fr-FR" sz="1400" i="1" dirty="0" smtClean="0"/>
              <a:t>médicament qui </a:t>
            </a:r>
            <a:r>
              <a:rPr lang="fr-FR" sz="1400" i="1" dirty="0"/>
              <a:t>n’y a jamais été vendu, notifier </a:t>
            </a:r>
            <a:r>
              <a:rPr lang="fr-FR" sz="1400" i="1" dirty="0" smtClean="0"/>
              <a:t>le Conseil </a:t>
            </a:r>
            <a:r>
              <a:rPr lang="fr-FR" sz="1400" i="1" dirty="0"/>
              <a:t>de son intention et de la date à </a:t>
            </a:r>
            <a:r>
              <a:rPr lang="fr-FR" sz="1400" i="1" dirty="0" smtClean="0"/>
              <a:t>laquelle il </a:t>
            </a:r>
            <a:r>
              <a:rPr lang="fr-FR" sz="1400" i="1" dirty="0"/>
              <a:t>compte le </a:t>
            </a:r>
            <a:r>
              <a:rPr lang="fr-FR" sz="1400" i="1" dirty="0" smtClean="0"/>
              <a:t>faire.</a:t>
            </a:r>
            <a:endParaRPr lang="en-CA" sz="1400" dirty="0"/>
          </a:p>
        </p:txBody>
      </p:sp>
      <p:sp>
        <p:nvSpPr>
          <p:cNvPr id="8" name="Rectangle 3"/>
          <p:cNvSpPr txBox="1">
            <a:spLocks noChangeArrowheads="1"/>
          </p:cNvSpPr>
          <p:nvPr/>
        </p:nvSpPr>
        <p:spPr bwMode="auto">
          <a:xfrm>
            <a:off x="899592" y="1183829"/>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000" b="1" dirty="0" smtClean="0"/>
              <a:t>Article 82 – </a:t>
            </a:r>
            <a:r>
              <a:rPr lang="fr-FR" sz="2000" b="1" dirty="0"/>
              <a:t>Notification de </a:t>
            </a:r>
            <a:r>
              <a:rPr lang="fr-FR" sz="2000" b="1" dirty="0" smtClean="0"/>
              <a:t>l’intention </a:t>
            </a:r>
            <a:r>
              <a:rPr lang="fr-FR" sz="2000" b="1" dirty="0"/>
              <a:t>de vendre un médicament </a:t>
            </a:r>
            <a:r>
              <a:rPr lang="fr-FR" sz="2000" b="1" dirty="0" smtClean="0"/>
              <a:t>breveté</a:t>
            </a:r>
            <a:r>
              <a:rPr lang="en-US" sz="2000" b="1" dirty="0" smtClean="0"/>
              <a:t> </a:t>
            </a:r>
          </a:p>
        </p:txBody>
      </p:sp>
      <p:sp>
        <p:nvSpPr>
          <p:cNvPr id="9" name="Rectangle 3"/>
          <p:cNvSpPr txBox="1">
            <a:spLocks noChangeArrowheads="1"/>
          </p:cNvSpPr>
          <p:nvPr/>
        </p:nvSpPr>
        <p:spPr bwMode="auto">
          <a:xfrm>
            <a:off x="1230945" y="3406335"/>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b="1" dirty="0" smtClean="0"/>
              <a:t>FORMULAIRE 2 – </a:t>
            </a:r>
            <a:r>
              <a:rPr lang="fr-FR" b="1" dirty="0"/>
              <a:t>Renseignements identifiant le médicament et renseignements sur son </a:t>
            </a:r>
            <a:r>
              <a:rPr lang="fr-FR" b="1" dirty="0" smtClean="0"/>
              <a:t>prix</a:t>
            </a:r>
            <a:endParaRPr lang="en-US" b="1" dirty="0" smtClean="0"/>
          </a:p>
        </p:txBody>
      </p:sp>
      <p:sp>
        <p:nvSpPr>
          <p:cNvPr id="10" name="Rectangle 3"/>
          <p:cNvSpPr txBox="1">
            <a:spLocks noChangeArrowheads="1"/>
          </p:cNvSpPr>
          <p:nvPr/>
        </p:nvSpPr>
        <p:spPr bwMode="auto">
          <a:xfrm>
            <a:off x="1043608" y="4725144"/>
            <a:ext cx="8100392"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algn="ctr" eaLnBrk="1" hangingPunct="1">
              <a:buNone/>
            </a:pPr>
            <a:r>
              <a:rPr lang="fr-CA" dirty="0" smtClean="0">
                <a:solidFill>
                  <a:srgbClr val="FF0000"/>
                </a:solidFill>
              </a:rPr>
              <a:t>Les formulaires de rapport doivent être présentés en format </a:t>
            </a:r>
            <a:r>
              <a:rPr lang="fr-CA" b="1" dirty="0" smtClean="0">
                <a:solidFill>
                  <a:srgbClr val="FF0000"/>
                </a:solidFill>
              </a:rPr>
              <a:t>Excel.</a:t>
            </a:r>
          </a:p>
        </p:txBody>
      </p:sp>
      <p:sp>
        <p:nvSpPr>
          <p:cNvPr id="11" name="Rectangle 3"/>
          <p:cNvSpPr txBox="1">
            <a:spLocks noChangeArrowheads="1"/>
          </p:cNvSpPr>
          <p:nvPr/>
        </p:nvSpPr>
        <p:spPr bwMode="auto">
          <a:xfrm>
            <a:off x="1230945" y="2924944"/>
            <a:ext cx="7848600" cy="449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fr-CA" b="1" dirty="0" smtClean="0"/>
              <a:t>FORMULAIRE 1 – Renseignements identifiant le médicament</a:t>
            </a:r>
          </a:p>
        </p:txBody>
      </p:sp>
    </p:spTree>
    <p:extLst>
      <p:ext uri="{BB962C8B-B14F-4D97-AF65-F5344CB8AC3E}">
        <p14:creationId xmlns:p14="http://schemas.microsoft.com/office/powerpoint/2010/main" val="1226400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992888" cy="815752"/>
          </a:xfrm>
        </p:spPr>
        <p:txBody>
          <a:bodyPr/>
          <a:lstStyle/>
          <a:p>
            <a:pPr algn="ctr"/>
            <a:r>
              <a:rPr lang="fr-CA" sz="3200" noProof="0" dirty="0" smtClean="0"/>
              <a:t>Délais de présentation des formulaires de rapport</a:t>
            </a:r>
            <a:endParaRPr lang="fr-CA" sz="3200" noProof="0" dirty="0"/>
          </a:p>
        </p:txBody>
      </p:sp>
      <p:sp>
        <p:nvSpPr>
          <p:cNvPr id="3" name="Content Placeholder 2"/>
          <p:cNvSpPr>
            <a:spLocks noGrp="1"/>
          </p:cNvSpPr>
          <p:nvPr>
            <p:ph idx="1"/>
          </p:nvPr>
        </p:nvSpPr>
        <p:spPr>
          <a:xfrm>
            <a:off x="1043608" y="1240235"/>
            <a:ext cx="7848600" cy="768424"/>
          </a:xfrm>
        </p:spPr>
        <p:txBody>
          <a:bodyPr/>
          <a:lstStyle/>
          <a:p>
            <a:r>
              <a:rPr lang="fr-CA" sz="1800" noProof="0" dirty="0" smtClean="0"/>
              <a:t>FORMULAIRE 1 </a:t>
            </a:r>
            <a:r>
              <a:rPr lang="fr-CA" sz="1800" dirty="0"/>
              <a:t>– Renseignements identifiant le </a:t>
            </a:r>
            <a:r>
              <a:rPr lang="fr-CA" sz="1800" dirty="0" smtClean="0"/>
              <a:t>médicament </a:t>
            </a:r>
            <a:r>
              <a:rPr lang="fr-CA" sz="1800" noProof="0" dirty="0" smtClean="0"/>
              <a:t>(copie du formulaire </a:t>
            </a:r>
            <a:r>
              <a:rPr lang="fr-CA" sz="1800" dirty="0" smtClean="0"/>
              <a:t> électronique en format </a:t>
            </a:r>
            <a:r>
              <a:rPr lang="fr-CA" sz="1800" u="sng" noProof="0" dirty="0" smtClean="0"/>
              <a:t>Excel</a:t>
            </a:r>
            <a:r>
              <a:rPr lang="fr-CA" sz="1800" noProof="0" dirty="0" smtClean="0"/>
              <a:t>, accompagné de la </a:t>
            </a:r>
            <a:r>
              <a:rPr lang="fr-CA" sz="1800" dirty="0" smtClean="0"/>
              <a:t>monographie du médicament</a:t>
            </a:r>
            <a:r>
              <a:rPr lang="fr-CA" sz="1800" noProof="0" dirty="0" smtClean="0"/>
              <a:t>)</a:t>
            </a:r>
          </a:p>
          <a:p>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5</a:t>
            </a:fld>
            <a:endParaRPr lang="en-US" dirty="0">
              <a:solidFill>
                <a:schemeClr val="tx1"/>
              </a:solidFill>
            </a:endParaRPr>
          </a:p>
        </p:txBody>
      </p:sp>
      <p:sp>
        <p:nvSpPr>
          <p:cNvPr id="6"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graphicFrame>
        <p:nvGraphicFramePr>
          <p:cNvPr id="7" name="Group 68"/>
          <p:cNvGraphicFramePr>
            <a:graphicFrameLocks/>
          </p:cNvGraphicFramePr>
          <p:nvPr>
            <p:extLst>
              <p:ext uri="{D42A27DB-BD31-4B8C-83A1-F6EECF244321}">
                <p14:modId xmlns:p14="http://schemas.microsoft.com/office/powerpoint/2010/main" val="4131428743"/>
              </p:ext>
            </p:extLst>
          </p:nvPr>
        </p:nvGraphicFramePr>
        <p:xfrm>
          <a:off x="1115616" y="2132857"/>
          <a:ext cx="7678563" cy="3838151"/>
        </p:xfrm>
        <a:graphic>
          <a:graphicData uri="http://schemas.openxmlformats.org/drawingml/2006/table">
            <a:tbl>
              <a:tblPr/>
              <a:tblGrid>
                <a:gridCol w="2160240"/>
                <a:gridCol w="2736304"/>
                <a:gridCol w="1224136"/>
                <a:gridCol w="1557883"/>
              </a:tblGrid>
              <a:tr h="755528">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0" u="none" strike="noStrike" cap="none" normalizeH="0" baseline="0" noProof="0" dirty="0" smtClean="0">
                          <a:ln>
                            <a:noFill/>
                          </a:ln>
                          <a:solidFill>
                            <a:srgbClr val="20558A"/>
                          </a:solidFill>
                          <a:effectLst/>
                          <a:latin typeface="Arial Narrow" pitchFamily="34" charset="0"/>
                        </a:rPr>
                        <a:t>Renseignements</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0" u="none" strike="noStrike" cap="none" normalizeH="0" baseline="0" noProof="0" dirty="0" smtClean="0">
                          <a:ln>
                            <a:noFill/>
                          </a:ln>
                          <a:solidFill>
                            <a:srgbClr val="20558A"/>
                          </a:solidFill>
                          <a:effectLst/>
                          <a:latin typeface="Arial Narrow" pitchFamily="34" charset="0"/>
                        </a:rPr>
                        <a:t>Dates d’échéance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1" u="none" strike="noStrike" cap="none" normalizeH="0" baseline="0" noProof="0" dirty="0" smtClean="0">
                          <a:ln>
                            <a:noFill/>
                          </a:ln>
                          <a:solidFill>
                            <a:srgbClr val="20558A"/>
                          </a:solidFill>
                          <a:effectLst/>
                          <a:latin typeface="Arial Narrow" pitchFamily="34" charset="0"/>
                        </a:rPr>
                        <a:t>Loi sur les brevets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1" u="none" strike="noStrike" cap="none" normalizeH="0" baseline="0" noProof="0" dirty="0" smtClean="0">
                          <a:ln>
                            <a:noFill/>
                          </a:ln>
                          <a:solidFill>
                            <a:srgbClr val="20558A"/>
                          </a:solidFill>
                          <a:effectLst/>
                          <a:latin typeface="Arial Narrow" pitchFamily="34" charset="0"/>
                        </a:rPr>
                        <a:t>Règlement sur les médicaments brevetés</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55460">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Identification du médicament, du breveté et des brevets </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La première des dates suivantes :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sng" strike="noStrike" cap="none" normalizeH="0" baseline="0" dirty="0" smtClean="0">
                          <a:ln>
                            <a:noFill/>
                          </a:ln>
                          <a:solidFill>
                            <a:srgbClr val="20558A"/>
                          </a:solidFill>
                          <a:effectLst/>
                          <a:latin typeface="Arial Narrow" pitchFamily="34" charset="0"/>
                        </a:rPr>
                        <a:t>Sept (7) jours</a:t>
                      </a:r>
                      <a:r>
                        <a:rPr kumimoji="0" lang="fr-FR" sz="1500" b="1" i="0" u="none" strike="noStrike" cap="none" normalizeH="0" baseline="0" dirty="0" smtClean="0">
                          <a:ln>
                            <a:noFill/>
                          </a:ln>
                          <a:solidFill>
                            <a:srgbClr val="20558A"/>
                          </a:solidFill>
                          <a:effectLst/>
                          <a:latin typeface="Arial Narrow" pitchFamily="34" charset="0"/>
                        </a:rPr>
                        <a:t> après la date d’émission du premier Avis de conformité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sng" strike="noStrike" cap="none" normalizeH="0" baseline="0" dirty="0" smtClean="0">
                          <a:ln>
                            <a:noFill/>
                          </a:ln>
                          <a:solidFill>
                            <a:srgbClr val="20558A"/>
                          </a:solidFill>
                          <a:effectLst/>
                          <a:latin typeface="Arial Narrow" pitchFamily="34" charset="0"/>
                        </a:rPr>
                        <a:t>Sept (7) jours</a:t>
                      </a:r>
                      <a:r>
                        <a:rPr kumimoji="0" lang="fr-FR" sz="1500" b="1" i="0" u="none" strike="noStrike" cap="none" normalizeH="0" baseline="0" dirty="0" smtClean="0">
                          <a:ln>
                            <a:noFill/>
                          </a:ln>
                          <a:solidFill>
                            <a:srgbClr val="20558A"/>
                          </a:solidFill>
                          <a:effectLst/>
                          <a:latin typeface="Arial Narrow" pitchFamily="34" charset="0"/>
                        </a:rPr>
                        <a:t> après la date de première vente du médicament au Canada</a:t>
                      </a:r>
                      <a:endParaRPr kumimoji="0" lang="en-US" sz="1500" b="1" i="0" u="none" strike="noStrike" cap="none" normalizeH="0" baseline="0" dirty="0" smtClean="0">
                        <a:ln>
                          <a:noFill/>
                        </a:ln>
                        <a:solidFill>
                          <a:srgbClr val="20558A"/>
                        </a:solidFill>
                        <a:effectLst/>
                        <a:latin typeface="Arial Narrow" pitchFamily="34"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80(1)</a:t>
                      </a:r>
                      <a:r>
                        <a:rPr kumimoji="0" lang="en-US" sz="1500" b="1" i="1" u="none" strike="noStrike" cap="none" normalizeH="0" baseline="0" dirty="0" smtClean="0">
                          <a:ln>
                            <a:noFill/>
                          </a:ln>
                          <a:solidFill>
                            <a:srgbClr val="20558A"/>
                          </a:solidFill>
                          <a:effectLst/>
                          <a:latin typeface="Arial Narrow" pitchFamily="34" charset="0"/>
                        </a:rPr>
                        <a:t>a</a:t>
                      </a:r>
                      <a:r>
                        <a:rPr kumimoji="0" lang="en-US" sz="1500" b="1" i="0" u="none" strike="noStrike" cap="none" normalizeH="0" baseline="0" dirty="0" smtClean="0">
                          <a:ln>
                            <a:noFill/>
                          </a:ln>
                          <a:solidFill>
                            <a:srgbClr val="20558A"/>
                          </a:solidFill>
                          <a:effectLst/>
                          <a:latin typeface="Arial Narrow" pitchFamily="34" charset="0"/>
                        </a:rPr>
                        <a:t>)</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80(2)</a:t>
                      </a:r>
                      <a:r>
                        <a:rPr kumimoji="0" lang="en-US" sz="1500" b="1" i="1" u="none" strike="noStrike" cap="none" normalizeH="0" baseline="0" dirty="0" smtClean="0">
                          <a:ln>
                            <a:noFill/>
                          </a:ln>
                          <a:solidFill>
                            <a:srgbClr val="20558A"/>
                          </a:solidFill>
                          <a:effectLst/>
                          <a:latin typeface="Arial Narrow" pitchFamily="34" charset="0"/>
                        </a:rPr>
                        <a:t>a</a:t>
                      </a:r>
                      <a:r>
                        <a:rPr kumimoji="0" lang="en-US" sz="1500" b="1" i="0" u="none" strike="noStrike" cap="none" normalizeH="0" baseline="0" dirty="0" smtClean="0">
                          <a:ln>
                            <a:noFill/>
                          </a:ln>
                          <a:solidFill>
                            <a:srgbClr val="20558A"/>
                          </a:solidFill>
                          <a:effectLst/>
                          <a:latin typeface="Arial Narrow" pitchFamily="34" charset="0"/>
                        </a:rPr>
                        <a:t>)</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3(1)</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3(2)</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3(3)</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05435">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Mise à jour des renseignements identifiant le médicament ou le breveté </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Dans </a:t>
                      </a:r>
                      <a:r>
                        <a:rPr kumimoji="0" lang="fr-FR" sz="1500" b="1" i="0" u="sng" strike="noStrike" cap="none" normalizeH="0" baseline="0" dirty="0" smtClean="0">
                          <a:ln>
                            <a:noFill/>
                          </a:ln>
                          <a:solidFill>
                            <a:srgbClr val="20558A"/>
                          </a:solidFill>
                          <a:effectLst/>
                          <a:latin typeface="Arial Narrow" pitchFamily="34" charset="0"/>
                        </a:rPr>
                        <a:t>les (30) jours </a:t>
                      </a:r>
                      <a:r>
                        <a:rPr kumimoji="0" lang="fr-FR" sz="1500" b="1" i="0" u="none" strike="noStrike" cap="none" normalizeH="0" baseline="0" dirty="0" smtClean="0">
                          <a:ln>
                            <a:noFill/>
                          </a:ln>
                          <a:solidFill>
                            <a:srgbClr val="20558A"/>
                          </a:solidFill>
                          <a:effectLst/>
                          <a:latin typeface="Arial Narrow" pitchFamily="34" charset="0"/>
                        </a:rPr>
                        <a:t>suivant toute modification des renseignements</a:t>
                      </a:r>
                      <a:endParaRPr kumimoji="0" lang="en-US" sz="1500" b="1" i="0" u="none" strike="noStrike" cap="none" normalizeH="0" baseline="0" dirty="0" smtClean="0">
                        <a:ln>
                          <a:noFill/>
                        </a:ln>
                        <a:solidFill>
                          <a:srgbClr val="20558A"/>
                        </a:solidFill>
                        <a:effectLst/>
                        <a:latin typeface="Arial Narrow" pitchFamily="34"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endParaRPr kumimoji="0" lang="en-US" sz="1500" b="1" i="0" u="none" strike="noStrike" cap="none" normalizeH="0" baseline="0" dirty="0" smtClean="0">
                        <a:ln>
                          <a:noFill/>
                        </a:ln>
                        <a:solidFill>
                          <a:srgbClr val="20558A"/>
                        </a:solidFill>
                        <a:effectLst/>
                        <a:latin typeface="Arial Narrow" pitchFamily="34" charset="0"/>
                      </a:endParaRP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3(4)</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025392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992888" cy="815752"/>
          </a:xfrm>
        </p:spPr>
        <p:txBody>
          <a:bodyPr/>
          <a:lstStyle/>
          <a:p>
            <a:pPr algn="ctr"/>
            <a:r>
              <a:rPr lang="fr-CA" sz="3200" dirty="0" smtClean="0"/>
              <a:t>Délais de </a:t>
            </a:r>
            <a:r>
              <a:rPr lang="fr-CA" sz="3200" dirty="0"/>
              <a:t>présentation des </a:t>
            </a:r>
            <a:r>
              <a:rPr lang="fr-CA" sz="3200" dirty="0" smtClean="0"/>
              <a:t>formulaires de rapport (suite)</a:t>
            </a:r>
            <a:endParaRPr lang="fr-CA" noProof="0" dirty="0"/>
          </a:p>
        </p:txBody>
      </p:sp>
      <p:sp>
        <p:nvSpPr>
          <p:cNvPr id="3" name="Content Placeholder 2"/>
          <p:cNvSpPr>
            <a:spLocks noGrp="1"/>
          </p:cNvSpPr>
          <p:nvPr>
            <p:ph idx="1"/>
          </p:nvPr>
        </p:nvSpPr>
        <p:spPr>
          <a:xfrm>
            <a:off x="1043608" y="1268760"/>
            <a:ext cx="7848600" cy="768424"/>
          </a:xfrm>
        </p:spPr>
        <p:txBody>
          <a:bodyPr/>
          <a:lstStyle/>
          <a:p>
            <a:r>
              <a:rPr lang="fr-CA" sz="1800" noProof="0" dirty="0" smtClean="0"/>
              <a:t>FORMULAIRE 2 – </a:t>
            </a:r>
            <a:r>
              <a:rPr lang="fr-FR" sz="1800" dirty="0"/>
              <a:t>Renseignements identifiant le médicament et renseignements sur son </a:t>
            </a:r>
            <a:r>
              <a:rPr lang="fr-FR" sz="1800" dirty="0" smtClean="0"/>
              <a:t>prix</a:t>
            </a:r>
            <a:r>
              <a:rPr lang="fr-CA" sz="1800" noProof="0" dirty="0" smtClean="0"/>
              <a:t> (copie du formulaire </a:t>
            </a:r>
            <a:r>
              <a:rPr lang="fr-FR" sz="1800" dirty="0" smtClean="0"/>
              <a:t>électronique en </a:t>
            </a:r>
            <a:r>
              <a:rPr lang="fr-FR" sz="1800" dirty="0"/>
              <a:t>format </a:t>
            </a:r>
            <a:r>
              <a:rPr lang="fr-FR" sz="1800" u="sng" dirty="0" smtClean="0"/>
              <a:t>Excel</a:t>
            </a:r>
            <a:r>
              <a:rPr lang="fr-FR" sz="1800" dirty="0" smtClean="0"/>
              <a:t>)</a:t>
            </a:r>
            <a:endParaRPr lang="fr-CA" sz="1800" noProof="0" dirty="0" smtClean="0"/>
          </a:p>
          <a:p>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6</a:t>
            </a:fld>
            <a:endParaRPr lang="en-US" dirty="0">
              <a:solidFill>
                <a:schemeClr val="tx1"/>
              </a:solidFill>
            </a:endParaRPr>
          </a:p>
        </p:txBody>
      </p:sp>
      <p:sp>
        <p:nvSpPr>
          <p:cNvPr id="6"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val="1144962208"/>
              </p:ext>
            </p:extLst>
          </p:nvPr>
        </p:nvGraphicFramePr>
        <p:xfrm>
          <a:off x="1043608" y="2013569"/>
          <a:ext cx="7848600" cy="4114816"/>
        </p:xfrm>
        <a:graphic>
          <a:graphicData uri="http://schemas.openxmlformats.org/drawingml/2006/table">
            <a:tbl>
              <a:tblPr/>
              <a:tblGrid>
                <a:gridCol w="2304256"/>
                <a:gridCol w="2592288"/>
                <a:gridCol w="1224136"/>
                <a:gridCol w="1727920"/>
              </a:tblGrid>
              <a:tr h="767359">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0" u="none" strike="noStrike" cap="none" normalizeH="0" baseline="0" noProof="0" dirty="0" smtClean="0">
                          <a:ln>
                            <a:noFill/>
                          </a:ln>
                          <a:solidFill>
                            <a:srgbClr val="20558A"/>
                          </a:solidFill>
                          <a:effectLst/>
                          <a:latin typeface="Arial Narrow" pitchFamily="34" charset="0"/>
                        </a:rPr>
                        <a:t>Renseignements</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0" u="none" strike="noStrike" cap="none" normalizeH="0" baseline="0" noProof="0" dirty="0" smtClean="0">
                          <a:ln>
                            <a:noFill/>
                          </a:ln>
                          <a:solidFill>
                            <a:srgbClr val="20558A"/>
                          </a:solidFill>
                          <a:effectLst/>
                          <a:latin typeface="Arial Narrow" pitchFamily="34" charset="0"/>
                        </a:rPr>
                        <a:t>Dates d’échéance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1" u="none" strike="noStrike" cap="none" normalizeH="0" baseline="0" noProof="0" dirty="0" smtClean="0">
                          <a:ln>
                            <a:noFill/>
                          </a:ln>
                          <a:solidFill>
                            <a:srgbClr val="20558A"/>
                          </a:solidFill>
                          <a:effectLst/>
                          <a:latin typeface="Arial Narrow" pitchFamily="34" charset="0"/>
                        </a:rPr>
                        <a:t>Loi sur les brevets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CA" sz="1500" b="1" i="1" u="none" strike="noStrike" cap="none" normalizeH="0" baseline="0" noProof="0" dirty="0" smtClean="0">
                          <a:ln>
                            <a:noFill/>
                          </a:ln>
                          <a:solidFill>
                            <a:srgbClr val="20558A"/>
                          </a:solidFill>
                          <a:effectLst/>
                          <a:latin typeface="Arial Narrow" pitchFamily="34" charset="0"/>
                        </a:rPr>
                        <a:t>Règlement sur les médicaments brevetés</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21040">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 Données sur les prix et la valeur des ventes du médicament pour chaque catégorie de client par province ou territoire au Canada</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 Prix départ-usine publiquement disponibles pratiqués pour chaque catégorie de client en Allemagne, en France, en Italie, en Suède, en Suisse, au Royaume-Uni et aux États-Unis</a:t>
                      </a:r>
                      <a:endParaRPr kumimoji="0" lang="en-US" sz="1500" b="1" i="0" u="none" strike="noStrike" cap="none" normalizeH="0" baseline="0" dirty="0" smtClean="0">
                        <a:ln>
                          <a:noFill/>
                        </a:ln>
                        <a:solidFill>
                          <a:srgbClr val="20558A"/>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 Lorsqu’un médicament est lancé sur le marché canadien, au plus tard </a:t>
                      </a:r>
                      <a:r>
                        <a:rPr kumimoji="0" lang="fr-FR" sz="1500" b="1" i="0" u="sng" strike="noStrike" cap="none" normalizeH="0" baseline="0" dirty="0" smtClean="0">
                          <a:ln>
                            <a:noFill/>
                          </a:ln>
                          <a:solidFill>
                            <a:srgbClr val="20558A"/>
                          </a:solidFill>
                          <a:effectLst/>
                          <a:latin typeface="Arial Narrow" pitchFamily="34" charset="0"/>
                        </a:rPr>
                        <a:t>trente (30) jours après la date de première vente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endParaRPr kumimoji="0" lang="fr-FR" sz="1500" b="1" i="0" u="none" strike="noStrike" cap="none" normalizeH="0" baseline="0" dirty="0" smtClean="0">
                        <a:ln>
                          <a:noFill/>
                        </a:ln>
                        <a:solidFill>
                          <a:srgbClr val="20558A"/>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 </a:t>
                      </a:r>
                      <a:r>
                        <a:rPr kumimoji="0" lang="fr-FR" sz="1500" b="1" i="0" u="sng" strike="noStrike" cap="none" normalizeH="0" baseline="0" dirty="0" smtClean="0">
                          <a:ln>
                            <a:noFill/>
                          </a:ln>
                          <a:solidFill>
                            <a:srgbClr val="20558A"/>
                          </a:solidFill>
                          <a:effectLst/>
                          <a:latin typeface="Arial Narrow" pitchFamily="34" charset="0"/>
                        </a:rPr>
                        <a:t>Chaque année</a:t>
                      </a:r>
                      <a:r>
                        <a:rPr kumimoji="0" lang="fr-FR" sz="1500" b="1" i="0" u="none" strike="noStrike" cap="none" normalizeH="0" baseline="0" dirty="0" smtClean="0">
                          <a:ln>
                            <a:noFill/>
                          </a:ln>
                          <a:solidFill>
                            <a:srgbClr val="20558A"/>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Au plus tard </a:t>
                      </a:r>
                      <a:r>
                        <a:rPr kumimoji="0" lang="fr-FR" sz="1500" b="1" i="0" u="sng" strike="noStrike" cap="none" normalizeH="0" baseline="0" dirty="0" smtClean="0">
                          <a:ln>
                            <a:noFill/>
                          </a:ln>
                          <a:solidFill>
                            <a:srgbClr val="20558A"/>
                          </a:solidFill>
                          <a:effectLst/>
                          <a:latin typeface="Arial Narrow" pitchFamily="34" charset="0"/>
                        </a:rPr>
                        <a:t>le 30 juillet</a:t>
                      </a:r>
                      <a:r>
                        <a:rPr kumimoji="0" lang="fr-FR" sz="1500" b="1" i="0" u="none" strike="noStrike" cap="none" normalizeH="0" baseline="0" dirty="0" smtClean="0">
                          <a:ln>
                            <a:noFill/>
                          </a:ln>
                          <a:solidFill>
                            <a:srgbClr val="20558A"/>
                          </a:solidFill>
                          <a:effectLst/>
                          <a:latin typeface="Arial Narrow" pitchFamily="34" charset="0"/>
                        </a:rPr>
                        <a:t> (période de rapport du 1</a:t>
                      </a:r>
                      <a:r>
                        <a:rPr kumimoji="0" lang="fr-FR" sz="1500" b="1" i="0" u="none" strike="noStrike" cap="none" normalizeH="0" baseline="30000" dirty="0" smtClean="0">
                          <a:ln>
                            <a:noFill/>
                          </a:ln>
                          <a:solidFill>
                            <a:srgbClr val="20558A"/>
                          </a:solidFill>
                          <a:effectLst/>
                          <a:latin typeface="Arial Narrow" pitchFamily="34" charset="0"/>
                        </a:rPr>
                        <a:t>er</a:t>
                      </a:r>
                      <a:r>
                        <a:rPr kumimoji="0" lang="fr-FR" sz="1500" b="1" i="0" u="none" strike="noStrike" cap="none" normalizeH="0" baseline="0" dirty="0" smtClean="0">
                          <a:ln>
                            <a:noFill/>
                          </a:ln>
                          <a:solidFill>
                            <a:srgbClr val="20558A"/>
                          </a:solidFill>
                          <a:effectLst/>
                          <a:latin typeface="Arial Narrow" pitchFamily="34" charset="0"/>
                        </a:rPr>
                        <a:t> janvier au 30 juin)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Au plus tard </a:t>
                      </a:r>
                      <a:r>
                        <a:rPr kumimoji="0" lang="fr-FR" sz="1500" b="1" i="0" u="sng" strike="noStrike" cap="none" normalizeH="0" baseline="0" dirty="0" smtClean="0">
                          <a:ln>
                            <a:noFill/>
                          </a:ln>
                          <a:solidFill>
                            <a:srgbClr val="20558A"/>
                          </a:solidFill>
                          <a:effectLst/>
                          <a:latin typeface="Arial Narrow" pitchFamily="34" charset="0"/>
                        </a:rPr>
                        <a:t>le 30 janvier </a:t>
                      </a:r>
                      <a:r>
                        <a:rPr kumimoji="0" lang="fr-FR" sz="1500" b="1" i="0" u="none" strike="noStrike" cap="none" normalizeH="0" baseline="0" dirty="0" smtClean="0">
                          <a:ln>
                            <a:noFill/>
                          </a:ln>
                          <a:solidFill>
                            <a:srgbClr val="20558A"/>
                          </a:solidFill>
                          <a:effectLst/>
                          <a:latin typeface="Arial Narrow" pitchFamily="34" charset="0"/>
                        </a:rPr>
                        <a:t>(période de rapport du 1</a:t>
                      </a:r>
                      <a:r>
                        <a:rPr kumimoji="0" lang="fr-FR" sz="1500" b="1" i="0" u="none" strike="noStrike" cap="none" normalizeH="0" baseline="30000" dirty="0" smtClean="0">
                          <a:ln>
                            <a:noFill/>
                          </a:ln>
                          <a:solidFill>
                            <a:srgbClr val="20558A"/>
                          </a:solidFill>
                          <a:effectLst/>
                          <a:latin typeface="Arial Narrow" pitchFamily="34" charset="0"/>
                        </a:rPr>
                        <a:t>er</a:t>
                      </a:r>
                      <a:r>
                        <a:rPr kumimoji="0" lang="fr-FR" sz="1500" b="1" i="0" u="none" strike="noStrike" cap="none" normalizeH="0" baseline="0" dirty="0" smtClean="0">
                          <a:ln>
                            <a:noFill/>
                          </a:ln>
                          <a:solidFill>
                            <a:srgbClr val="20558A"/>
                          </a:solidFill>
                          <a:effectLst/>
                          <a:latin typeface="Arial Narrow" pitchFamily="34" charset="0"/>
                        </a:rPr>
                        <a:t> juillet au 31 décembre) </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fr-FR" sz="1500" b="1" i="0" u="none" strike="noStrike" cap="none" normalizeH="0" baseline="0" dirty="0" smtClean="0">
                          <a:ln>
                            <a:noFill/>
                          </a:ln>
                          <a:solidFill>
                            <a:srgbClr val="20558A"/>
                          </a:solidFill>
                          <a:effectLst/>
                          <a:latin typeface="Arial Narrow" pitchFamily="34" charset="0"/>
                        </a:rPr>
                        <a:t> </a:t>
                      </a:r>
                      <a:endParaRPr kumimoji="0" lang="en-US" sz="1500" b="1" i="0" u="none" strike="noStrike" cap="none" normalizeH="0" baseline="0" dirty="0" smtClean="0">
                        <a:ln>
                          <a:noFill/>
                        </a:ln>
                        <a:solidFill>
                          <a:srgbClr val="20558A"/>
                        </a:solidFill>
                        <a:effectLst/>
                        <a:latin typeface="Arial Narrow"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80(1)</a:t>
                      </a:r>
                      <a:r>
                        <a:rPr kumimoji="0" lang="en-US" sz="1500" b="1" i="1" u="none" strike="noStrike" cap="none" normalizeH="0" baseline="0" dirty="0" smtClean="0">
                          <a:ln>
                            <a:noFill/>
                          </a:ln>
                          <a:solidFill>
                            <a:srgbClr val="20558A"/>
                          </a:solidFill>
                          <a:effectLst/>
                          <a:latin typeface="Arial Narrow" pitchFamily="34" charset="0"/>
                        </a:rPr>
                        <a:t>b</a:t>
                      </a:r>
                      <a:r>
                        <a:rPr kumimoji="0" lang="en-US" sz="1500" b="1" i="0" u="none" strike="noStrike" cap="none" normalizeH="0" baseline="0" dirty="0" smtClean="0">
                          <a:ln>
                            <a:noFill/>
                          </a:ln>
                          <a:solidFill>
                            <a:srgbClr val="20558A"/>
                          </a:solidFill>
                          <a:effectLst/>
                          <a:latin typeface="Arial Narrow" pitchFamily="34" charset="0"/>
                        </a:rPr>
                        <a:t>)</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80(2)</a:t>
                      </a:r>
                      <a:r>
                        <a:rPr kumimoji="0" lang="en-US" sz="1500" b="1" i="1" u="none" strike="noStrike" cap="none" normalizeH="0" baseline="0" dirty="0" smtClean="0">
                          <a:ln>
                            <a:noFill/>
                          </a:ln>
                          <a:solidFill>
                            <a:srgbClr val="20558A"/>
                          </a:solidFill>
                          <a:effectLst/>
                          <a:latin typeface="Arial Narrow" pitchFamily="34" charset="0"/>
                        </a:rPr>
                        <a:t>b</a:t>
                      </a:r>
                      <a:r>
                        <a:rPr kumimoji="0" lang="en-US" sz="1500" b="1" i="0" u="none" strike="noStrike" cap="none" normalizeH="0" baseline="0" dirty="0" smtClean="0">
                          <a:ln>
                            <a:noFill/>
                          </a:ln>
                          <a:solidFill>
                            <a:srgbClr val="20558A"/>
                          </a:solidFill>
                          <a:effectLst/>
                          <a:latin typeface="Arial Narrow" pitchFamily="34" charset="0"/>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4(1)</a:t>
                      </a:r>
                      <a:r>
                        <a:rPr kumimoji="0" lang="en-US" sz="1500" b="1" i="1" u="none" strike="noStrike" cap="none" normalizeH="0" baseline="0" dirty="0" smtClean="0">
                          <a:ln>
                            <a:noFill/>
                          </a:ln>
                          <a:solidFill>
                            <a:srgbClr val="20558A"/>
                          </a:solidFill>
                          <a:effectLst/>
                          <a:latin typeface="Arial Narrow" pitchFamily="34" charset="0"/>
                        </a:rPr>
                        <a:t>e</a:t>
                      </a:r>
                      <a:r>
                        <a:rPr kumimoji="0" lang="en-US" sz="1500" b="1" i="0" u="none" strike="noStrike" cap="none" normalizeH="0" baseline="0" dirty="0" smtClean="0">
                          <a:ln>
                            <a:noFill/>
                          </a:ln>
                          <a:solidFill>
                            <a:srgbClr val="20558A"/>
                          </a:solidFill>
                          <a:effectLst/>
                          <a:latin typeface="Arial Narrow" pitchFamily="34" charset="0"/>
                        </a:rPr>
                        <a:t>)</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4(2) et (3)</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r>
                        <a:rPr kumimoji="0" lang="en-US" sz="1500" b="1" i="0" u="none" strike="noStrike" cap="none" normalizeH="0" baseline="0" dirty="0" smtClean="0">
                          <a:ln>
                            <a:noFill/>
                          </a:ln>
                          <a:solidFill>
                            <a:srgbClr val="20558A"/>
                          </a:solidFill>
                          <a:effectLst/>
                          <a:latin typeface="Arial Narrow" pitchFamily="34" charset="0"/>
                        </a:rPr>
                        <a:t>4(1)</a:t>
                      </a:r>
                      <a:r>
                        <a:rPr kumimoji="0" lang="en-US" sz="1500" b="1" i="1" u="none" strike="noStrike" cap="none" normalizeH="0" baseline="0" dirty="0" smtClean="0">
                          <a:ln>
                            <a:noFill/>
                          </a:ln>
                          <a:solidFill>
                            <a:srgbClr val="20558A"/>
                          </a:solidFill>
                          <a:effectLst/>
                          <a:latin typeface="Arial Narrow" pitchFamily="34" charset="0"/>
                        </a:rPr>
                        <a:t>f</a:t>
                      </a:r>
                      <a:r>
                        <a:rPr kumimoji="0" lang="en-US" sz="1500" b="1" i="0" u="none" strike="noStrike" cap="none" normalizeH="0" baseline="0" dirty="0" smtClean="0">
                          <a:ln>
                            <a:noFill/>
                          </a:ln>
                          <a:solidFill>
                            <a:srgbClr val="20558A"/>
                          </a:solidFill>
                          <a:effectLst/>
                          <a:latin typeface="Arial Narrow" pitchFamily="34" charset="0"/>
                        </a:rPr>
                        <a:t>)</a:t>
                      </a:r>
                    </a:p>
                    <a:p>
                      <a:pPr marL="0" marR="0" lvl="0" indent="0" algn="l" defTabSz="914400" rtl="0" eaLnBrk="1" fontAlgn="base" latinLnBrk="0" hangingPunct="1">
                        <a:lnSpc>
                          <a:spcPct val="100000"/>
                        </a:lnSpc>
                        <a:spcBef>
                          <a:spcPct val="20000"/>
                        </a:spcBef>
                        <a:spcAft>
                          <a:spcPct val="0"/>
                        </a:spcAft>
                        <a:buClr>
                          <a:srgbClr val="20558A"/>
                        </a:buClr>
                        <a:buSzPct val="95000"/>
                        <a:buFont typeface="Wingdings" pitchFamily="2" charset="2"/>
                        <a:buNone/>
                        <a:tabLst/>
                      </a:pPr>
                      <a:endParaRPr kumimoji="0" lang="en-US" sz="1500" b="1" i="0" u="none" strike="noStrike" cap="none" normalizeH="0" baseline="0" dirty="0" smtClean="0">
                        <a:ln>
                          <a:noFill/>
                        </a:ln>
                        <a:solidFill>
                          <a:srgbClr val="20558A"/>
                        </a:solidFill>
                        <a:effectLst/>
                        <a:latin typeface="Arial Narrow"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49566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88832" cy="803920"/>
          </a:xfrm>
        </p:spPr>
        <p:txBody>
          <a:bodyPr/>
          <a:lstStyle/>
          <a:p>
            <a:pPr algn="ctr"/>
            <a:r>
              <a:rPr lang="fr-FR" sz="3200" dirty="0"/>
              <a:t>Notification de l’intention de vendre un médicament </a:t>
            </a:r>
            <a:r>
              <a:rPr lang="fr-FR" sz="3200" dirty="0" smtClean="0"/>
              <a:t>breveté</a:t>
            </a:r>
            <a:endParaRPr lang="fr-CA" sz="3200"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7</a:t>
            </a:fld>
            <a:endParaRPr lang="en-US" dirty="0">
              <a:solidFill>
                <a:schemeClr val="tx1"/>
              </a:solidFill>
            </a:endParaRPr>
          </a:p>
        </p:txBody>
      </p:sp>
      <p:sp>
        <p:nvSpPr>
          <p:cNvPr id="5"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9" name="TextBox 8"/>
          <p:cNvSpPr txBox="1"/>
          <p:nvPr/>
        </p:nvSpPr>
        <p:spPr>
          <a:xfrm>
            <a:off x="1339770" y="5229200"/>
            <a:ext cx="7336686" cy="70788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lumMod val="40000"/>
                <a:lumOff val="60000"/>
              </a:schemeClr>
            </a:solidFill>
          </a:ln>
        </p:spPr>
        <p:txBody>
          <a:bodyPr wrap="square" rtlCol="0">
            <a:spAutoFit/>
          </a:bodyPr>
          <a:lstStyle/>
          <a:p>
            <a:pPr algn="ctr"/>
            <a:r>
              <a:rPr lang="fr-FR" sz="2000" b="1" dirty="0"/>
              <a:t>Tous les rapports doivent être envoyés </a:t>
            </a:r>
            <a:r>
              <a:rPr lang="fr-FR" sz="2000" b="1" dirty="0" smtClean="0"/>
              <a:t>à</a:t>
            </a:r>
            <a:r>
              <a:rPr lang="en-CA" sz="2000" b="1" dirty="0" smtClean="0"/>
              <a:t> </a:t>
            </a:r>
            <a:r>
              <a:rPr lang="en-CA" sz="2000" b="1" dirty="0" smtClean="0">
                <a:hlinkClick r:id="rId3"/>
              </a:rPr>
              <a:t>compliance@pmprb-cepmb.gc.ca</a:t>
            </a:r>
            <a:r>
              <a:rPr lang="en-CA" sz="2000" b="1" dirty="0"/>
              <a:t> </a:t>
            </a:r>
            <a:endParaRPr lang="en-CA" sz="2000" b="1" dirty="0" smtClean="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95012" y="1183111"/>
            <a:ext cx="6397583" cy="408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6716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Formulaire 1 – Section 1</a:t>
            </a: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8</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196752"/>
            <a:ext cx="7572375"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6720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815752"/>
          </a:xfrm>
        </p:spPr>
        <p:txBody>
          <a:bodyPr/>
          <a:lstStyle/>
          <a:p>
            <a:pPr algn="ctr"/>
            <a:r>
              <a:rPr lang="fr-CA" noProof="0" dirty="0" smtClean="0"/>
              <a:t>Formulaire 1 – Sections 2 et 3</a:t>
            </a:r>
            <a:br>
              <a:rPr lang="fr-CA" noProof="0" dirty="0" smtClean="0"/>
            </a:br>
            <a:endParaRPr lang="fr-CA" noProof="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9</a:t>
            </a:fld>
            <a:endParaRPr lang="en-US" dirty="0">
              <a:solidFill>
                <a:schemeClr val="tx1"/>
              </a:solidFill>
            </a:endParaRPr>
          </a:p>
        </p:txBody>
      </p:sp>
      <p:sp>
        <p:nvSpPr>
          <p:cNvPr id="6" name="Line 4"/>
          <p:cNvSpPr>
            <a:spLocks noChangeShapeType="1"/>
          </p:cNvSpPr>
          <p:nvPr/>
        </p:nvSpPr>
        <p:spPr bwMode="auto">
          <a:xfrm flipV="1">
            <a:off x="1043608" y="1064568"/>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064568"/>
            <a:ext cx="7689812" cy="4956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bwMode="auto">
          <a:xfrm>
            <a:off x="1259632" y="5085184"/>
            <a:ext cx="7344816" cy="720080"/>
          </a:xfrm>
          <a:prstGeom prst="rect">
            <a:avLst/>
          </a:prstGeom>
          <a:solidFill>
            <a:schemeClr val="bg1"/>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746079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51791</TotalTime>
  <Words>1453</Words>
  <Application>Microsoft Office PowerPoint</Application>
  <PresentationFormat>On-screen Show (4:3)</PresentationFormat>
  <Paragraphs>191</Paragraphs>
  <Slides>28</Slides>
  <Notes>18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Presentation 2</vt:lpstr>
      <vt:lpstr>Conseil d’examen du prix des médicaments brevetés</vt:lpstr>
      <vt:lpstr>Bref aperçu de la séance sur la présentation des rapports</vt:lpstr>
      <vt:lpstr>Bref aperçu de la séance sur la présentation des rapports</vt:lpstr>
      <vt:lpstr>Quels renseignements doit-on présenter?</vt:lpstr>
      <vt:lpstr>Délais de présentation des formulaires de rapport</vt:lpstr>
      <vt:lpstr>Délais de présentation des formulaires de rapport (suite)</vt:lpstr>
      <vt:lpstr>Notification de l’intention de vendre un médicament breveté</vt:lpstr>
      <vt:lpstr>Formulaire 1 – Section 1</vt:lpstr>
      <vt:lpstr>Formulaire 1 – Sections 2 et 3 </vt:lpstr>
      <vt:lpstr>Formulaire 1 – Sections 4, 5 et 6 </vt:lpstr>
      <vt:lpstr>Formulaire 1 – Section 7 </vt:lpstr>
      <vt:lpstr>Brevet (Loi sur les brevets – article 45)</vt:lpstr>
      <vt:lpstr>Formulaire 1 – Section 8 </vt:lpstr>
      <vt:lpstr>Formulaire 2 – Renseignements identifiant le médicament et renseignements sur son prix</vt:lpstr>
      <vt:lpstr>Formulaire 2 – Section 1</vt:lpstr>
      <vt:lpstr>Formulaire 2 – Section 2</vt:lpstr>
      <vt:lpstr>Formulaire 2 – Section 3 et signature</vt:lpstr>
      <vt:lpstr>Formulaire 2 – Section 4</vt:lpstr>
      <vt:lpstr>Formulaire 2 – Section 5</vt:lpstr>
      <vt:lpstr>Présentation des rapports</vt:lpstr>
      <vt:lpstr>Défaut de présenter ses rapports</vt:lpstr>
      <vt:lpstr>Défaut de présenter ses rapports</vt:lpstr>
      <vt:lpstr>Erreurs les plus communes – Conseils</vt:lpstr>
      <vt:lpstr>Erreurs les plus communes – Conseils</vt:lpstr>
      <vt:lpstr>Rapports de conformité</vt:lpstr>
      <vt:lpstr>Rapports de conformité</vt:lpstr>
      <vt:lpstr>Où trouver les renseignements nécessaires... Site Web : http://www.pmprb-cepmb.gc.ca/  </vt:lpstr>
      <vt:lpstr>Pour obtenir de l’aide…</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2001</cp:revision>
  <cp:lastPrinted>2012-12-04T15:31:34Z</cp:lastPrinted>
  <dcterms:modified xsi:type="dcterms:W3CDTF">2012-12-21T20:05:10Z</dcterms:modified>
</cp:coreProperties>
</file>