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1"/>
  </p:sldMasterIdLst>
  <p:notesMasterIdLst>
    <p:notesMasterId r:id="rId17"/>
  </p:notesMasterIdLst>
  <p:sldIdLst>
    <p:sldId id="257" r:id="rId2"/>
    <p:sldId id="261" r:id="rId3"/>
    <p:sldId id="277" r:id="rId4"/>
    <p:sldId id="278" r:id="rId5"/>
    <p:sldId id="258" r:id="rId6"/>
    <p:sldId id="276" r:id="rId7"/>
    <p:sldId id="259" r:id="rId8"/>
    <p:sldId id="260" r:id="rId9"/>
    <p:sldId id="267" r:id="rId10"/>
    <p:sldId id="275" r:id="rId11"/>
    <p:sldId id="268" r:id="rId12"/>
    <p:sldId id="269" r:id="rId13"/>
    <p:sldId id="271" r:id="rId14"/>
    <p:sldId id="272" r:id="rId15"/>
    <p:sldId id="265"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75" autoAdjust="0"/>
  </p:normalViewPr>
  <p:slideViewPr>
    <p:cSldViewPr>
      <p:cViewPr>
        <p:scale>
          <a:sx n="80" d="100"/>
          <a:sy n="80" d="100"/>
        </p:scale>
        <p:origin x="-2514" y="-750"/>
      </p:cViewPr>
      <p:guideLst>
        <p:guide orient="horz" pos="2160"/>
        <p:guide pos="2880"/>
      </p:guideLst>
    </p:cSldViewPr>
  </p:slideViewPr>
  <p:outlineViewPr>
    <p:cViewPr>
      <p:scale>
        <a:sx n="33" d="100"/>
        <a:sy n="33" d="100"/>
      </p:scale>
      <p:origin x="0" y="820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1B4947-D2B9-4C54-A616-06C249BA4E41}" type="datetimeFigureOut">
              <a:rPr lang="en-CA" smtClean="0"/>
              <a:t>28/10/2013</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32D3CE-AE37-4CBB-84A8-507D5EABDC88}" type="slidenum">
              <a:rPr lang="en-CA" smtClean="0"/>
              <a:t>‹#›</a:t>
            </a:fld>
            <a:endParaRPr lang="en-CA"/>
          </a:p>
        </p:txBody>
      </p:sp>
    </p:spTree>
    <p:extLst>
      <p:ext uri="{BB962C8B-B14F-4D97-AF65-F5344CB8AC3E}">
        <p14:creationId xmlns:p14="http://schemas.microsoft.com/office/powerpoint/2010/main" val="22156632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pPr defTabSz="917575"/>
            <a:fld id="{FE7834DD-5152-4FD0-B8A5-4E45EBD2FE10}" type="slidenum">
              <a:rPr lang="en-US">
                <a:solidFill>
                  <a:prstClr val="black"/>
                </a:solidFill>
              </a:rPr>
              <a:pPr defTabSz="917575"/>
              <a:t>1</a:t>
            </a:fld>
            <a:endParaRPr lang="en-US">
              <a:solidFill>
                <a:prstClr val="black"/>
              </a:solidFill>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fr-CA" smtClean="0">
              <a:latin typeface="Arial" pitchFamily="-60" charset="-52"/>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29" descr="background1e"/>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sp>
        <p:nvSpPr>
          <p:cNvPr id="169993" name="Rectangle 9"/>
          <p:cNvSpPr>
            <a:spLocks noGrp="1" noChangeArrowheads="1"/>
          </p:cNvSpPr>
          <p:nvPr>
            <p:ph type="subTitle" idx="1"/>
          </p:nvPr>
        </p:nvSpPr>
        <p:spPr>
          <a:xfrm>
            <a:off x="1981200" y="2927350"/>
            <a:ext cx="6934200" cy="2330450"/>
          </a:xfrm>
        </p:spPr>
        <p:txBody>
          <a:bodyPr anchor="b"/>
          <a:lstStyle>
            <a:lvl1pPr marL="0" indent="0">
              <a:buFont typeface="Wingdings" pitchFamily="2" charset="2"/>
              <a:buNone/>
              <a:defRPr sz="1600" b="0">
                <a:solidFill>
                  <a:srgbClr val="9D8F30"/>
                </a:solidFill>
              </a:defRPr>
            </a:lvl1pPr>
          </a:lstStyle>
          <a:p>
            <a:r>
              <a:rPr lang="en-US"/>
              <a:t>Click to edit Master subtitle style</a:t>
            </a:r>
          </a:p>
        </p:txBody>
      </p:sp>
      <p:sp>
        <p:nvSpPr>
          <p:cNvPr id="169994" name="AutoShape 10"/>
          <p:cNvSpPr>
            <a:spLocks noGrp="1" noChangeArrowheads="1"/>
          </p:cNvSpPr>
          <p:nvPr>
            <p:ph type="ctrTitle" sz="quarter"/>
          </p:nvPr>
        </p:nvSpPr>
        <p:spPr>
          <a:xfrm>
            <a:off x="1981200" y="1143000"/>
            <a:ext cx="6934200" cy="1752600"/>
          </a:xfrm>
        </p:spPr>
        <p:txBody>
          <a:bodyPr/>
          <a:lstStyle>
            <a:lvl1pPr>
              <a:defRPr/>
            </a:lvl1pPr>
          </a:lstStyle>
          <a:p>
            <a:r>
              <a:rPr lang="en-US"/>
              <a:t>Click to edit Master title style</a:t>
            </a:r>
          </a:p>
        </p:txBody>
      </p:sp>
    </p:spTree>
    <p:extLst>
      <p:ext uri="{BB962C8B-B14F-4D97-AF65-F5344CB8AC3E}">
        <p14:creationId xmlns:p14="http://schemas.microsoft.com/office/powerpoint/2010/main" val="98060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Slide Number Placeholder 3"/>
          <p:cNvSpPr>
            <a:spLocks noGrp="1"/>
          </p:cNvSpPr>
          <p:nvPr>
            <p:ph type="sldNum" sz="quarter" idx="10"/>
          </p:nvPr>
        </p:nvSpPr>
        <p:spPr/>
        <p:txBody>
          <a:bodyPr/>
          <a:lstStyle>
            <a:lvl1pPr>
              <a:defRPr/>
            </a:lvl1pPr>
          </a:lstStyle>
          <a:p>
            <a:pPr>
              <a:defRPr/>
            </a:pPr>
            <a:fld id="{022877A7-B958-4C4D-83C1-93A8E39D9253}" type="slidenum">
              <a:rPr lang="en-US">
                <a:solidFill>
                  <a:srgbClr val="FFFFFF"/>
                </a:solidFill>
              </a:rPr>
              <a:pPr>
                <a:defRPr/>
              </a:pPr>
              <a:t>‹#›</a:t>
            </a:fld>
            <a:endParaRPr lang="en-US">
              <a:solidFill>
                <a:srgbClr val="003366"/>
              </a:solidFill>
            </a:endParaRPr>
          </a:p>
        </p:txBody>
      </p:sp>
    </p:spTree>
    <p:extLst>
      <p:ext uri="{BB962C8B-B14F-4D97-AF65-F5344CB8AC3E}">
        <p14:creationId xmlns:p14="http://schemas.microsoft.com/office/powerpoint/2010/main" val="1943228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3250" y="1143000"/>
            <a:ext cx="1962150" cy="55626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1066800" y="1143000"/>
            <a:ext cx="573405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Slide Number Placeholder 3"/>
          <p:cNvSpPr>
            <a:spLocks noGrp="1"/>
          </p:cNvSpPr>
          <p:nvPr>
            <p:ph type="sldNum" sz="quarter" idx="10"/>
          </p:nvPr>
        </p:nvSpPr>
        <p:spPr/>
        <p:txBody>
          <a:bodyPr/>
          <a:lstStyle>
            <a:lvl1pPr>
              <a:defRPr/>
            </a:lvl1pPr>
          </a:lstStyle>
          <a:p>
            <a:pPr>
              <a:defRPr/>
            </a:pPr>
            <a:fld id="{9038A59E-F08B-48BF-9F61-0B2F3A947A4D}" type="slidenum">
              <a:rPr lang="en-US">
                <a:solidFill>
                  <a:srgbClr val="FFFFFF"/>
                </a:solidFill>
              </a:rPr>
              <a:pPr>
                <a:defRPr/>
              </a:pPr>
              <a:t>‹#›</a:t>
            </a:fld>
            <a:endParaRPr lang="en-US">
              <a:solidFill>
                <a:srgbClr val="003366"/>
              </a:solidFill>
            </a:endParaRPr>
          </a:p>
        </p:txBody>
      </p:sp>
    </p:spTree>
    <p:extLst>
      <p:ext uri="{BB962C8B-B14F-4D97-AF65-F5344CB8AC3E}">
        <p14:creationId xmlns:p14="http://schemas.microsoft.com/office/powerpoint/2010/main" val="738528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pic>
        <p:nvPicPr>
          <p:cNvPr id="4" name="Picture 1030" descr="background2"/>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Slide Number Placeholder 3"/>
          <p:cNvSpPr>
            <a:spLocks noGrp="1"/>
          </p:cNvSpPr>
          <p:nvPr>
            <p:ph type="sldNum" sz="quarter" idx="10"/>
          </p:nvPr>
        </p:nvSpPr>
        <p:spPr>
          <a:xfrm>
            <a:off x="152400" y="5867400"/>
            <a:ext cx="609600" cy="476250"/>
          </a:xfrm>
        </p:spPr>
        <p:txBody>
          <a:bodyPr/>
          <a:lstStyle>
            <a:lvl1pPr>
              <a:defRPr/>
            </a:lvl1pPr>
          </a:lstStyle>
          <a:p>
            <a:pPr>
              <a:defRPr/>
            </a:pPr>
            <a:fld id="{80FB8CDC-37CD-45BA-9FD3-818302BE5254}" type="slidenum">
              <a:rPr lang="en-US">
                <a:solidFill>
                  <a:srgbClr val="FFFFFF"/>
                </a:solidFill>
              </a:rPr>
              <a:pPr>
                <a:defRPr/>
              </a:pPr>
              <a:t>‹#›</a:t>
            </a:fld>
            <a:endParaRPr lang="en-US">
              <a:solidFill>
                <a:srgbClr val="003366"/>
              </a:solidFill>
            </a:endParaRPr>
          </a:p>
        </p:txBody>
      </p:sp>
    </p:spTree>
    <p:extLst>
      <p:ext uri="{BB962C8B-B14F-4D97-AF65-F5344CB8AC3E}">
        <p14:creationId xmlns:p14="http://schemas.microsoft.com/office/powerpoint/2010/main" val="31185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pPr>
              <a:defRPr/>
            </a:pPr>
            <a:fld id="{9925F30D-7342-4A5D-9E31-DCAA6284EEB3}" type="slidenum">
              <a:rPr lang="en-US">
                <a:solidFill>
                  <a:srgbClr val="FFFFFF"/>
                </a:solidFill>
              </a:rPr>
              <a:pPr>
                <a:defRPr/>
              </a:pPr>
              <a:t>‹#›</a:t>
            </a:fld>
            <a:endParaRPr lang="en-US">
              <a:solidFill>
                <a:srgbClr val="003366"/>
              </a:solidFill>
            </a:endParaRPr>
          </a:p>
        </p:txBody>
      </p:sp>
    </p:spTree>
    <p:extLst>
      <p:ext uri="{BB962C8B-B14F-4D97-AF65-F5344CB8AC3E}">
        <p14:creationId xmlns:p14="http://schemas.microsoft.com/office/powerpoint/2010/main" val="12805443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1066800" y="2590800"/>
            <a:ext cx="3848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5067300" y="2590800"/>
            <a:ext cx="3848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Slide Number Placeholder 4"/>
          <p:cNvSpPr>
            <a:spLocks noGrp="1"/>
          </p:cNvSpPr>
          <p:nvPr>
            <p:ph type="sldNum" sz="quarter" idx="10"/>
          </p:nvPr>
        </p:nvSpPr>
        <p:spPr/>
        <p:txBody>
          <a:bodyPr/>
          <a:lstStyle>
            <a:lvl1pPr>
              <a:defRPr/>
            </a:lvl1pPr>
          </a:lstStyle>
          <a:p>
            <a:pPr>
              <a:defRPr/>
            </a:pPr>
            <a:fld id="{69289755-66BB-4685-9A88-426442AE3E13}" type="slidenum">
              <a:rPr lang="en-US">
                <a:solidFill>
                  <a:srgbClr val="FFFFFF"/>
                </a:solidFill>
              </a:rPr>
              <a:pPr>
                <a:defRPr/>
              </a:pPr>
              <a:t>‹#›</a:t>
            </a:fld>
            <a:endParaRPr lang="en-US">
              <a:solidFill>
                <a:srgbClr val="003366"/>
              </a:solidFill>
            </a:endParaRPr>
          </a:p>
        </p:txBody>
      </p:sp>
    </p:spTree>
    <p:extLst>
      <p:ext uri="{BB962C8B-B14F-4D97-AF65-F5344CB8AC3E}">
        <p14:creationId xmlns:p14="http://schemas.microsoft.com/office/powerpoint/2010/main" val="1218226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Slide Number Placeholder 6"/>
          <p:cNvSpPr>
            <a:spLocks noGrp="1"/>
          </p:cNvSpPr>
          <p:nvPr>
            <p:ph type="sldNum" sz="quarter" idx="10"/>
          </p:nvPr>
        </p:nvSpPr>
        <p:spPr/>
        <p:txBody>
          <a:bodyPr/>
          <a:lstStyle>
            <a:lvl1pPr>
              <a:defRPr/>
            </a:lvl1pPr>
          </a:lstStyle>
          <a:p>
            <a:pPr>
              <a:defRPr/>
            </a:pPr>
            <a:fld id="{2E2E7F3D-676B-4BA1-8428-0124B770AD81}" type="slidenum">
              <a:rPr lang="en-US">
                <a:solidFill>
                  <a:srgbClr val="FFFFFF"/>
                </a:solidFill>
              </a:rPr>
              <a:pPr>
                <a:defRPr/>
              </a:pPr>
              <a:t>‹#›</a:t>
            </a:fld>
            <a:endParaRPr lang="en-US">
              <a:solidFill>
                <a:srgbClr val="003366"/>
              </a:solidFill>
            </a:endParaRPr>
          </a:p>
        </p:txBody>
      </p:sp>
    </p:spTree>
    <p:extLst>
      <p:ext uri="{BB962C8B-B14F-4D97-AF65-F5344CB8AC3E}">
        <p14:creationId xmlns:p14="http://schemas.microsoft.com/office/powerpoint/2010/main" val="1285440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Slide Number Placeholder 2"/>
          <p:cNvSpPr>
            <a:spLocks noGrp="1"/>
          </p:cNvSpPr>
          <p:nvPr>
            <p:ph type="sldNum" sz="quarter" idx="10"/>
          </p:nvPr>
        </p:nvSpPr>
        <p:spPr/>
        <p:txBody>
          <a:bodyPr/>
          <a:lstStyle>
            <a:lvl1pPr>
              <a:defRPr/>
            </a:lvl1pPr>
          </a:lstStyle>
          <a:p>
            <a:pPr>
              <a:defRPr/>
            </a:pPr>
            <a:fld id="{E5881AD7-F0E0-47F0-9D44-D62ADDBED533}" type="slidenum">
              <a:rPr lang="en-US">
                <a:solidFill>
                  <a:srgbClr val="FFFFFF"/>
                </a:solidFill>
              </a:rPr>
              <a:pPr>
                <a:defRPr/>
              </a:pPr>
              <a:t>‹#›</a:t>
            </a:fld>
            <a:endParaRPr lang="en-US">
              <a:solidFill>
                <a:srgbClr val="003366"/>
              </a:solidFill>
            </a:endParaRPr>
          </a:p>
        </p:txBody>
      </p:sp>
    </p:spTree>
    <p:extLst>
      <p:ext uri="{BB962C8B-B14F-4D97-AF65-F5344CB8AC3E}">
        <p14:creationId xmlns:p14="http://schemas.microsoft.com/office/powerpoint/2010/main" val="2667281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pPr>
              <a:defRPr/>
            </a:pPr>
            <a:fld id="{7C3B8AE3-E20F-4972-9621-F2A9EC19E4F1}" type="slidenum">
              <a:rPr lang="en-US">
                <a:solidFill>
                  <a:srgbClr val="FFFFFF"/>
                </a:solidFill>
              </a:rPr>
              <a:pPr>
                <a:defRPr/>
              </a:pPr>
              <a:t>‹#›</a:t>
            </a:fld>
            <a:endParaRPr lang="en-US">
              <a:solidFill>
                <a:srgbClr val="003366"/>
              </a:solidFill>
            </a:endParaRPr>
          </a:p>
        </p:txBody>
      </p:sp>
    </p:spTree>
    <p:extLst>
      <p:ext uri="{BB962C8B-B14F-4D97-AF65-F5344CB8AC3E}">
        <p14:creationId xmlns:p14="http://schemas.microsoft.com/office/powerpoint/2010/main" val="179052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pPr>
              <a:defRPr/>
            </a:pPr>
            <a:fld id="{0EEC8C29-BDE3-4868-99BE-771370427ECF}" type="slidenum">
              <a:rPr lang="en-US">
                <a:solidFill>
                  <a:srgbClr val="FFFFFF"/>
                </a:solidFill>
              </a:rPr>
              <a:pPr>
                <a:defRPr/>
              </a:pPr>
              <a:t>‹#›</a:t>
            </a:fld>
            <a:endParaRPr lang="en-US">
              <a:solidFill>
                <a:srgbClr val="003366"/>
              </a:solidFill>
            </a:endParaRPr>
          </a:p>
        </p:txBody>
      </p:sp>
    </p:spTree>
    <p:extLst>
      <p:ext uri="{BB962C8B-B14F-4D97-AF65-F5344CB8AC3E}">
        <p14:creationId xmlns:p14="http://schemas.microsoft.com/office/powerpoint/2010/main" val="3024169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pPr>
              <a:defRPr/>
            </a:pPr>
            <a:fld id="{97BD122A-7BCE-4083-9BE3-CD13E3FA2874}" type="slidenum">
              <a:rPr lang="en-US">
                <a:solidFill>
                  <a:srgbClr val="FFFFFF"/>
                </a:solidFill>
              </a:rPr>
              <a:pPr>
                <a:defRPr/>
              </a:pPr>
              <a:t>‹#›</a:t>
            </a:fld>
            <a:endParaRPr lang="en-US">
              <a:solidFill>
                <a:srgbClr val="003366"/>
              </a:solidFill>
            </a:endParaRPr>
          </a:p>
        </p:txBody>
      </p:sp>
    </p:spTree>
    <p:extLst>
      <p:ext uri="{BB962C8B-B14F-4D97-AF65-F5344CB8AC3E}">
        <p14:creationId xmlns:p14="http://schemas.microsoft.com/office/powerpoint/2010/main" val="2780919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3" descr="content-page"/>
          <p:cNvPicPr>
            <a:picLocks noChangeAspect="1" noChangeArrowheads="1"/>
          </p:cNvPicPr>
          <p:nvPr/>
        </p:nvPicPr>
        <p:blipFill>
          <a:blip r:embed="rId13" cstate="print"/>
          <a:srcRect/>
          <a:stretch>
            <a:fillRect/>
          </a:stretch>
        </p:blipFill>
        <p:spPr bwMode="auto">
          <a:xfrm>
            <a:off x="0" y="-3175"/>
            <a:ext cx="9145588" cy="6865938"/>
          </a:xfrm>
          <a:prstGeom prst="rect">
            <a:avLst/>
          </a:prstGeom>
          <a:noFill/>
          <a:ln w="9525">
            <a:noFill/>
            <a:miter lim="800000"/>
            <a:headEnd/>
            <a:tailEnd/>
          </a:ln>
        </p:spPr>
      </p:pic>
      <p:sp>
        <p:nvSpPr>
          <p:cNvPr id="1027" name="AutoShape 10"/>
          <p:cNvSpPr>
            <a:spLocks noGrp="1" noChangeArrowheads="1"/>
          </p:cNvSpPr>
          <p:nvPr>
            <p:ph type="title"/>
          </p:nvPr>
        </p:nvSpPr>
        <p:spPr bwMode="auto">
          <a:xfrm>
            <a:off x="1066800" y="1143000"/>
            <a:ext cx="7848600" cy="1066800"/>
          </a:xfrm>
          <a:prstGeom prst="roundRect">
            <a:avLst>
              <a:gd name="adj" fmla="val 0"/>
            </a:avLst>
          </a:prstGeom>
          <a:noFill/>
          <a:ln w="9525">
            <a:noFill/>
            <a:round/>
            <a:headEnd/>
            <a:tailEnd/>
          </a:ln>
        </p:spPr>
        <p:txBody>
          <a:bodyPr vert="horz" wrap="square" lIns="0" tIns="0" rIns="0" bIns="0" numCol="1" anchor="t" anchorCtr="0" compatLnSpc="1">
            <a:prstTxWarp prst="textNoShape">
              <a:avLst/>
            </a:prstTxWarp>
          </a:bodyPr>
          <a:lstStyle/>
          <a:p>
            <a:pPr lvl="0"/>
            <a:r>
              <a:rPr lang="en-US"/>
              <a:t>Click to edit Master title style</a:t>
            </a:r>
          </a:p>
        </p:txBody>
      </p:sp>
      <p:sp>
        <p:nvSpPr>
          <p:cNvPr id="1028" name="Rectangle 11"/>
          <p:cNvSpPr>
            <a:spLocks noGrp="1" noChangeArrowheads="1"/>
          </p:cNvSpPr>
          <p:nvPr>
            <p:ph type="body" idx="1"/>
          </p:nvPr>
        </p:nvSpPr>
        <p:spPr bwMode="auto">
          <a:xfrm>
            <a:off x="1066800" y="2590800"/>
            <a:ext cx="78486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8981" name="Rectangle 21"/>
          <p:cNvSpPr>
            <a:spLocks noGrp="1" noChangeArrowheads="1"/>
          </p:cNvSpPr>
          <p:nvPr>
            <p:ph type="sldNum" sz="quarter" idx="4"/>
          </p:nvPr>
        </p:nvSpPr>
        <p:spPr bwMode="auto">
          <a:xfrm>
            <a:off x="152400" y="6245225"/>
            <a:ext cx="609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solidFill>
                  <a:schemeClr val="bg1"/>
                </a:solidFill>
                <a:latin typeface="Arial" charset="0"/>
                <a:ea typeface="+mn-ea"/>
                <a:cs typeface="+mn-cs"/>
              </a:defRPr>
            </a:lvl1pPr>
          </a:lstStyle>
          <a:p>
            <a:pPr fontAlgn="base">
              <a:spcBef>
                <a:spcPct val="0"/>
              </a:spcBef>
              <a:spcAft>
                <a:spcPct val="0"/>
              </a:spcAft>
              <a:defRPr/>
            </a:pPr>
            <a:fld id="{A6DF4415-3045-419F-B050-EC2F4DE45A4A}" type="slidenum">
              <a:rPr lang="en-US">
                <a:solidFill>
                  <a:srgbClr val="FFFFFF"/>
                </a:solidFill>
              </a:rPr>
              <a:pPr fontAlgn="base">
                <a:spcBef>
                  <a:spcPct val="0"/>
                </a:spcBef>
                <a:spcAft>
                  <a:spcPct val="0"/>
                </a:spcAft>
                <a:defRPr/>
              </a:pPr>
              <a:t>‹#›</a:t>
            </a:fld>
            <a:endParaRPr lang="en-US">
              <a:solidFill>
                <a:srgbClr val="FFFFFF"/>
              </a:solidFill>
            </a:endParaRPr>
          </a:p>
        </p:txBody>
      </p:sp>
      <p:sp>
        <p:nvSpPr>
          <p:cNvPr id="168984" name="Line 24"/>
          <p:cNvSpPr>
            <a:spLocks noChangeShapeType="1"/>
          </p:cNvSpPr>
          <p:nvPr/>
        </p:nvSpPr>
        <p:spPr bwMode="auto">
          <a:xfrm>
            <a:off x="914400" y="2438400"/>
            <a:ext cx="8229600" cy="0"/>
          </a:xfrm>
          <a:prstGeom prst="line">
            <a:avLst/>
          </a:prstGeom>
          <a:noFill/>
          <a:ln w="22225" cap="sq">
            <a:solidFill>
              <a:srgbClr val="20558A"/>
            </a:solidFill>
            <a:round/>
            <a:headEnd type="none" w="sm" len="sm"/>
            <a:tailEnd type="none" w="sm" len="sm"/>
          </a:ln>
          <a:effectLst/>
        </p:spPr>
        <p:txBody>
          <a:bodyPr wrap="none" anchor="ctr"/>
          <a:lstStyle/>
          <a:p>
            <a:pPr algn="ctr" fontAlgn="base">
              <a:spcBef>
                <a:spcPct val="0"/>
              </a:spcBef>
              <a:spcAft>
                <a:spcPct val="0"/>
              </a:spcAft>
              <a:defRPr/>
            </a:pPr>
            <a:endParaRPr lang="en-CA" sz="2400">
              <a:solidFill>
                <a:srgbClr val="003366"/>
              </a:solidFill>
              <a:latin typeface="Arial" charset="0"/>
            </a:endParaRPr>
          </a:p>
        </p:txBody>
      </p:sp>
    </p:spTree>
    <p:extLst>
      <p:ext uri="{BB962C8B-B14F-4D97-AF65-F5344CB8AC3E}">
        <p14:creationId xmlns:p14="http://schemas.microsoft.com/office/powerpoint/2010/main" val="15963025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lnSpc>
          <a:spcPct val="90000"/>
        </a:lnSpc>
        <a:spcBef>
          <a:spcPct val="0"/>
        </a:spcBef>
        <a:spcAft>
          <a:spcPct val="0"/>
        </a:spcAft>
        <a:defRPr sz="4000" b="1">
          <a:solidFill>
            <a:srgbClr val="20558A"/>
          </a:solidFill>
          <a:latin typeface="+mj-lt"/>
          <a:ea typeface="ＭＳ Ｐゴシック" pitchFamily="-60" charset="-128"/>
          <a:cs typeface="ＭＳ Ｐゴシック" pitchFamily="-60" charset="-128"/>
        </a:defRPr>
      </a:lvl1pPr>
      <a:lvl2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2pPr>
      <a:lvl3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3pPr>
      <a:lvl4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4pPr>
      <a:lvl5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5pPr>
      <a:lvl6pPr marL="457200" algn="l" rtl="0" fontAlgn="base">
        <a:lnSpc>
          <a:spcPct val="90000"/>
        </a:lnSpc>
        <a:spcBef>
          <a:spcPct val="0"/>
        </a:spcBef>
        <a:spcAft>
          <a:spcPct val="0"/>
        </a:spcAft>
        <a:defRPr sz="4000" b="1">
          <a:solidFill>
            <a:srgbClr val="20558A"/>
          </a:solidFill>
          <a:latin typeface="Arial Narrow" pitchFamily="34" charset="0"/>
        </a:defRPr>
      </a:lvl6pPr>
      <a:lvl7pPr marL="914400" algn="l" rtl="0" fontAlgn="base">
        <a:lnSpc>
          <a:spcPct val="90000"/>
        </a:lnSpc>
        <a:spcBef>
          <a:spcPct val="0"/>
        </a:spcBef>
        <a:spcAft>
          <a:spcPct val="0"/>
        </a:spcAft>
        <a:defRPr sz="4000" b="1">
          <a:solidFill>
            <a:srgbClr val="20558A"/>
          </a:solidFill>
          <a:latin typeface="Arial Narrow" pitchFamily="34" charset="0"/>
        </a:defRPr>
      </a:lvl7pPr>
      <a:lvl8pPr marL="1371600" algn="l" rtl="0" fontAlgn="base">
        <a:lnSpc>
          <a:spcPct val="90000"/>
        </a:lnSpc>
        <a:spcBef>
          <a:spcPct val="0"/>
        </a:spcBef>
        <a:spcAft>
          <a:spcPct val="0"/>
        </a:spcAft>
        <a:defRPr sz="4000" b="1">
          <a:solidFill>
            <a:srgbClr val="20558A"/>
          </a:solidFill>
          <a:latin typeface="Arial Narrow" pitchFamily="34" charset="0"/>
        </a:defRPr>
      </a:lvl8pPr>
      <a:lvl9pPr marL="1828800" algn="l" rtl="0" fontAlgn="base">
        <a:lnSpc>
          <a:spcPct val="90000"/>
        </a:lnSpc>
        <a:spcBef>
          <a:spcPct val="0"/>
        </a:spcBef>
        <a:spcAft>
          <a:spcPct val="0"/>
        </a:spcAft>
        <a:defRPr sz="4000" b="1">
          <a:solidFill>
            <a:srgbClr val="20558A"/>
          </a:solidFill>
          <a:latin typeface="Arial Narrow" pitchFamily="34" charset="0"/>
        </a:defRPr>
      </a:lvl9pPr>
    </p:titleStyle>
    <p:body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p:cNvSpPr>
            <a:spLocks noGrp="1" noChangeArrowheads="1"/>
          </p:cNvSpPr>
          <p:nvPr>
            <p:ph type="subTitle" idx="1"/>
          </p:nvPr>
        </p:nvSpPr>
        <p:spPr>
          <a:xfrm>
            <a:off x="1475656" y="2819400"/>
            <a:ext cx="7363544" cy="2438400"/>
          </a:xfrm>
        </p:spPr>
        <p:txBody>
          <a:bodyPr lIns="0" tIns="0" rIns="0" bIns="0"/>
          <a:lstStyle/>
          <a:p>
            <a:pPr eaLnBrk="1" hangingPunct="1">
              <a:buFont typeface="Wingdings" pitchFamily="-60" charset="2"/>
              <a:buNone/>
            </a:pPr>
            <a:endParaRPr lang="fr-FR" sz="2400" b="1" dirty="0" smtClean="0"/>
          </a:p>
          <a:p>
            <a:pPr eaLnBrk="1" hangingPunct="1">
              <a:buFont typeface="Wingdings" pitchFamily="-60" charset="2"/>
              <a:buNone/>
            </a:pPr>
            <a:endParaRPr lang="fr-FR" sz="2400" b="1" dirty="0" smtClean="0"/>
          </a:p>
          <a:p>
            <a:pPr eaLnBrk="1" hangingPunct="1">
              <a:buFont typeface="Wingdings" pitchFamily="-60" charset="2"/>
              <a:buNone/>
            </a:pPr>
            <a:endParaRPr lang="fr-FR" sz="2400" b="1" dirty="0" smtClean="0"/>
          </a:p>
          <a:p>
            <a:pPr eaLnBrk="1" hangingPunct="1">
              <a:buFont typeface="Wingdings" pitchFamily="-60" charset="2"/>
              <a:buNone/>
            </a:pPr>
            <a:endParaRPr lang="fr-FR" sz="2400" b="1" dirty="0" smtClean="0"/>
          </a:p>
          <a:p>
            <a:pPr eaLnBrk="1" hangingPunct="1">
              <a:buFont typeface="Wingdings" pitchFamily="-60" charset="2"/>
              <a:buNone/>
            </a:pPr>
            <a:endParaRPr lang="fr-FR" sz="2400" b="1" dirty="0" smtClean="0"/>
          </a:p>
          <a:p>
            <a:pPr eaLnBrk="1" hangingPunct="1">
              <a:buFont typeface="Wingdings" pitchFamily="-60" charset="2"/>
              <a:buNone/>
            </a:pPr>
            <a:endParaRPr lang="fr-FR" sz="2400" b="1" dirty="0" smtClean="0"/>
          </a:p>
          <a:p>
            <a:pPr eaLnBrk="1" hangingPunct="1">
              <a:buFont typeface="Wingdings" pitchFamily="-60" charset="2"/>
              <a:buNone/>
            </a:pPr>
            <a:endParaRPr lang="fr-FR" sz="2400" b="1" dirty="0" smtClean="0"/>
          </a:p>
          <a:p>
            <a:pPr eaLnBrk="1" hangingPunct="1">
              <a:buFont typeface="Wingdings" pitchFamily="-60" charset="2"/>
              <a:buNone/>
            </a:pPr>
            <a:endParaRPr lang="fr-FR" sz="2400" b="1" dirty="0" smtClean="0"/>
          </a:p>
          <a:p>
            <a:pPr eaLnBrk="1" hangingPunct="1">
              <a:buFont typeface="Wingdings" pitchFamily="-60" charset="2"/>
              <a:buNone/>
            </a:pPr>
            <a:endParaRPr lang="fr-FR" sz="2400" dirty="0" smtClean="0"/>
          </a:p>
          <a:p>
            <a:pPr eaLnBrk="1" hangingPunct="1">
              <a:buFont typeface="Wingdings" pitchFamily="-60" charset="2"/>
              <a:buNone/>
            </a:pPr>
            <a:endParaRPr lang="fr-FR" sz="2400" dirty="0" smtClean="0"/>
          </a:p>
          <a:p>
            <a:pPr eaLnBrk="1" hangingPunct="1">
              <a:buFont typeface="Wingdings" pitchFamily="-60" charset="2"/>
              <a:buNone/>
            </a:pPr>
            <a:r>
              <a:rPr lang="fr-FR" sz="2000" dirty="0" smtClean="0"/>
              <a:t>Tanya </a:t>
            </a:r>
            <a:r>
              <a:rPr lang="fr-FR" sz="2000" dirty="0" err="1" smtClean="0"/>
              <a:t>Potashnik</a:t>
            </a:r>
            <a:r>
              <a:rPr lang="fr-FR" sz="2000" smtClean="0"/>
              <a:t> :  </a:t>
            </a:r>
            <a:r>
              <a:rPr lang="fr-FR" sz="2000" dirty="0" smtClean="0"/>
              <a:t>Directrice intérimaire, Politiques et analyse économique</a:t>
            </a:r>
          </a:p>
          <a:p>
            <a:pPr eaLnBrk="1" hangingPunct="1">
              <a:buFont typeface="Wingdings" pitchFamily="-60" charset="2"/>
              <a:buNone/>
            </a:pPr>
            <a:r>
              <a:rPr lang="fr-FR" sz="2000" dirty="0" smtClean="0"/>
              <a:t>Octobre 2013			</a:t>
            </a:r>
          </a:p>
        </p:txBody>
      </p:sp>
      <p:sp>
        <p:nvSpPr>
          <p:cNvPr id="15362" name="AutoShape 2"/>
          <p:cNvSpPr>
            <a:spLocks noGrp="1" noChangeArrowheads="1"/>
          </p:cNvSpPr>
          <p:nvPr>
            <p:ph type="ctrTitle" sz="quarter"/>
          </p:nvPr>
        </p:nvSpPr>
        <p:spPr>
          <a:xfrm>
            <a:off x="1475656" y="2225675"/>
            <a:ext cx="7247657" cy="1660525"/>
          </a:xfrm>
        </p:spPr>
        <p:txBody>
          <a:bodyPr anchor="ctr"/>
          <a:lstStyle/>
          <a:p>
            <a:pPr algn="ctr" eaLnBrk="1" hangingPunct="1"/>
            <a:r>
              <a:rPr lang="fr-FR" sz="3600" i="1" dirty="0" smtClean="0">
                <a:solidFill>
                  <a:schemeClr val="tx1"/>
                </a:solidFill>
              </a:rPr>
              <a:t>Conseil d’examen du prix des médicaments brevetés</a:t>
            </a:r>
            <a:br>
              <a:rPr lang="fr-FR" sz="3600" i="1" dirty="0" smtClean="0">
                <a:solidFill>
                  <a:schemeClr val="tx1"/>
                </a:solidFill>
              </a:rPr>
            </a:br>
            <a:r>
              <a:rPr lang="fr-FR" sz="3600" i="1" dirty="0" smtClean="0">
                <a:solidFill>
                  <a:schemeClr val="tx1"/>
                </a:solidFill>
              </a:rPr>
              <a:t>Initiative relative à l’IPC</a:t>
            </a:r>
          </a:p>
        </p:txBody>
      </p:sp>
    </p:spTree>
    <p:extLst>
      <p:ext uri="{BB962C8B-B14F-4D97-AF65-F5344CB8AC3E}">
        <p14:creationId xmlns:p14="http://schemas.microsoft.com/office/powerpoint/2010/main" val="32547503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836712"/>
            <a:ext cx="7897688" cy="1565920"/>
          </a:xfrm>
        </p:spPr>
        <p:txBody>
          <a:bodyPr/>
          <a:lstStyle/>
          <a:p>
            <a:r>
              <a:rPr lang="fr-FR" dirty="0" smtClean="0"/>
              <a:t>Comparaison en parallèle des modifications aux Lignes directrices (Modifications en rouge)</a:t>
            </a:r>
            <a:endParaRPr lang="fr-FR"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752285965"/>
              </p:ext>
            </p:extLst>
          </p:nvPr>
        </p:nvGraphicFramePr>
        <p:xfrm>
          <a:off x="1043608" y="2420888"/>
          <a:ext cx="7776864" cy="4333240"/>
        </p:xfrm>
        <a:graphic>
          <a:graphicData uri="http://schemas.openxmlformats.org/drawingml/2006/table">
            <a:tbl>
              <a:tblPr firstRow="1" bandRow="1">
                <a:tableStyleId>{5C22544A-7EE6-4342-B048-85BDC9FD1C3A}</a:tableStyleId>
              </a:tblPr>
              <a:tblGrid>
                <a:gridCol w="3888432"/>
                <a:gridCol w="3888432"/>
              </a:tblGrid>
              <a:tr h="3960440">
                <a:tc>
                  <a:txBody>
                    <a:bodyPr/>
                    <a:lstStyle/>
                    <a:p>
                      <a:r>
                        <a:rPr lang="fr-CA" sz="1400" b="1" i="0" u="sng" kern="1200" dirty="0" smtClean="0">
                          <a:solidFill>
                            <a:schemeClr val="lt1"/>
                          </a:solidFill>
                          <a:effectLst/>
                          <a:latin typeface="+mn-lt"/>
                          <a:ea typeface="+mn-ea"/>
                          <a:cs typeface="+mn-cs"/>
                        </a:rPr>
                        <a:t>Appendice 9 – Méthodologie de rajustement du prix selon l'IPC</a:t>
                      </a:r>
                    </a:p>
                    <a:p>
                      <a:endParaRPr lang="fr-CA" sz="1400" b="0" i="0" u="sng" kern="1200" dirty="0" smtClean="0">
                        <a:solidFill>
                          <a:schemeClr val="lt1"/>
                        </a:solidFill>
                        <a:effectLst/>
                        <a:latin typeface="+mn-lt"/>
                        <a:ea typeface="+mn-ea"/>
                        <a:cs typeface="+mn-cs"/>
                      </a:endParaRPr>
                    </a:p>
                    <a:p>
                      <a:r>
                        <a:rPr lang="fr-CA" sz="1400" b="1" kern="1200" dirty="0" smtClean="0">
                          <a:solidFill>
                            <a:schemeClr val="lt1"/>
                          </a:solidFill>
                          <a:effectLst/>
                          <a:latin typeface="+mn-lt"/>
                          <a:ea typeface="+mn-ea"/>
                          <a:cs typeface="+mn-cs"/>
                        </a:rPr>
                        <a:t>1.2 La méthodologie de rajustement du prix selon l'indice des prix à la consommation prévoit les calculs suivants :</a:t>
                      </a:r>
                    </a:p>
                    <a:p>
                      <a:endParaRPr lang="fr-CA" sz="1400" b="1" kern="1200" dirty="0" smtClean="0">
                        <a:solidFill>
                          <a:schemeClr val="lt1"/>
                        </a:solidFill>
                        <a:effectLst/>
                        <a:latin typeface="+mn-lt"/>
                        <a:ea typeface="+mn-ea"/>
                        <a:cs typeface="+mn-cs"/>
                      </a:endParaRPr>
                    </a:p>
                    <a:p>
                      <a:r>
                        <a:rPr lang="fr-CA" sz="1400" b="1" i="0" kern="1200" dirty="0" smtClean="0">
                          <a:solidFill>
                            <a:schemeClr val="lt1"/>
                          </a:solidFill>
                          <a:effectLst/>
                          <a:latin typeface="+mn-lt"/>
                          <a:ea typeface="+mn-ea"/>
                          <a:cs typeface="+mn-cs"/>
                        </a:rPr>
                        <a:t>réviser les prix de référence du produit médicamenteux pour tenir compte des variations cumulatives de l'IPC entre l'année de référence et l'année sous examen (Prix rajusté selon l'IPC) ; et</a:t>
                      </a:r>
                    </a:p>
                    <a:p>
                      <a:r>
                        <a:rPr lang="fr-CA" sz="1400" b="1" i="0" kern="1200" dirty="0" smtClean="0">
                          <a:solidFill>
                            <a:schemeClr val="lt1"/>
                          </a:solidFill>
                          <a:effectLst/>
                          <a:latin typeface="+mn-lt"/>
                          <a:ea typeface="+mn-ea"/>
                          <a:cs typeface="+mn-cs"/>
                        </a:rPr>
                        <a:t/>
                      </a:r>
                      <a:br>
                        <a:rPr lang="fr-CA" sz="1400" b="1" i="0" kern="1200" dirty="0" smtClean="0">
                          <a:solidFill>
                            <a:schemeClr val="lt1"/>
                          </a:solidFill>
                          <a:effectLst/>
                          <a:latin typeface="+mn-lt"/>
                          <a:ea typeface="+mn-ea"/>
                          <a:cs typeface="+mn-cs"/>
                        </a:rPr>
                      </a:br>
                      <a:r>
                        <a:rPr lang="fr-CA" sz="1400" b="1" i="0" kern="1200" dirty="0" smtClean="0">
                          <a:solidFill>
                            <a:schemeClr val="lt1"/>
                          </a:solidFill>
                          <a:effectLst/>
                          <a:latin typeface="+mn-lt"/>
                          <a:ea typeface="+mn-ea"/>
                          <a:cs typeface="+mn-cs"/>
                        </a:rPr>
                        <a:t>imposer une limite annuelle à l'augmentation du prix maximal (1,5 fois le taux annuel prévu de variation pour l'année de l'indice des prix à la consommation). Dans les périodes de grande inflation (plus de 10 %), la limite sera de 5 % de plus que le taux prévu de variation de l'IPC.</a:t>
                      </a:r>
                    </a:p>
                    <a:p>
                      <a:endParaRPr lang="en-CA" dirty="0"/>
                    </a:p>
                  </a:txBody>
                  <a:tcPr/>
                </a:tc>
                <a:tc>
                  <a:txBody>
                    <a:bodyPr/>
                    <a:lstStyle/>
                    <a:p>
                      <a:r>
                        <a:rPr lang="fr-CA" sz="1400" b="1" i="0" u="sng" kern="1200" dirty="0" smtClean="0">
                          <a:solidFill>
                            <a:schemeClr val="lt1"/>
                          </a:solidFill>
                          <a:effectLst/>
                          <a:latin typeface="+mn-lt"/>
                          <a:ea typeface="+mn-ea"/>
                          <a:cs typeface="+mn-cs"/>
                        </a:rPr>
                        <a:t>Appendice 9 – Méthodologie de rajustement du prix selon l'IPC</a:t>
                      </a:r>
                    </a:p>
                    <a:p>
                      <a:endParaRPr lang="fr-CA" sz="1400" b="0" i="0" u="sng" kern="1200" dirty="0" smtClean="0">
                        <a:solidFill>
                          <a:schemeClr val="lt1"/>
                        </a:solidFill>
                        <a:effectLst/>
                        <a:latin typeface="+mn-lt"/>
                        <a:ea typeface="+mn-ea"/>
                        <a:cs typeface="+mn-cs"/>
                      </a:endParaRPr>
                    </a:p>
                    <a:p>
                      <a:r>
                        <a:rPr lang="fr-CA" sz="1400" b="1" kern="1200" dirty="0" smtClean="0">
                          <a:solidFill>
                            <a:schemeClr val="lt1"/>
                          </a:solidFill>
                          <a:effectLst/>
                          <a:latin typeface="+mn-lt"/>
                          <a:ea typeface="+mn-ea"/>
                          <a:cs typeface="+mn-cs"/>
                        </a:rPr>
                        <a:t>1.2 La méthodologie de rajustement du prix selon l'indice des prix à la consommation prévoit les calculs suivants :</a:t>
                      </a:r>
                    </a:p>
                    <a:p>
                      <a:endParaRPr lang="fr-CA" sz="1400" b="1" kern="1200" dirty="0" smtClean="0">
                        <a:solidFill>
                          <a:schemeClr val="lt1"/>
                        </a:solidFill>
                        <a:effectLst/>
                        <a:latin typeface="+mn-lt"/>
                        <a:ea typeface="+mn-ea"/>
                        <a:cs typeface="+mn-cs"/>
                      </a:endParaRPr>
                    </a:p>
                    <a:p>
                      <a:r>
                        <a:rPr lang="fr-CA" sz="1400" b="1" i="0" kern="1200" dirty="0" smtClean="0">
                          <a:solidFill>
                            <a:schemeClr val="lt1"/>
                          </a:solidFill>
                          <a:effectLst/>
                          <a:latin typeface="+mn-lt"/>
                          <a:ea typeface="+mn-ea"/>
                          <a:cs typeface="+mn-cs"/>
                        </a:rPr>
                        <a:t>réviser les prix de référence du produit médicamenteux pour tenir compte des variations cumulatives de l'IPC entre l'année de référence et l'année sous examen (Prix rajusté selon l'IPC) ; et</a:t>
                      </a:r>
                    </a:p>
                    <a:p>
                      <a:pPr>
                        <a:spcAft>
                          <a:spcPts val="1000"/>
                        </a:spcAft>
                      </a:pPr>
                      <a:r>
                        <a:rPr lang="en-CA" sz="1400" dirty="0" smtClean="0">
                          <a:effectLst/>
                        </a:rPr>
                        <a:t/>
                      </a:r>
                      <a:br>
                        <a:rPr lang="en-CA" sz="1400" dirty="0" smtClean="0">
                          <a:effectLst/>
                        </a:rPr>
                      </a:br>
                      <a:r>
                        <a:rPr lang="fr-CA" sz="1400" b="1" kern="1200" dirty="0" smtClean="0">
                          <a:solidFill>
                            <a:schemeClr val="lt1"/>
                          </a:solidFill>
                          <a:effectLst/>
                          <a:latin typeface="+mn-lt"/>
                          <a:ea typeface="+mn-ea"/>
                          <a:cs typeface="+mn-cs"/>
                        </a:rPr>
                        <a:t>imposer une limite annuelle à l'augmentation du prix maximal (1,5 fois le </a:t>
                      </a:r>
                      <a:r>
                        <a:rPr lang="fr-CA" sz="1400" b="1" kern="1200" dirty="0" smtClean="0">
                          <a:solidFill>
                            <a:srgbClr val="FF0000"/>
                          </a:solidFill>
                          <a:effectLst/>
                          <a:latin typeface="+mn-lt"/>
                          <a:ea typeface="+mn-ea"/>
                          <a:cs typeface="+mn-cs"/>
                        </a:rPr>
                        <a:t>taux de variation du plus récent IPC réel retardé</a:t>
                      </a:r>
                      <a:r>
                        <a:rPr lang="fr-CA" sz="1400" b="1" kern="1200" dirty="0" smtClean="0">
                          <a:solidFill>
                            <a:schemeClr val="lt1"/>
                          </a:solidFill>
                          <a:effectLst/>
                          <a:latin typeface="+mn-lt"/>
                          <a:ea typeface="+mn-ea"/>
                          <a:cs typeface="+mn-cs"/>
                        </a:rPr>
                        <a:t>). Dans les périodes de grande inflation (plus de 10 %), la limite sera de 5 % de plus que </a:t>
                      </a:r>
                      <a:r>
                        <a:rPr lang="fr-CA" sz="1400" b="1" kern="1200" dirty="0" smtClean="0">
                          <a:solidFill>
                            <a:srgbClr val="FF0000"/>
                          </a:solidFill>
                          <a:effectLst/>
                          <a:latin typeface="+mn-lt"/>
                          <a:ea typeface="+mn-ea"/>
                          <a:cs typeface="+mn-cs"/>
                        </a:rPr>
                        <a:t>le plus récent taux de variation réel retardé</a:t>
                      </a:r>
                      <a:r>
                        <a:rPr lang="fr-CA" sz="1400" b="1" kern="1200" dirty="0" smtClean="0">
                          <a:solidFill>
                            <a:schemeClr val="lt1"/>
                          </a:solidFill>
                          <a:effectLst/>
                          <a:latin typeface="+mn-lt"/>
                          <a:ea typeface="+mn-ea"/>
                          <a:cs typeface="+mn-cs"/>
                        </a:rPr>
                        <a:t> de </a:t>
                      </a:r>
                      <a:r>
                        <a:rPr lang="fr-CA" sz="1400" b="1" i="0" kern="1200" dirty="0" smtClean="0">
                          <a:solidFill>
                            <a:schemeClr val="lt1"/>
                          </a:solidFill>
                          <a:effectLst/>
                          <a:latin typeface="+mn-lt"/>
                          <a:ea typeface="+mn-ea"/>
                          <a:cs typeface="+mn-cs"/>
                        </a:rPr>
                        <a:t>l'IPC </a:t>
                      </a:r>
                      <a:r>
                        <a:rPr lang="en-CA" sz="1400" b="1" i="0" kern="1200" dirty="0" smtClean="0">
                          <a:solidFill>
                            <a:schemeClr val="lt1"/>
                          </a:solidFill>
                          <a:effectLst/>
                          <a:latin typeface="+mn-lt"/>
                          <a:ea typeface="+mn-ea"/>
                          <a:cs typeface="+mn-cs"/>
                        </a:rPr>
                        <a:t>.</a:t>
                      </a:r>
                    </a:p>
                    <a:p>
                      <a:endParaRPr lang="en-CA" dirty="0"/>
                    </a:p>
                  </a:txBody>
                  <a:tcPr/>
                </a:tc>
              </a:tr>
            </a:tbl>
          </a:graphicData>
        </a:graphic>
      </p:graphicFrame>
      <p:sp>
        <p:nvSpPr>
          <p:cNvPr id="4" name="Slide Number Placeholder 3"/>
          <p:cNvSpPr>
            <a:spLocks noGrp="1"/>
          </p:cNvSpPr>
          <p:nvPr>
            <p:ph type="sldNum" sz="quarter" idx="10"/>
          </p:nvPr>
        </p:nvSpPr>
        <p:spPr/>
        <p:txBody>
          <a:bodyPr/>
          <a:lstStyle/>
          <a:p>
            <a:pPr>
              <a:defRPr/>
            </a:pPr>
            <a:fld id="{80FB8CDC-37CD-45BA-9FD3-818302BE5254}" type="slidenum">
              <a:rPr lang="en-US" smtClean="0">
                <a:solidFill>
                  <a:srgbClr val="FFFFFF"/>
                </a:solidFill>
              </a:rPr>
              <a:pPr>
                <a:defRPr/>
              </a:pPr>
              <a:t>10</a:t>
            </a:fld>
            <a:endParaRPr lang="en-US">
              <a:solidFill>
                <a:srgbClr val="003366"/>
              </a:solidFill>
            </a:endParaRPr>
          </a:p>
        </p:txBody>
      </p:sp>
    </p:spTree>
    <p:extLst>
      <p:ext uri="{BB962C8B-B14F-4D97-AF65-F5344CB8AC3E}">
        <p14:creationId xmlns:p14="http://schemas.microsoft.com/office/powerpoint/2010/main" val="249970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836712"/>
            <a:ext cx="7969696" cy="1565920"/>
          </a:xfrm>
        </p:spPr>
        <p:txBody>
          <a:bodyPr/>
          <a:lstStyle/>
          <a:p>
            <a:r>
              <a:rPr lang="fr-FR" dirty="0"/>
              <a:t>Comparaison en parallèle des modifications aux Lignes directrices (Modifications en rouge)</a:t>
            </a:r>
            <a:endParaRPr lang="en-CA"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109266942"/>
              </p:ext>
            </p:extLst>
          </p:nvPr>
        </p:nvGraphicFramePr>
        <p:xfrm>
          <a:off x="1066800" y="2590800"/>
          <a:ext cx="7848600" cy="3291840"/>
        </p:xfrm>
        <a:graphic>
          <a:graphicData uri="http://schemas.openxmlformats.org/drawingml/2006/table">
            <a:tbl>
              <a:tblPr firstRow="1" bandRow="1">
                <a:tableStyleId>{5C22544A-7EE6-4342-B048-85BDC9FD1C3A}</a:tableStyleId>
              </a:tblPr>
              <a:tblGrid>
                <a:gridCol w="3924300"/>
                <a:gridCol w="3924300"/>
              </a:tblGrid>
              <a:tr h="370840">
                <a:tc>
                  <a:txBody>
                    <a:bodyPr/>
                    <a:lstStyle/>
                    <a:p>
                      <a:endParaRPr lang="en-CA" sz="1400" dirty="0" smtClean="0"/>
                    </a:p>
                    <a:p>
                      <a:r>
                        <a:rPr lang="fr-CA" sz="1400" b="1" kern="1200" dirty="0" smtClean="0">
                          <a:solidFill>
                            <a:schemeClr val="lt1"/>
                          </a:solidFill>
                          <a:effectLst/>
                          <a:latin typeface="+mn-lt"/>
                          <a:ea typeface="+mn-ea"/>
                          <a:cs typeface="+mn-cs"/>
                        </a:rPr>
                        <a:t>2.6 IPC prévu :</a:t>
                      </a:r>
                    </a:p>
                    <a:p>
                      <a:r>
                        <a:rPr lang="fr-CA" sz="1400" b="1" kern="1200" dirty="0" smtClean="0">
                          <a:solidFill>
                            <a:schemeClr val="lt1"/>
                          </a:solidFill>
                          <a:effectLst/>
                          <a:latin typeface="+mn-lt"/>
                          <a:ea typeface="+mn-ea"/>
                          <a:cs typeface="+mn-cs"/>
                        </a:rPr>
                        <a:t>IPC réel de l'année précédente publié par Statistique Canada et rajusté en fonction des plus récentes prévisions du taux annuel d'inflation publiées par le ministère fédéral des finances. Le CEPMB publie aussi chaque année l'IPC prévu dans la livraison d'avril de </a:t>
                      </a:r>
                      <a:r>
                        <a:rPr lang="fr-CA" sz="1400" b="1" i="1" kern="1200" dirty="0" smtClean="0">
                          <a:solidFill>
                            <a:schemeClr val="lt1"/>
                          </a:solidFill>
                          <a:effectLst/>
                          <a:latin typeface="+mn-lt"/>
                          <a:ea typeface="+mn-ea"/>
                          <a:cs typeface="+mn-cs"/>
                        </a:rPr>
                        <a:t>La Nouvelle</a:t>
                      </a:r>
                      <a:r>
                        <a:rPr lang="fr-CA" sz="1400" b="1" kern="1200" dirty="0" smtClean="0">
                          <a:solidFill>
                            <a:schemeClr val="lt1"/>
                          </a:solidFill>
                          <a:effectLst/>
                          <a:latin typeface="+mn-lt"/>
                          <a:ea typeface="+mn-ea"/>
                          <a:cs typeface="+mn-cs"/>
                        </a:rPr>
                        <a:t>.</a:t>
                      </a:r>
                    </a:p>
                    <a:p>
                      <a:endParaRPr lang="en-CA" sz="1400" dirty="0" smtClean="0"/>
                    </a:p>
                    <a:p>
                      <a:endParaRPr lang="en-CA" sz="1400" dirty="0"/>
                    </a:p>
                  </a:txBody>
                  <a:tcPr/>
                </a:tc>
                <a:tc>
                  <a:txBody>
                    <a:bodyPr/>
                    <a:lstStyle/>
                    <a:p>
                      <a:endParaRPr lang="en-CA" sz="1400" dirty="0" smtClean="0"/>
                    </a:p>
                    <a:p>
                      <a:r>
                        <a:rPr lang="fr-CA" sz="1400" b="1" kern="1200" dirty="0" smtClean="0">
                          <a:solidFill>
                            <a:schemeClr val="lt1"/>
                          </a:solidFill>
                          <a:effectLst/>
                          <a:latin typeface="+mn-lt"/>
                          <a:ea typeface="+mn-ea"/>
                          <a:cs typeface="+mn-cs"/>
                        </a:rPr>
                        <a:t>2.6  IPC </a:t>
                      </a:r>
                      <a:r>
                        <a:rPr lang="fr-CA" sz="1400" b="1" kern="1200" dirty="0" smtClean="0">
                          <a:solidFill>
                            <a:srgbClr val="FF0000"/>
                          </a:solidFill>
                          <a:effectLst/>
                          <a:latin typeface="+mn-lt"/>
                          <a:ea typeface="+mn-ea"/>
                          <a:cs typeface="+mn-cs"/>
                        </a:rPr>
                        <a:t>réel retardé</a:t>
                      </a:r>
                      <a:r>
                        <a:rPr lang="fr-CA" sz="1400" b="1" kern="1200" dirty="0" smtClean="0">
                          <a:solidFill>
                            <a:schemeClr val="lt1"/>
                          </a:solidFill>
                          <a:effectLst/>
                          <a:latin typeface="+mn-lt"/>
                          <a:ea typeface="+mn-ea"/>
                          <a:cs typeface="+mn-cs"/>
                        </a:rPr>
                        <a:t> :</a:t>
                      </a:r>
                    </a:p>
                    <a:p>
                      <a:r>
                        <a:rPr lang="fr-CA" sz="1400" b="1" kern="1200" dirty="0" smtClean="0">
                          <a:solidFill>
                            <a:schemeClr val="lt1"/>
                          </a:solidFill>
                          <a:effectLst/>
                          <a:latin typeface="+mn-lt"/>
                          <a:ea typeface="+mn-ea"/>
                          <a:cs typeface="+mn-cs"/>
                        </a:rPr>
                        <a:t>L'IPC </a:t>
                      </a:r>
                      <a:r>
                        <a:rPr lang="fr-CA" sz="1400" b="1" kern="1200" dirty="0" smtClean="0">
                          <a:solidFill>
                            <a:srgbClr val="FF0000"/>
                          </a:solidFill>
                          <a:effectLst/>
                          <a:latin typeface="+mn-lt"/>
                          <a:ea typeface="+mn-ea"/>
                          <a:cs typeface="+mn-cs"/>
                        </a:rPr>
                        <a:t>réel retardé</a:t>
                      </a:r>
                      <a:r>
                        <a:rPr lang="fr-CA" sz="1400" b="1" kern="1200" dirty="0" smtClean="0">
                          <a:solidFill>
                            <a:schemeClr val="lt1"/>
                          </a:solidFill>
                          <a:effectLst/>
                          <a:latin typeface="+mn-lt"/>
                          <a:ea typeface="+mn-ea"/>
                          <a:cs typeface="+mn-cs"/>
                        </a:rPr>
                        <a:t> utilisé pour l'année de prévision  est établi en fonction du </a:t>
                      </a:r>
                      <a:r>
                        <a:rPr lang="fr-CA" sz="1400" b="1" kern="1200" dirty="0" smtClean="0">
                          <a:solidFill>
                            <a:srgbClr val="FF0000"/>
                          </a:solidFill>
                          <a:effectLst/>
                          <a:latin typeface="+mn-lt"/>
                          <a:ea typeface="+mn-ea"/>
                          <a:cs typeface="+mn-cs"/>
                        </a:rPr>
                        <a:t>plus récent</a:t>
                      </a:r>
                      <a:r>
                        <a:rPr lang="fr-CA" sz="1400" b="1" kern="1200" dirty="0" smtClean="0">
                          <a:solidFill>
                            <a:schemeClr val="lt1"/>
                          </a:solidFill>
                          <a:effectLst/>
                          <a:latin typeface="+mn-lt"/>
                          <a:ea typeface="+mn-ea"/>
                          <a:cs typeface="+mn-cs"/>
                        </a:rPr>
                        <a:t> IPC </a:t>
                      </a:r>
                      <a:r>
                        <a:rPr lang="fr-CA" sz="1400" b="1" kern="1200" dirty="0" smtClean="0">
                          <a:solidFill>
                            <a:srgbClr val="FF0000"/>
                          </a:solidFill>
                          <a:effectLst/>
                          <a:latin typeface="+mn-lt"/>
                          <a:ea typeface="+mn-ea"/>
                          <a:cs typeface="+mn-cs"/>
                        </a:rPr>
                        <a:t>réel</a:t>
                      </a:r>
                      <a:r>
                        <a:rPr lang="fr-CA" sz="1400" b="1" kern="1200" dirty="0" smtClean="0">
                          <a:solidFill>
                            <a:schemeClr val="lt1"/>
                          </a:solidFill>
                          <a:effectLst/>
                          <a:latin typeface="+mn-lt"/>
                          <a:ea typeface="+mn-ea"/>
                          <a:cs typeface="+mn-cs"/>
                        </a:rPr>
                        <a:t> publié par Statistique Canada et rajusté en fonction du plus récent taux annuel d'inflation </a:t>
                      </a:r>
                      <a:r>
                        <a:rPr lang="fr-CA" sz="1400" b="1" kern="1200" dirty="0" smtClean="0">
                          <a:solidFill>
                            <a:srgbClr val="FF0000"/>
                          </a:solidFill>
                          <a:effectLst/>
                          <a:latin typeface="+mn-lt"/>
                          <a:ea typeface="+mn-ea"/>
                          <a:cs typeface="+mn-cs"/>
                        </a:rPr>
                        <a:t>réel aussi publié par Statistique Canada</a:t>
                      </a:r>
                      <a:r>
                        <a:rPr lang="fr-CA" sz="1400" b="1" kern="1200" dirty="0" smtClean="0">
                          <a:solidFill>
                            <a:schemeClr val="lt1"/>
                          </a:solidFill>
                          <a:effectLst/>
                          <a:latin typeface="+mn-lt"/>
                          <a:ea typeface="+mn-ea"/>
                          <a:cs typeface="+mn-cs"/>
                        </a:rPr>
                        <a:t>.  Le CEPMB publie aussi chaque année l'IPC </a:t>
                      </a:r>
                      <a:r>
                        <a:rPr lang="fr-CA" sz="1400" b="1" kern="1200" dirty="0" smtClean="0">
                          <a:solidFill>
                            <a:srgbClr val="FF0000"/>
                          </a:solidFill>
                          <a:effectLst/>
                          <a:latin typeface="+mn-lt"/>
                          <a:ea typeface="+mn-ea"/>
                          <a:cs typeface="+mn-cs"/>
                        </a:rPr>
                        <a:t>réel retardé</a:t>
                      </a:r>
                      <a:r>
                        <a:rPr lang="fr-CA" sz="1400" b="1" kern="1200" dirty="0" smtClean="0">
                          <a:solidFill>
                            <a:schemeClr val="lt1"/>
                          </a:solidFill>
                          <a:effectLst/>
                          <a:latin typeface="+mn-lt"/>
                          <a:ea typeface="+mn-ea"/>
                          <a:cs typeface="+mn-cs"/>
                        </a:rPr>
                        <a:t> dans la livraison de </a:t>
                      </a:r>
                      <a:r>
                        <a:rPr lang="fr-CA" sz="1400" b="1" kern="1200" dirty="0" smtClean="0">
                          <a:solidFill>
                            <a:srgbClr val="FF0000"/>
                          </a:solidFill>
                          <a:effectLst/>
                          <a:latin typeface="+mn-lt"/>
                          <a:ea typeface="+mn-ea"/>
                          <a:cs typeface="+mn-cs"/>
                        </a:rPr>
                        <a:t>janvier</a:t>
                      </a:r>
                      <a:r>
                        <a:rPr lang="fr-CA" sz="1400" b="1" kern="1200" dirty="0" smtClean="0">
                          <a:solidFill>
                            <a:schemeClr val="lt1"/>
                          </a:solidFill>
                          <a:effectLst/>
                          <a:latin typeface="+mn-lt"/>
                          <a:ea typeface="+mn-ea"/>
                          <a:cs typeface="+mn-cs"/>
                        </a:rPr>
                        <a:t> de</a:t>
                      </a:r>
                      <a:r>
                        <a:rPr lang="fr-CA" sz="1400" b="1" i="1" kern="1200" dirty="0" smtClean="0">
                          <a:solidFill>
                            <a:schemeClr val="lt1"/>
                          </a:solidFill>
                          <a:effectLst/>
                          <a:latin typeface="+mn-lt"/>
                          <a:ea typeface="+mn-ea"/>
                          <a:cs typeface="+mn-cs"/>
                        </a:rPr>
                        <a:t> La Nouvelle.</a:t>
                      </a:r>
                      <a:r>
                        <a:rPr lang="fr-CA" sz="1400" b="1" kern="1200" dirty="0" smtClean="0">
                          <a:solidFill>
                            <a:schemeClr val="lt1"/>
                          </a:solidFill>
                          <a:effectLst/>
                          <a:latin typeface="+mn-lt"/>
                          <a:ea typeface="+mn-ea"/>
                          <a:cs typeface="+mn-cs"/>
                        </a:rPr>
                        <a:t> </a:t>
                      </a:r>
                      <a:r>
                        <a:rPr lang="fr-CA" sz="1400" b="1" kern="1200" dirty="0" smtClean="0">
                          <a:solidFill>
                            <a:srgbClr val="FF0000"/>
                          </a:solidFill>
                          <a:effectLst/>
                          <a:latin typeface="+mn-lt"/>
                          <a:ea typeface="+mn-ea"/>
                          <a:cs typeface="+mn-cs"/>
                        </a:rPr>
                        <a:t>Il y a un retard de deux années entre l'année de l'IPC réel utilisé et l'année à laquelle il s'applique. Par exemple, l'IPC réel retardé utilisé pour l'année de prévision 2015 est égal à l'IPC réel de 2013 publié par Statistique Canada en janvier 2014.</a:t>
                      </a:r>
                    </a:p>
                    <a:p>
                      <a:endParaRPr lang="en-CA" sz="1400" dirty="0"/>
                    </a:p>
                  </a:txBody>
                  <a:tcPr/>
                </a:tc>
              </a:tr>
            </a:tbl>
          </a:graphicData>
        </a:graphic>
      </p:graphicFrame>
      <p:sp>
        <p:nvSpPr>
          <p:cNvPr id="4" name="Slide Number Placeholder 3"/>
          <p:cNvSpPr>
            <a:spLocks noGrp="1"/>
          </p:cNvSpPr>
          <p:nvPr>
            <p:ph type="sldNum" sz="quarter" idx="10"/>
          </p:nvPr>
        </p:nvSpPr>
        <p:spPr/>
        <p:txBody>
          <a:bodyPr/>
          <a:lstStyle/>
          <a:p>
            <a:pPr>
              <a:defRPr/>
            </a:pPr>
            <a:fld id="{80FB8CDC-37CD-45BA-9FD3-818302BE5254}" type="slidenum">
              <a:rPr lang="en-US" smtClean="0">
                <a:solidFill>
                  <a:srgbClr val="FFFFFF"/>
                </a:solidFill>
              </a:rPr>
              <a:pPr>
                <a:defRPr/>
              </a:pPr>
              <a:t>11</a:t>
            </a:fld>
            <a:endParaRPr lang="en-US">
              <a:solidFill>
                <a:srgbClr val="003366"/>
              </a:solidFill>
            </a:endParaRPr>
          </a:p>
        </p:txBody>
      </p:sp>
    </p:spTree>
    <p:extLst>
      <p:ext uri="{BB962C8B-B14F-4D97-AF65-F5344CB8AC3E}">
        <p14:creationId xmlns:p14="http://schemas.microsoft.com/office/powerpoint/2010/main" val="40746247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836712"/>
            <a:ext cx="7825680" cy="1637928"/>
          </a:xfrm>
        </p:spPr>
        <p:txBody>
          <a:bodyPr/>
          <a:lstStyle/>
          <a:p>
            <a:r>
              <a:rPr lang="fr-FR" dirty="0"/>
              <a:t>Comparaison en parallèle des modifications aux Lignes directrices (Modifications en rouge)</a:t>
            </a:r>
            <a:endParaRPr lang="en-CA"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66397812"/>
              </p:ext>
            </p:extLst>
          </p:nvPr>
        </p:nvGraphicFramePr>
        <p:xfrm>
          <a:off x="1066800" y="2590800"/>
          <a:ext cx="7848600" cy="4003040"/>
        </p:xfrm>
        <a:graphic>
          <a:graphicData uri="http://schemas.openxmlformats.org/drawingml/2006/table">
            <a:tbl>
              <a:tblPr firstRow="1" bandRow="1">
                <a:tableStyleId>{5C22544A-7EE6-4342-B048-85BDC9FD1C3A}</a:tableStyleId>
              </a:tblPr>
              <a:tblGrid>
                <a:gridCol w="3924300"/>
                <a:gridCol w="3924300"/>
              </a:tblGrid>
              <a:tr h="370840">
                <a:tc>
                  <a:txBody>
                    <a:bodyPr/>
                    <a:lstStyle/>
                    <a:p>
                      <a:pPr marL="0" algn="l" defTabSz="914400" rtl="0" eaLnBrk="1" latinLnBrk="0" hangingPunct="1">
                        <a:spcAft>
                          <a:spcPts val="1000"/>
                        </a:spcAft>
                      </a:pPr>
                      <a:r>
                        <a:rPr lang="fr-CA" sz="1800" b="1" kern="1200" dirty="0" smtClean="0">
                          <a:solidFill>
                            <a:schemeClr val="lt1"/>
                          </a:solidFill>
                          <a:effectLst/>
                          <a:latin typeface="+mn-lt"/>
                          <a:ea typeface="+mn-ea"/>
                          <a:cs typeface="+mn-cs"/>
                        </a:rPr>
                        <a:t>2.7 Facteur de rajustement selon l'IPC :</a:t>
                      </a:r>
                    </a:p>
                    <a:p>
                      <a:pPr marL="0" algn="l" defTabSz="914400" rtl="0" eaLnBrk="1" latinLnBrk="0" hangingPunct="1">
                        <a:spcAft>
                          <a:spcPts val="1000"/>
                        </a:spcAft>
                      </a:pPr>
                      <a:r>
                        <a:rPr lang="fr-CA" sz="1800" b="1" kern="1200" dirty="0" smtClean="0">
                          <a:solidFill>
                            <a:schemeClr val="lt1"/>
                          </a:solidFill>
                          <a:effectLst/>
                          <a:latin typeface="+mn-lt"/>
                          <a:ea typeface="+mn-ea"/>
                          <a:cs typeface="+mn-cs"/>
                        </a:rPr>
                        <a:t>L'IPC prévu est divisé par l'IPC de base et arrondi à la troisième décimale.</a:t>
                      </a:r>
                    </a:p>
                    <a:p>
                      <a:endParaRPr lang="en-CA" dirty="0" smtClean="0"/>
                    </a:p>
                  </a:txBody>
                  <a:tcPr/>
                </a:tc>
                <a:tc>
                  <a:txBody>
                    <a:bodyPr/>
                    <a:lstStyle/>
                    <a:p>
                      <a:pPr marL="0" algn="l" defTabSz="914400" rtl="0" eaLnBrk="1" latinLnBrk="0" hangingPunct="1">
                        <a:spcAft>
                          <a:spcPts val="1000"/>
                        </a:spcAft>
                      </a:pPr>
                      <a:r>
                        <a:rPr lang="fr-CA" sz="1800" b="1" kern="1200" dirty="0" smtClean="0">
                          <a:solidFill>
                            <a:schemeClr val="lt1"/>
                          </a:solidFill>
                          <a:effectLst/>
                          <a:latin typeface="+mn-lt"/>
                          <a:ea typeface="+mn-ea"/>
                          <a:cs typeface="+mn-cs"/>
                        </a:rPr>
                        <a:t>2.7 Facteur de rajustement selon l'IPC :</a:t>
                      </a:r>
                    </a:p>
                    <a:p>
                      <a:pPr marL="0" algn="l" defTabSz="914400" rtl="0" eaLnBrk="1" latinLnBrk="0" hangingPunct="1">
                        <a:spcAft>
                          <a:spcPts val="1000"/>
                        </a:spcAft>
                      </a:pPr>
                      <a:r>
                        <a:rPr lang="fr-CA" sz="1800" b="1" kern="1200" dirty="0" smtClean="0">
                          <a:solidFill>
                            <a:schemeClr val="lt1"/>
                          </a:solidFill>
                          <a:effectLst/>
                          <a:latin typeface="+mn-lt"/>
                          <a:ea typeface="+mn-ea"/>
                          <a:cs typeface="+mn-cs"/>
                        </a:rPr>
                        <a:t>L'IPC </a:t>
                      </a:r>
                      <a:r>
                        <a:rPr lang="fr-CA" sz="1800" b="1" kern="1200" dirty="0" smtClean="0">
                          <a:solidFill>
                            <a:srgbClr val="FF0000"/>
                          </a:solidFill>
                          <a:effectLst/>
                          <a:latin typeface="+mn-lt"/>
                          <a:ea typeface="+mn-ea"/>
                          <a:cs typeface="+mn-cs"/>
                        </a:rPr>
                        <a:t>réel</a:t>
                      </a:r>
                      <a:r>
                        <a:rPr lang="fr-CA" sz="1800" b="1" kern="1200" dirty="0" smtClean="0">
                          <a:solidFill>
                            <a:schemeClr val="lt1"/>
                          </a:solidFill>
                          <a:effectLst/>
                          <a:latin typeface="+mn-lt"/>
                          <a:ea typeface="+mn-ea"/>
                          <a:cs typeface="+mn-cs"/>
                        </a:rPr>
                        <a:t> est divisé par l'IPC de base et arrondi à la troisième décimale.</a:t>
                      </a:r>
                    </a:p>
                  </a:txBody>
                  <a:tcPr/>
                </a:tc>
              </a:tr>
              <a:tr h="370840">
                <a:tc>
                  <a:txBody>
                    <a:bodyPr/>
                    <a:lstStyle/>
                    <a:p>
                      <a:pPr marL="0" algn="l" defTabSz="914400" rtl="0" eaLnBrk="1" latinLnBrk="0" hangingPunct="1">
                        <a:spcAft>
                          <a:spcPts val="1000"/>
                        </a:spcAft>
                      </a:pPr>
                      <a:r>
                        <a:rPr lang="fr-CA" sz="1800" b="1" kern="1200" dirty="0" smtClean="0">
                          <a:solidFill>
                            <a:schemeClr val="dk1"/>
                          </a:solidFill>
                          <a:effectLst/>
                          <a:latin typeface="+mn-lt"/>
                          <a:ea typeface="+mn-ea"/>
                          <a:cs typeface="+mn-cs"/>
                        </a:rPr>
                        <a:t>2.9 Plafond :</a:t>
                      </a:r>
                      <a:br>
                        <a:rPr lang="fr-CA" sz="1800" b="1" kern="1200" dirty="0" smtClean="0">
                          <a:solidFill>
                            <a:schemeClr val="dk1"/>
                          </a:solidFill>
                          <a:effectLst/>
                          <a:latin typeface="+mn-lt"/>
                          <a:ea typeface="+mn-ea"/>
                          <a:cs typeface="+mn-cs"/>
                        </a:rPr>
                      </a:br>
                      <a:r>
                        <a:rPr lang="fr-CA" sz="1800" b="0" kern="1200" dirty="0" smtClean="0">
                          <a:solidFill>
                            <a:schemeClr val="dk1"/>
                          </a:solidFill>
                          <a:effectLst/>
                          <a:latin typeface="+mn-lt"/>
                          <a:ea typeface="+mn-ea"/>
                          <a:cs typeface="+mn-cs"/>
                        </a:rPr>
                        <a:t>Pour toute année, le prix d'un produit médicamenteux breveté ne peut augmenter de plus de 1,5 fois le taux prévu de variation de l'IPC de l'année. En période de forte inflation (plus de 10%), l'augmentation du prix du produit médicamenteux ne pourra être plus grande que l'IPC prévu plus 5 %.</a:t>
                      </a:r>
                      <a:endParaRPr lang="en-CA" sz="1800" b="0" kern="1200" dirty="0" smtClean="0">
                        <a:solidFill>
                          <a:schemeClr val="dk1"/>
                        </a:solidFill>
                        <a:effectLst/>
                        <a:latin typeface="+mn-lt"/>
                        <a:ea typeface="+mn-ea"/>
                        <a:cs typeface="+mn-cs"/>
                      </a:endParaRPr>
                    </a:p>
                  </a:txBody>
                  <a:tcPr/>
                </a:tc>
                <a:tc>
                  <a:txBody>
                    <a:bodyPr/>
                    <a:lstStyle/>
                    <a:p>
                      <a:r>
                        <a:rPr lang="fr-CA" sz="1800" b="1" i="0" kern="1200" dirty="0" smtClean="0">
                          <a:solidFill>
                            <a:schemeClr val="dk1"/>
                          </a:solidFill>
                          <a:effectLst/>
                          <a:latin typeface="+mn-lt"/>
                          <a:ea typeface="+mn-ea"/>
                          <a:cs typeface="+mn-cs"/>
                        </a:rPr>
                        <a:t>2.9 Plafond :</a:t>
                      </a:r>
                      <a:endParaRPr lang="fr-CA" sz="1800" b="0" i="0" kern="1200" dirty="0" smtClean="0">
                        <a:solidFill>
                          <a:schemeClr val="dk1"/>
                        </a:solidFill>
                        <a:effectLst/>
                        <a:latin typeface="+mn-lt"/>
                        <a:ea typeface="+mn-ea"/>
                        <a:cs typeface="+mn-cs"/>
                      </a:endParaRPr>
                    </a:p>
                    <a:p>
                      <a:r>
                        <a:rPr lang="fr-CA" sz="1800" b="0" i="0" kern="1200" dirty="0" smtClean="0">
                          <a:solidFill>
                            <a:schemeClr val="dk1"/>
                          </a:solidFill>
                          <a:effectLst/>
                          <a:latin typeface="+mn-lt"/>
                          <a:ea typeface="+mn-ea"/>
                          <a:cs typeface="+mn-cs"/>
                        </a:rPr>
                        <a:t>Pour toute année, le prix d'un produit médicamenteux breveté ne peut augmenter de plus de 1,5 fois le </a:t>
                      </a:r>
                      <a:r>
                        <a:rPr lang="fr-CA" sz="1800" b="0" i="0" kern="1200" dirty="0" smtClean="0">
                          <a:solidFill>
                            <a:srgbClr val="FF0000"/>
                          </a:solidFill>
                          <a:effectLst/>
                          <a:latin typeface="+mn-lt"/>
                          <a:ea typeface="+mn-ea"/>
                          <a:cs typeface="+mn-cs"/>
                        </a:rPr>
                        <a:t>plus récent</a:t>
                      </a:r>
                      <a:r>
                        <a:rPr lang="fr-CA" sz="1800" b="0" i="0" kern="1200" dirty="0" smtClean="0">
                          <a:solidFill>
                            <a:schemeClr val="dk1"/>
                          </a:solidFill>
                          <a:effectLst/>
                          <a:latin typeface="+mn-lt"/>
                          <a:ea typeface="+mn-ea"/>
                          <a:cs typeface="+mn-cs"/>
                        </a:rPr>
                        <a:t> taux de variation de l'IPC </a:t>
                      </a:r>
                      <a:r>
                        <a:rPr lang="fr-CA" sz="1800" b="0" i="0" kern="1200" dirty="0" smtClean="0">
                          <a:solidFill>
                            <a:srgbClr val="FF0000"/>
                          </a:solidFill>
                          <a:effectLst/>
                          <a:latin typeface="+mn-lt"/>
                          <a:ea typeface="+mn-ea"/>
                          <a:cs typeface="+mn-cs"/>
                        </a:rPr>
                        <a:t>réel retardé</a:t>
                      </a:r>
                      <a:r>
                        <a:rPr lang="fr-CA" sz="1800" b="0" i="0" kern="1200" dirty="0" smtClean="0">
                          <a:solidFill>
                            <a:schemeClr val="dk1"/>
                          </a:solidFill>
                          <a:effectLst/>
                          <a:latin typeface="+mn-lt"/>
                          <a:ea typeface="+mn-ea"/>
                          <a:cs typeface="+mn-cs"/>
                        </a:rPr>
                        <a:t>. En période de forte inflation (plus de 10 %), l'augmentation du prix du produit médicamenteux ne pourra être plus grande que </a:t>
                      </a:r>
                      <a:r>
                        <a:rPr lang="fr-CA" sz="1800" b="0" i="0" kern="1200" dirty="0" smtClean="0">
                          <a:solidFill>
                            <a:srgbClr val="FF0000"/>
                          </a:solidFill>
                          <a:effectLst/>
                          <a:latin typeface="+mn-lt"/>
                          <a:ea typeface="+mn-ea"/>
                          <a:cs typeface="+mn-cs"/>
                        </a:rPr>
                        <a:t>le taux de variation réel </a:t>
                      </a:r>
                      <a:r>
                        <a:rPr lang="fr-CA" sz="1800" b="0" i="0" kern="1200" dirty="0" smtClean="0">
                          <a:solidFill>
                            <a:schemeClr val="dk1"/>
                          </a:solidFill>
                          <a:effectLst/>
                          <a:latin typeface="+mn-lt"/>
                          <a:ea typeface="+mn-ea"/>
                          <a:cs typeface="+mn-cs"/>
                        </a:rPr>
                        <a:t>de l'IPC plus 5 %.</a:t>
                      </a:r>
                    </a:p>
                  </a:txBody>
                  <a:tcPr/>
                </a:tc>
              </a:tr>
            </a:tbl>
          </a:graphicData>
        </a:graphic>
      </p:graphicFrame>
      <p:sp>
        <p:nvSpPr>
          <p:cNvPr id="4" name="Slide Number Placeholder 3"/>
          <p:cNvSpPr>
            <a:spLocks noGrp="1"/>
          </p:cNvSpPr>
          <p:nvPr>
            <p:ph type="sldNum" sz="quarter" idx="10"/>
          </p:nvPr>
        </p:nvSpPr>
        <p:spPr/>
        <p:txBody>
          <a:bodyPr/>
          <a:lstStyle/>
          <a:p>
            <a:pPr>
              <a:defRPr/>
            </a:pPr>
            <a:fld id="{80FB8CDC-37CD-45BA-9FD3-818302BE5254}" type="slidenum">
              <a:rPr lang="en-US" smtClean="0">
                <a:solidFill>
                  <a:srgbClr val="FFFFFF"/>
                </a:solidFill>
              </a:rPr>
              <a:pPr>
                <a:defRPr/>
              </a:pPr>
              <a:t>12</a:t>
            </a:fld>
            <a:endParaRPr lang="en-US">
              <a:solidFill>
                <a:srgbClr val="003366"/>
              </a:solidFill>
            </a:endParaRPr>
          </a:p>
        </p:txBody>
      </p:sp>
    </p:spTree>
    <p:extLst>
      <p:ext uri="{BB962C8B-B14F-4D97-AF65-F5344CB8AC3E}">
        <p14:creationId xmlns:p14="http://schemas.microsoft.com/office/powerpoint/2010/main" val="861534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332656"/>
            <a:ext cx="7848600" cy="1066800"/>
          </a:xfrm>
        </p:spPr>
        <p:txBody>
          <a:bodyPr/>
          <a:lstStyle/>
          <a:p>
            <a:r>
              <a:rPr lang="fr-FR" dirty="0" smtClean="0"/>
              <a:t>Exemple (Modifications en rouge)</a:t>
            </a:r>
            <a:endParaRPr lang="fr-FR"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solidFill>
                  <a:srgbClr val="FFFFFF"/>
                </a:solidFill>
              </a:rPr>
              <a:pPr>
                <a:defRPr/>
              </a:pPr>
              <a:t>13</a:t>
            </a:fld>
            <a:endParaRPr lang="en-US">
              <a:solidFill>
                <a:srgbClr val="003366"/>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565841348"/>
              </p:ext>
            </p:extLst>
          </p:nvPr>
        </p:nvGraphicFramePr>
        <p:xfrm>
          <a:off x="1066800" y="1268760"/>
          <a:ext cx="7848600" cy="4614664"/>
        </p:xfrm>
        <a:graphic>
          <a:graphicData uri="http://schemas.openxmlformats.org/drawingml/2006/table">
            <a:tbl>
              <a:tblPr firstRow="1" bandRow="1">
                <a:tableStyleId>{5C22544A-7EE6-4342-B048-85BDC9FD1C3A}</a:tableStyleId>
              </a:tblPr>
              <a:tblGrid>
                <a:gridCol w="208280"/>
                <a:gridCol w="7640320"/>
              </a:tblGrid>
              <a:tr h="4614664">
                <a:tc>
                  <a:txBody>
                    <a:bodyPr/>
                    <a:lstStyle/>
                    <a:p>
                      <a:endParaRPr lang="en-CA" sz="1200" dirty="0" smtClean="0"/>
                    </a:p>
                  </a:txBody>
                  <a:tcPr/>
                </a:tc>
                <a:tc>
                  <a:txBody>
                    <a:bodyPr/>
                    <a:lstStyle/>
                    <a:p>
                      <a:r>
                        <a:rPr lang="fr-CA" sz="1800" b="1" kern="1200" dirty="0" smtClean="0">
                          <a:solidFill>
                            <a:schemeClr val="lt1"/>
                          </a:solidFill>
                          <a:effectLst/>
                          <a:latin typeface="+mn-lt"/>
                          <a:ea typeface="+mn-ea"/>
                          <a:cs typeface="+mn-cs"/>
                        </a:rPr>
                        <a:t>2.10 Voici comment est appliquée la méthodologie du prix rajusté selon l'IPC :</a:t>
                      </a:r>
                    </a:p>
                    <a:p>
                      <a:endParaRPr lang="fr-CA" sz="1800" b="1" kern="1200" dirty="0" smtClean="0">
                        <a:solidFill>
                          <a:schemeClr val="lt1"/>
                        </a:solidFill>
                        <a:effectLst/>
                        <a:latin typeface="+mn-lt"/>
                        <a:ea typeface="+mn-ea"/>
                        <a:cs typeface="+mn-cs"/>
                      </a:endParaRPr>
                    </a:p>
                    <a:p>
                      <a:r>
                        <a:rPr lang="fr-CA" sz="1800" b="1" kern="1200" dirty="0" smtClean="0">
                          <a:solidFill>
                            <a:schemeClr val="lt1"/>
                          </a:solidFill>
                          <a:effectLst/>
                          <a:latin typeface="+mn-lt"/>
                          <a:ea typeface="+mn-ea"/>
                          <a:cs typeface="+mn-cs"/>
                        </a:rPr>
                        <a:t>Année de prévision : Janvier à décembre </a:t>
                      </a:r>
                      <a:r>
                        <a:rPr lang="fr-CA" sz="1800" b="1" kern="1200" dirty="0" smtClean="0">
                          <a:solidFill>
                            <a:srgbClr val="FF0000"/>
                          </a:solidFill>
                          <a:effectLst/>
                          <a:latin typeface="+mn-lt"/>
                          <a:ea typeface="+mn-ea"/>
                          <a:cs typeface="+mn-cs"/>
                        </a:rPr>
                        <a:t>2015</a:t>
                      </a:r>
                      <a:r>
                        <a:rPr lang="fr-CA" sz="1800" b="1" kern="1200" dirty="0" smtClean="0">
                          <a:solidFill>
                            <a:schemeClr val="lt1"/>
                          </a:solidFill>
                          <a:effectLst/>
                          <a:latin typeface="+mn-lt"/>
                          <a:ea typeface="+mn-ea"/>
                          <a:cs typeface="+mn-cs"/>
                        </a:rPr>
                        <a:t/>
                      </a:r>
                      <a:br>
                        <a:rPr lang="fr-CA" sz="1800" b="1" kern="1200" dirty="0" smtClean="0">
                          <a:solidFill>
                            <a:schemeClr val="lt1"/>
                          </a:solidFill>
                          <a:effectLst/>
                          <a:latin typeface="+mn-lt"/>
                          <a:ea typeface="+mn-ea"/>
                          <a:cs typeface="+mn-cs"/>
                        </a:rPr>
                      </a:br>
                      <a:r>
                        <a:rPr lang="fr-CA" sz="1800" b="1" kern="1200" dirty="0" smtClean="0">
                          <a:solidFill>
                            <a:schemeClr val="lt1"/>
                          </a:solidFill>
                          <a:effectLst/>
                          <a:latin typeface="+mn-lt"/>
                          <a:ea typeface="+mn-ea"/>
                          <a:cs typeface="+mn-cs"/>
                        </a:rPr>
                        <a:t>Année de la première vente : 1998</a:t>
                      </a:r>
                      <a:br>
                        <a:rPr lang="fr-CA" sz="1800" b="1" kern="1200" dirty="0" smtClean="0">
                          <a:solidFill>
                            <a:schemeClr val="lt1"/>
                          </a:solidFill>
                          <a:effectLst/>
                          <a:latin typeface="+mn-lt"/>
                          <a:ea typeface="+mn-ea"/>
                          <a:cs typeface="+mn-cs"/>
                        </a:rPr>
                      </a:br>
                      <a:r>
                        <a:rPr lang="fr-CA" sz="1800" b="1" kern="1200" dirty="0" smtClean="0">
                          <a:solidFill>
                            <a:schemeClr val="lt1"/>
                          </a:solidFill>
                          <a:effectLst/>
                          <a:latin typeface="+mn-lt"/>
                          <a:ea typeface="+mn-ea"/>
                          <a:cs typeface="+mn-cs"/>
                        </a:rPr>
                        <a:t>Année de référence : </a:t>
                      </a:r>
                      <a:r>
                        <a:rPr lang="fr-CA" sz="1800" b="1" kern="1200" dirty="0" smtClean="0">
                          <a:solidFill>
                            <a:srgbClr val="FF0000"/>
                          </a:solidFill>
                          <a:effectLst/>
                          <a:latin typeface="+mn-lt"/>
                          <a:ea typeface="+mn-ea"/>
                          <a:cs typeface="+mn-cs"/>
                        </a:rPr>
                        <a:t>2012</a:t>
                      </a:r>
                      <a:r>
                        <a:rPr lang="fr-CA" sz="1800" b="1" kern="1200" dirty="0" smtClean="0">
                          <a:solidFill>
                            <a:schemeClr val="lt1"/>
                          </a:solidFill>
                          <a:effectLst/>
                          <a:latin typeface="+mn-lt"/>
                          <a:ea typeface="+mn-ea"/>
                          <a:cs typeface="+mn-cs"/>
                        </a:rPr>
                        <a:t/>
                      </a:r>
                      <a:br>
                        <a:rPr lang="fr-CA" sz="1800" b="1" kern="1200" dirty="0" smtClean="0">
                          <a:solidFill>
                            <a:schemeClr val="lt1"/>
                          </a:solidFill>
                          <a:effectLst/>
                          <a:latin typeface="+mn-lt"/>
                          <a:ea typeface="+mn-ea"/>
                          <a:cs typeface="+mn-cs"/>
                        </a:rPr>
                      </a:br>
                      <a:r>
                        <a:rPr lang="fr-CA" sz="1800" b="1" kern="1200" dirty="0" smtClean="0">
                          <a:solidFill>
                            <a:schemeClr val="lt1"/>
                          </a:solidFill>
                          <a:effectLst/>
                          <a:latin typeface="+mn-lt"/>
                          <a:ea typeface="+mn-ea"/>
                          <a:cs typeface="+mn-cs"/>
                        </a:rPr>
                        <a:t>Prix de transaction moyen national pour l'année de référence : 10,00 $</a:t>
                      </a:r>
                      <a:br>
                        <a:rPr lang="fr-CA" sz="1800" b="1" kern="1200" dirty="0" smtClean="0">
                          <a:solidFill>
                            <a:schemeClr val="lt1"/>
                          </a:solidFill>
                          <a:effectLst/>
                          <a:latin typeface="+mn-lt"/>
                          <a:ea typeface="+mn-ea"/>
                          <a:cs typeface="+mn-cs"/>
                        </a:rPr>
                      </a:br>
                      <a:r>
                        <a:rPr lang="fr-CA" sz="1800" b="1" kern="1200" dirty="0" smtClean="0">
                          <a:solidFill>
                            <a:schemeClr val="lt1"/>
                          </a:solidFill>
                          <a:effectLst/>
                          <a:latin typeface="+mn-lt"/>
                          <a:ea typeface="+mn-ea"/>
                          <a:cs typeface="+mn-cs"/>
                        </a:rPr>
                        <a:t>Prix de transaction moyen national en </a:t>
                      </a:r>
                      <a:r>
                        <a:rPr lang="fr-CA" sz="1800" b="1" kern="1200" dirty="0" smtClean="0">
                          <a:solidFill>
                            <a:srgbClr val="FF0000"/>
                          </a:solidFill>
                          <a:effectLst/>
                          <a:latin typeface="+mn-lt"/>
                          <a:ea typeface="+mn-ea"/>
                          <a:cs typeface="+mn-cs"/>
                        </a:rPr>
                        <a:t>2013</a:t>
                      </a:r>
                      <a:r>
                        <a:rPr lang="fr-CA" sz="1800" b="1" kern="1200" dirty="0" smtClean="0">
                          <a:solidFill>
                            <a:schemeClr val="lt1"/>
                          </a:solidFill>
                          <a:effectLst/>
                          <a:latin typeface="+mn-lt"/>
                          <a:ea typeface="+mn-ea"/>
                          <a:cs typeface="+mn-cs"/>
                        </a:rPr>
                        <a:t> : 10,39 $</a:t>
                      </a:r>
                    </a:p>
                    <a:p>
                      <a:r>
                        <a:rPr lang="fr-CA" sz="1800" b="1" kern="1200" dirty="0" smtClean="0">
                          <a:solidFill>
                            <a:schemeClr val="lt1"/>
                          </a:solidFill>
                          <a:effectLst/>
                          <a:latin typeface="+mn-lt"/>
                          <a:ea typeface="+mn-ea"/>
                          <a:cs typeface="+mn-cs"/>
                        </a:rPr>
                        <a:t>Prix rajusté selon l'IPC :</a:t>
                      </a:r>
                      <a:r>
                        <a:rPr lang="fr-CA" sz="1800" b="1" kern="1200" dirty="0" smtClean="0">
                          <a:solidFill>
                            <a:srgbClr val="FF0000"/>
                          </a:solidFill>
                          <a:effectLst/>
                          <a:latin typeface="+mn-lt"/>
                          <a:ea typeface="+mn-ea"/>
                          <a:cs typeface="+mn-cs"/>
                        </a:rPr>
                        <a:t>1,054 (facteur de rajustement selon l'IPC pour 2012) × 10,0000 $ =10,54 $</a:t>
                      </a:r>
                      <a:r>
                        <a:rPr lang="fr-CA" sz="1800" b="1" kern="1200" dirty="0" smtClean="0">
                          <a:solidFill>
                            <a:schemeClr val="lt1"/>
                          </a:solidFill>
                          <a:effectLst/>
                          <a:latin typeface="+mn-lt"/>
                          <a:ea typeface="+mn-ea"/>
                          <a:cs typeface="+mn-cs"/>
                        </a:rPr>
                        <a:t/>
                      </a:r>
                      <a:br>
                        <a:rPr lang="fr-CA" sz="1800" b="1" kern="1200" dirty="0" smtClean="0">
                          <a:solidFill>
                            <a:schemeClr val="lt1"/>
                          </a:solidFill>
                          <a:effectLst/>
                          <a:latin typeface="+mn-lt"/>
                          <a:ea typeface="+mn-ea"/>
                          <a:cs typeface="+mn-cs"/>
                        </a:rPr>
                      </a:br>
                      <a:r>
                        <a:rPr lang="fr-CA" sz="1800" b="1" kern="1200" dirty="0" smtClean="0">
                          <a:solidFill>
                            <a:schemeClr val="lt1"/>
                          </a:solidFill>
                          <a:effectLst/>
                          <a:latin typeface="+mn-lt"/>
                          <a:ea typeface="+mn-ea"/>
                          <a:cs typeface="+mn-cs"/>
                        </a:rPr>
                        <a:t>Plafond : </a:t>
                      </a:r>
                      <a:r>
                        <a:rPr lang="fr-CA" sz="1800" b="1" kern="1200" dirty="0" smtClean="0">
                          <a:solidFill>
                            <a:srgbClr val="FF0000"/>
                          </a:solidFill>
                          <a:effectLst/>
                          <a:latin typeface="+mn-lt"/>
                          <a:ea typeface="+mn-ea"/>
                          <a:cs typeface="+mn-cs"/>
                        </a:rPr>
                        <a:t>1,020</a:t>
                      </a:r>
                      <a:r>
                        <a:rPr lang="fr-CA" sz="1800" b="1" kern="1200" dirty="0" smtClean="0">
                          <a:solidFill>
                            <a:schemeClr val="lt1"/>
                          </a:solidFill>
                          <a:effectLst/>
                          <a:latin typeface="+mn-lt"/>
                          <a:ea typeface="+mn-ea"/>
                          <a:cs typeface="+mn-cs"/>
                        </a:rPr>
                        <a:t> (1,5 x </a:t>
                      </a:r>
                      <a:r>
                        <a:rPr lang="fr-CA" sz="1800" b="1" kern="1200" dirty="0" smtClean="0">
                          <a:solidFill>
                            <a:srgbClr val="FF0000"/>
                          </a:solidFill>
                          <a:effectLst/>
                          <a:latin typeface="+mn-lt"/>
                          <a:ea typeface="+mn-ea"/>
                          <a:cs typeface="+mn-cs"/>
                        </a:rPr>
                        <a:t>IPC réel retardé pour 2013 qui est dans le présent exemple  1,3 %</a:t>
                      </a:r>
                      <a:r>
                        <a:rPr lang="fr-CA" sz="1800" b="1" kern="1200" dirty="0" smtClean="0">
                          <a:solidFill>
                            <a:schemeClr val="lt1"/>
                          </a:solidFill>
                          <a:effectLst/>
                          <a:latin typeface="+mn-lt"/>
                          <a:ea typeface="+mn-ea"/>
                          <a:cs typeface="+mn-cs"/>
                        </a:rPr>
                        <a:t>) × 10,3900 $ = </a:t>
                      </a:r>
                      <a:r>
                        <a:rPr lang="fr-CA" sz="1800" b="1" kern="1200" dirty="0" smtClean="0">
                          <a:solidFill>
                            <a:srgbClr val="FF0000"/>
                          </a:solidFill>
                          <a:effectLst/>
                          <a:latin typeface="+mn-lt"/>
                          <a:ea typeface="+mn-ea"/>
                          <a:cs typeface="+mn-cs"/>
                        </a:rPr>
                        <a:t>10,5978 $</a:t>
                      </a:r>
                    </a:p>
                    <a:p>
                      <a:r>
                        <a:rPr lang="fr-CA" sz="1800" b="1" kern="1200" dirty="0" smtClean="0">
                          <a:solidFill>
                            <a:schemeClr val="lt1"/>
                          </a:solidFill>
                          <a:effectLst/>
                          <a:latin typeface="+mn-lt"/>
                          <a:ea typeface="+mn-ea"/>
                          <a:cs typeface="+mn-cs"/>
                        </a:rPr>
                        <a:t>Ainsi, le prix moyen non excessif national du produit médicamenteux breveté pour </a:t>
                      </a:r>
                      <a:r>
                        <a:rPr lang="fr-CA" sz="1800" b="1" kern="1200" dirty="0" smtClean="0">
                          <a:solidFill>
                            <a:srgbClr val="FF0000"/>
                          </a:solidFill>
                          <a:effectLst/>
                          <a:latin typeface="+mn-lt"/>
                          <a:ea typeface="+mn-ea"/>
                          <a:cs typeface="+mn-cs"/>
                        </a:rPr>
                        <a:t>2015</a:t>
                      </a:r>
                      <a:r>
                        <a:rPr lang="fr-CA" sz="1800" b="1" kern="1200" dirty="0" smtClean="0">
                          <a:solidFill>
                            <a:schemeClr val="lt1"/>
                          </a:solidFill>
                          <a:effectLst/>
                          <a:latin typeface="+mn-lt"/>
                          <a:ea typeface="+mn-ea"/>
                          <a:cs typeface="+mn-cs"/>
                        </a:rPr>
                        <a:t> est </a:t>
                      </a:r>
                      <a:r>
                        <a:rPr lang="fr-CA" sz="1800" b="1" kern="1200" dirty="0" smtClean="0">
                          <a:solidFill>
                            <a:srgbClr val="FF0000"/>
                          </a:solidFill>
                          <a:effectLst/>
                          <a:latin typeface="+mn-lt"/>
                          <a:ea typeface="+mn-ea"/>
                          <a:cs typeface="+mn-cs"/>
                        </a:rPr>
                        <a:t>le prix le plus bas parmi le prix rajusté selon l'IPC et le plafond, soit 10,5400 $.</a:t>
                      </a:r>
                    </a:p>
                  </a:txBody>
                  <a:tcPr/>
                </a:tc>
              </a:tr>
            </a:tbl>
          </a:graphicData>
        </a:graphic>
      </p:graphicFrame>
    </p:spTree>
    <p:extLst>
      <p:ext uri="{BB962C8B-B14F-4D97-AF65-F5344CB8AC3E}">
        <p14:creationId xmlns:p14="http://schemas.microsoft.com/office/powerpoint/2010/main" val="40623148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836712"/>
            <a:ext cx="7897688" cy="1565920"/>
          </a:xfrm>
        </p:spPr>
        <p:txBody>
          <a:bodyPr/>
          <a:lstStyle/>
          <a:p>
            <a:r>
              <a:rPr lang="fr-FR" dirty="0"/>
              <a:t>Comparaison en parallèle des modifications aux Lignes directrices (Modifications en rouge)</a:t>
            </a:r>
            <a:endParaRPr lang="en-CA" dirty="0"/>
          </a:p>
        </p:txBody>
      </p:sp>
      <p:sp>
        <p:nvSpPr>
          <p:cNvPr id="3" name="Content Placeholder 2"/>
          <p:cNvSpPr>
            <a:spLocks noGrp="1"/>
          </p:cNvSpPr>
          <p:nvPr>
            <p:ph idx="1"/>
          </p:nvPr>
        </p:nvSpPr>
        <p:spPr/>
        <p:txBody>
          <a:bodyPr/>
          <a:lstStyle/>
          <a:p>
            <a:pPr marL="0" indent="0">
              <a:buNone/>
            </a:pPr>
            <a:r>
              <a:rPr lang="fr-FR" sz="2200" dirty="0" smtClean="0">
                <a:solidFill>
                  <a:srgbClr val="FF0000"/>
                </a:solidFill>
              </a:rPr>
              <a:t>Éliminer la section C.12 Examen des prix des produits médicamenteux brevetés existants puisqu’elle ne s’applique plus.</a:t>
            </a:r>
          </a:p>
          <a:p>
            <a:r>
              <a:rPr lang="fr-FR" sz="1800" dirty="0" smtClean="0"/>
              <a:t>12.3 Si le taux de variation de l'IPC est moins élevé que prévu et que le prix apparaît excessif du seul fait que le breveté a fixé le prix de son produit en fonction de l'IPC prévu, le prix du produit ne sera alors pas présumé excessif. Toutefois, pour les périodes de rapport subséquentes, le breveté devra rajuster le prix de son produit selon l'IPC réel. De même, l'application de la méthodologie de rajustement du prix selon l'IPC pour l'année de prévision se fondera sur le taux réel de variation de l'IPC de l'année. Quant aux brevetés qui ont augmenté les prix de leurs produits dans la mesure du taux d'inflation prévu, ce sera le taux réel de l'IPC de l'année de prévision qui sera utilisé pour calculer le Prix moyen non excessif national et le Prix moyen non excessif du marché.</a:t>
            </a:r>
            <a:endParaRPr lang="fr-FR" sz="1800"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solidFill>
                  <a:srgbClr val="FFFFFF"/>
                </a:solidFill>
              </a:rPr>
              <a:pPr>
                <a:defRPr/>
              </a:pPr>
              <a:t>14</a:t>
            </a:fld>
            <a:endParaRPr lang="en-US">
              <a:solidFill>
                <a:srgbClr val="003366"/>
              </a:solidFill>
            </a:endParaRPr>
          </a:p>
        </p:txBody>
      </p:sp>
    </p:spTree>
    <p:extLst>
      <p:ext uri="{BB962C8B-B14F-4D97-AF65-F5344CB8AC3E}">
        <p14:creationId xmlns:p14="http://schemas.microsoft.com/office/powerpoint/2010/main" val="4019991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143000"/>
            <a:ext cx="7848600" cy="701824"/>
          </a:xfrm>
        </p:spPr>
        <p:txBody>
          <a:bodyPr/>
          <a:lstStyle/>
          <a:p>
            <a:r>
              <a:rPr lang="fr-FR" u="sng" dirty="0" smtClean="0"/>
              <a:t>Initiative relative à l’IPC</a:t>
            </a:r>
            <a:endParaRPr lang="fr-FR" u="sng" dirty="0"/>
          </a:p>
        </p:txBody>
      </p:sp>
      <p:sp>
        <p:nvSpPr>
          <p:cNvPr id="3" name="Content Placeholder 2"/>
          <p:cNvSpPr>
            <a:spLocks noGrp="1"/>
          </p:cNvSpPr>
          <p:nvPr>
            <p:ph idx="1"/>
          </p:nvPr>
        </p:nvSpPr>
        <p:spPr>
          <a:xfrm>
            <a:off x="1043608" y="1916832"/>
            <a:ext cx="7848600" cy="4114800"/>
          </a:xfrm>
        </p:spPr>
        <p:txBody>
          <a:bodyPr/>
          <a:lstStyle/>
          <a:p>
            <a:r>
              <a:rPr lang="fr-FR" dirty="0" smtClean="0"/>
              <a:t>Questions?</a:t>
            </a:r>
          </a:p>
          <a:p>
            <a:r>
              <a:rPr lang="fr-FR" dirty="0" smtClean="0"/>
              <a:t>Commentaires?</a:t>
            </a:r>
          </a:p>
          <a:p>
            <a:endParaRPr lang="fr-FR" dirty="0"/>
          </a:p>
          <a:p>
            <a:pPr marL="0" indent="0" algn="ctr">
              <a:buNone/>
            </a:pPr>
            <a:r>
              <a:rPr lang="fr-CA" sz="3200" dirty="0" smtClean="0"/>
              <a:t>Merci. </a:t>
            </a:r>
            <a:endParaRPr lang="fr-CA" sz="3200" dirty="0"/>
          </a:p>
          <a:p>
            <a:pPr marL="0" indent="0" algn="ctr">
              <a:buNone/>
            </a:pPr>
            <a:endParaRPr lang="fr-CA" b="0" dirty="0"/>
          </a:p>
          <a:p>
            <a:pPr marL="0" indent="0" algn="ctr">
              <a:buNone/>
            </a:pPr>
            <a:r>
              <a:rPr lang="fr-CA" u="sng" dirty="0"/>
              <a:t>tanya.potashnik@pmprb-cepmb.gc.ca </a:t>
            </a:r>
          </a:p>
          <a:p>
            <a:pPr marL="0" indent="0" algn="ctr">
              <a:buNone/>
            </a:pPr>
            <a:endParaRPr lang="fr-CA" b="0" dirty="0"/>
          </a:p>
          <a:p>
            <a:pPr marL="0" indent="0" algn="ctr">
              <a:buNone/>
            </a:pPr>
            <a:r>
              <a:rPr lang="fr-CA" u="sng" dirty="0"/>
              <a:t>www.pmprb-cepmb.gc.ca </a:t>
            </a:r>
            <a:endParaRPr lang="fr-CA" b="0" u="sng" dirty="0"/>
          </a:p>
          <a:p>
            <a:pPr marL="0" indent="0" algn="ctr">
              <a:buNone/>
            </a:pPr>
            <a:r>
              <a:rPr lang="fr-CA" dirty="0" err="1" smtClean="0"/>
              <a:t>Twitter</a:t>
            </a:r>
            <a:r>
              <a:rPr lang="fr-CA" smtClean="0"/>
              <a:t> : </a:t>
            </a:r>
            <a:r>
              <a:rPr lang="fr-CA" dirty="0"/>
              <a:t>@PMPRB_CEPMB</a:t>
            </a:r>
            <a:endParaRPr lang="en-CA" dirty="0"/>
          </a:p>
          <a:p>
            <a:endParaRPr lang="fr-FR" dirty="0"/>
          </a:p>
        </p:txBody>
      </p:sp>
      <p:sp>
        <p:nvSpPr>
          <p:cNvPr id="4" name="Slide Number Placeholder 3"/>
          <p:cNvSpPr>
            <a:spLocks noGrp="1"/>
          </p:cNvSpPr>
          <p:nvPr>
            <p:ph type="sldNum" sz="quarter" idx="10"/>
          </p:nvPr>
        </p:nvSpPr>
        <p:spPr/>
        <p:txBody>
          <a:bodyPr/>
          <a:lstStyle/>
          <a:p>
            <a:pPr>
              <a:defRPr/>
            </a:pPr>
            <a:fld id="{80FB8CDC-37CD-45BA-9FD3-818302BE5254}" type="slidenum">
              <a:rPr lang="fr-FR" smtClean="0">
                <a:solidFill>
                  <a:srgbClr val="FFFFFF"/>
                </a:solidFill>
              </a:rPr>
              <a:pPr>
                <a:defRPr/>
              </a:pPr>
              <a:t>15</a:t>
            </a:fld>
            <a:endParaRPr lang="fr-FR" dirty="0">
              <a:solidFill>
                <a:srgbClr val="003366"/>
              </a:solidFill>
            </a:endParaRPr>
          </a:p>
        </p:txBody>
      </p:sp>
    </p:spTree>
    <p:extLst>
      <p:ext uri="{BB962C8B-B14F-4D97-AF65-F5344CB8AC3E}">
        <p14:creationId xmlns:p14="http://schemas.microsoft.com/office/powerpoint/2010/main" val="14309459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332656"/>
            <a:ext cx="7848600" cy="1066800"/>
          </a:xfrm>
        </p:spPr>
        <p:txBody>
          <a:bodyPr/>
          <a:lstStyle/>
          <a:p>
            <a:r>
              <a:rPr lang="fr-FR" u="sng" dirty="0" smtClean="0"/>
              <a:t>Initiative relative à l’IPC – Contexte</a:t>
            </a:r>
            <a:br>
              <a:rPr lang="fr-FR" u="sng" dirty="0" smtClean="0"/>
            </a:br>
            <a:endParaRPr lang="fr-FR" u="sng" dirty="0"/>
          </a:p>
        </p:txBody>
      </p:sp>
      <p:sp>
        <p:nvSpPr>
          <p:cNvPr id="3" name="Content Placeholder 2"/>
          <p:cNvSpPr>
            <a:spLocks noGrp="1"/>
          </p:cNvSpPr>
          <p:nvPr>
            <p:ph idx="1"/>
          </p:nvPr>
        </p:nvSpPr>
        <p:spPr>
          <a:xfrm>
            <a:off x="1043608" y="1052736"/>
            <a:ext cx="7848872" cy="4968552"/>
          </a:xfrm>
        </p:spPr>
        <p:txBody>
          <a:bodyPr/>
          <a:lstStyle/>
          <a:p>
            <a:r>
              <a:rPr lang="fr-FR" b="0" dirty="0" smtClean="0"/>
              <a:t>La méthodologie de rajustement du prix selon l'indice des prix à la consommation a été incorporée aux </a:t>
            </a:r>
            <a:r>
              <a:rPr lang="fr-FR" b="0" i="1" dirty="0" smtClean="0"/>
              <a:t>Lignes directrices sur les prix excessifs</a:t>
            </a:r>
            <a:r>
              <a:rPr lang="fr-FR" b="0" dirty="0" smtClean="0"/>
              <a:t> du Conseil en 1989, en application des facteurs de fixation du prix selon l'IPC, aujourd'hui présenté à l'alinéa 85(1)</a:t>
            </a:r>
            <a:r>
              <a:rPr lang="fr-FR" b="0" i="1" dirty="0" smtClean="0"/>
              <a:t>d</a:t>
            </a:r>
            <a:r>
              <a:rPr lang="fr-FR" b="0" dirty="0" smtClean="0"/>
              <a:t>) de la </a:t>
            </a:r>
            <a:r>
              <a:rPr lang="fr-FR" b="0" i="1" dirty="0" smtClean="0"/>
              <a:t>Loi sur les brevets</a:t>
            </a:r>
            <a:r>
              <a:rPr lang="fr-FR" dirty="0" smtClean="0"/>
              <a:t>. </a:t>
            </a:r>
          </a:p>
          <a:p>
            <a:r>
              <a:rPr lang="fr-FR" b="0" dirty="0" smtClean="0"/>
              <a:t>L'IPC est l'un des quatre facteurs de fixation du prix dont le Conseil doit tenir compte lorsqu'il est appelé à déterminer si un produit médicamenteux breveté est offert sur le marché à un prix excessif</a:t>
            </a:r>
            <a:r>
              <a:rPr lang="fr-FR" dirty="0" smtClean="0"/>
              <a:t>. </a:t>
            </a:r>
          </a:p>
          <a:p>
            <a:r>
              <a:rPr lang="fr-FR" b="0" dirty="0" smtClean="0"/>
              <a:t>La méthodologie de rajustement du prix selon l'IPC a été modifiée pour la dernière fois en 1994 et s'applique aux produits médicamenteux « existants » aux termes des Lignes directrices du Conseil</a:t>
            </a:r>
            <a:r>
              <a:rPr lang="fr-FR" dirty="0" smtClean="0"/>
              <a:t>.</a:t>
            </a:r>
          </a:p>
          <a:p>
            <a:endParaRPr lang="fr-FR"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solidFill>
                  <a:srgbClr val="FFFFFF"/>
                </a:solidFill>
              </a:rPr>
              <a:pPr>
                <a:defRPr/>
              </a:pPr>
              <a:t>2</a:t>
            </a:fld>
            <a:endParaRPr lang="en-US">
              <a:solidFill>
                <a:srgbClr val="003366"/>
              </a:solidFill>
            </a:endParaRPr>
          </a:p>
        </p:txBody>
      </p:sp>
    </p:spTree>
    <p:extLst>
      <p:ext uri="{BB962C8B-B14F-4D97-AF65-F5344CB8AC3E}">
        <p14:creationId xmlns:p14="http://schemas.microsoft.com/office/powerpoint/2010/main" val="366005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332656"/>
            <a:ext cx="7848600" cy="1066800"/>
          </a:xfrm>
        </p:spPr>
        <p:txBody>
          <a:bodyPr/>
          <a:lstStyle/>
          <a:p>
            <a:r>
              <a:rPr lang="fr-FR" u="sng" dirty="0"/>
              <a:t>Initiative relative à l’IPC</a:t>
            </a:r>
            <a:r>
              <a:rPr lang="en-CA" u="sng" dirty="0" smtClean="0"/>
              <a:t/>
            </a:r>
            <a:br>
              <a:rPr lang="en-CA" u="sng" dirty="0" smtClean="0"/>
            </a:br>
            <a:endParaRPr lang="en-CA" u="sng" dirty="0"/>
          </a:p>
        </p:txBody>
      </p:sp>
      <p:sp>
        <p:nvSpPr>
          <p:cNvPr id="3" name="Content Placeholder 2"/>
          <p:cNvSpPr>
            <a:spLocks noGrp="1"/>
          </p:cNvSpPr>
          <p:nvPr>
            <p:ph idx="1"/>
          </p:nvPr>
        </p:nvSpPr>
        <p:spPr>
          <a:xfrm>
            <a:off x="1043608" y="1052736"/>
            <a:ext cx="7848872" cy="4968552"/>
          </a:xfrm>
        </p:spPr>
        <p:txBody>
          <a:bodyPr/>
          <a:lstStyle/>
          <a:p>
            <a:r>
              <a:rPr lang="fr-CA" sz="2600" b="0" dirty="0"/>
              <a:t>Pour permettre aux brevetés de fixer des prix qui tiennent compte des taux actuels de </a:t>
            </a:r>
            <a:r>
              <a:rPr lang="fr-CA" sz="2600" b="0" dirty="0" smtClean="0"/>
              <a:t>l'IPC</a:t>
            </a:r>
            <a:r>
              <a:rPr lang="fr-CA" sz="2600" b="0" dirty="0"/>
              <a:t>, la méthodologie du Conseil prévoit le calcul des facteurs de rajustement selon </a:t>
            </a:r>
            <a:r>
              <a:rPr lang="fr-CA" sz="2600" b="0" dirty="0" smtClean="0"/>
              <a:t>l'IPC </a:t>
            </a:r>
            <a:r>
              <a:rPr lang="fr-CA" sz="2600" b="0" dirty="0"/>
              <a:t>en fonction des changements prévus à </a:t>
            </a:r>
            <a:r>
              <a:rPr lang="fr-CA" sz="2600" b="0" dirty="0" smtClean="0"/>
              <a:t>l'IPC</a:t>
            </a:r>
            <a:r>
              <a:rPr lang="en-CA" sz="2600" dirty="0" smtClean="0"/>
              <a:t>. </a:t>
            </a:r>
          </a:p>
          <a:p>
            <a:r>
              <a:rPr lang="fr-CA" sz="2600" b="0" dirty="0"/>
              <a:t>Ces mêmes facteurs sont publiés chaque année dans le numéro </a:t>
            </a:r>
            <a:r>
              <a:rPr lang="fr-CA" sz="2600" b="0" dirty="0" smtClean="0"/>
              <a:t>d'avril </a:t>
            </a:r>
            <a:r>
              <a:rPr lang="fr-CA" sz="2600" b="0" dirty="0"/>
              <a:t>du bulletin </a:t>
            </a:r>
            <a:r>
              <a:rPr lang="fr-CA" sz="2600" b="0" dirty="0" smtClean="0"/>
              <a:t>d'information</a:t>
            </a:r>
            <a:r>
              <a:rPr lang="fr-CA" sz="2600" b="0" dirty="0"/>
              <a:t> </a:t>
            </a:r>
            <a:r>
              <a:rPr lang="fr-CA" sz="2600" b="0" i="1" dirty="0"/>
              <a:t>La Nouvelle</a:t>
            </a:r>
            <a:r>
              <a:rPr lang="en-CA" sz="2600" dirty="0" smtClean="0"/>
              <a:t>. </a:t>
            </a:r>
          </a:p>
          <a:p>
            <a:r>
              <a:rPr lang="fr-CA" sz="2600" b="0" dirty="0"/>
              <a:t>Les brevetés peuvent se servir de ces facteurs pour augmenter leurs prix </a:t>
            </a:r>
            <a:r>
              <a:rPr lang="fr-CA" sz="2600" b="0" dirty="0" smtClean="0"/>
              <a:t>jusqu'au </a:t>
            </a:r>
            <a:r>
              <a:rPr lang="fr-CA" sz="2600" b="0" dirty="0"/>
              <a:t>montant maximal permis. Les valeurs de </a:t>
            </a:r>
            <a:r>
              <a:rPr lang="fr-CA" sz="2600" b="0" dirty="0" smtClean="0"/>
              <a:t>l'IPC </a:t>
            </a:r>
            <a:r>
              <a:rPr lang="fr-CA" sz="2600" b="0" dirty="0"/>
              <a:t>réel sont obtenues en janvier de </a:t>
            </a:r>
            <a:r>
              <a:rPr lang="fr-CA" sz="2600" b="0" dirty="0" smtClean="0"/>
              <a:t>l'année </a:t>
            </a:r>
            <a:r>
              <a:rPr lang="fr-CA" sz="2600" b="0" dirty="0"/>
              <a:t>civile suivante et sont utilisées par le personnel du Conseil aux termes des Lignes directrices pour calculer le prix moyen non excessif national (PMNE-N) de </a:t>
            </a:r>
            <a:r>
              <a:rPr lang="fr-CA" sz="2600" b="0" dirty="0" smtClean="0"/>
              <a:t>l'année</a:t>
            </a:r>
            <a:r>
              <a:rPr lang="en-CA" sz="2600" dirty="0" smtClean="0"/>
              <a:t>.</a:t>
            </a:r>
            <a:endParaRPr lang="en-CA" sz="2600"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solidFill>
                  <a:srgbClr val="FFFFFF"/>
                </a:solidFill>
              </a:rPr>
              <a:pPr>
                <a:defRPr/>
              </a:pPr>
              <a:t>3</a:t>
            </a:fld>
            <a:endParaRPr lang="en-US">
              <a:solidFill>
                <a:srgbClr val="003366"/>
              </a:solidFill>
            </a:endParaRPr>
          </a:p>
        </p:txBody>
      </p:sp>
    </p:spTree>
    <p:extLst>
      <p:ext uri="{BB962C8B-B14F-4D97-AF65-F5344CB8AC3E}">
        <p14:creationId xmlns:p14="http://schemas.microsoft.com/office/powerpoint/2010/main" val="694548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332656"/>
            <a:ext cx="7848600" cy="1066800"/>
          </a:xfrm>
        </p:spPr>
        <p:txBody>
          <a:bodyPr/>
          <a:lstStyle/>
          <a:p>
            <a:r>
              <a:rPr lang="fr-FR" u="sng" dirty="0"/>
              <a:t>Initiative relative à l’IPC</a:t>
            </a:r>
            <a:r>
              <a:rPr lang="en-CA" u="sng" dirty="0" smtClean="0"/>
              <a:t/>
            </a:r>
            <a:br>
              <a:rPr lang="en-CA" u="sng" dirty="0" smtClean="0"/>
            </a:br>
            <a:endParaRPr lang="en-CA" u="sng" dirty="0"/>
          </a:p>
        </p:txBody>
      </p:sp>
      <p:sp>
        <p:nvSpPr>
          <p:cNvPr id="3" name="Content Placeholder 2"/>
          <p:cNvSpPr>
            <a:spLocks noGrp="1"/>
          </p:cNvSpPr>
          <p:nvPr>
            <p:ph idx="1"/>
          </p:nvPr>
        </p:nvSpPr>
        <p:spPr>
          <a:xfrm>
            <a:off x="1043608" y="980728"/>
            <a:ext cx="7920880" cy="5040560"/>
          </a:xfrm>
        </p:spPr>
        <p:txBody>
          <a:bodyPr/>
          <a:lstStyle/>
          <a:p>
            <a:r>
              <a:rPr lang="fr-FR" sz="2300" b="0" dirty="0" smtClean="0"/>
              <a:t>Le fait d'utiliser l'IPC réel au lieu de l'IPC prévu pourrait permettre </a:t>
            </a:r>
            <a:r>
              <a:rPr lang="fr-FR" sz="2300" dirty="0" smtClean="0"/>
              <a:t>:</a:t>
            </a:r>
          </a:p>
          <a:p>
            <a:pPr lvl="1"/>
            <a:r>
              <a:rPr lang="fr-FR" sz="2100" dirty="0" smtClean="0"/>
              <a:t>de mieux harmoniser les processus du CEPMB</a:t>
            </a:r>
          </a:p>
          <a:p>
            <a:pPr lvl="1"/>
            <a:r>
              <a:rPr lang="fr-FR" sz="2100" dirty="0" smtClean="0"/>
              <a:t>d'accroître l'efficience des activités internes</a:t>
            </a:r>
          </a:p>
          <a:p>
            <a:pPr lvl="1"/>
            <a:r>
              <a:rPr lang="fr-FR" sz="2100" dirty="0" smtClean="0"/>
              <a:t>de réduire l’incertitude qui influe sur les modèles de fixation du prix des brevetés et leur planification opérationnelle lors des années subséquentes </a:t>
            </a:r>
          </a:p>
          <a:p>
            <a:pPr lvl="1"/>
            <a:r>
              <a:rPr lang="fr-FR" sz="2100" dirty="0" smtClean="0"/>
              <a:t>d’offrir aux brevetés un caractère de prévisibilité et de certitude lorsqu'ils songent à augmenter leurs prix</a:t>
            </a:r>
          </a:p>
          <a:p>
            <a:r>
              <a:rPr lang="fr-FR" sz="2300" b="0" dirty="0" smtClean="0"/>
              <a:t>Une analyse des répercussions menée par le personnel du Conseil montre qu'au cours des douze dernières années, les valeurs de l'IPC prévu avaient tendance à être inférieures à celles de l'IPC réel</a:t>
            </a:r>
            <a:r>
              <a:rPr lang="fr-FR" sz="2300" dirty="0" smtClean="0"/>
              <a:t>. </a:t>
            </a:r>
          </a:p>
          <a:p>
            <a:r>
              <a:rPr lang="fr-FR" sz="2300" b="0" dirty="0" smtClean="0"/>
              <a:t>La différence moyenne entre l'IPC prévu et l'IPC réel est relativement faible. En moyenne, l'IPC prévu est de 2,03 %, alors que l'IPC réel est de 2,07 %</a:t>
            </a:r>
            <a:r>
              <a:rPr lang="fr-FR" sz="2300" dirty="0" smtClean="0"/>
              <a:t>. </a:t>
            </a:r>
            <a:endParaRPr lang="fr-FR" sz="2300"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solidFill>
                  <a:srgbClr val="FFFFFF"/>
                </a:solidFill>
              </a:rPr>
              <a:pPr>
                <a:defRPr/>
              </a:pPr>
              <a:t>4</a:t>
            </a:fld>
            <a:endParaRPr lang="en-US">
              <a:solidFill>
                <a:srgbClr val="003366"/>
              </a:solidFill>
            </a:endParaRPr>
          </a:p>
        </p:txBody>
      </p:sp>
    </p:spTree>
    <p:extLst>
      <p:ext uri="{BB962C8B-B14F-4D97-AF65-F5344CB8AC3E}">
        <p14:creationId xmlns:p14="http://schemas.microsoft.com/office/powerpoint/2010/main" val="1181899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548680"/>
            <a:ext cx="7848600" cy="1066800"/>
          </a:xfrm>
        </p:spPr>
        <p:txBody>
          <a:bodyPr/>
          <a:lstStyle/>
          <a:p>
            <a:r>
              <a:rPr lang="fr-FR" u="sng" dirty="0" smtClean="0"/>
              <a:t>Réduction du fardeau réglementaire</a:t>
            </a:r>
            <a:br>
              <a:rPr lang="fr-FR" u="sng" dirty="0" smtClean="0"/>
            </a:br>
            <a:endParaRPr lang="fr-FR" u="sng" dirty="0"/>
          </a:p>
        </p:txBody>
      </p:sp>
      <p:sp>
        <p:nvSpPr>
          <p:cNvPr id="5" name="Content Placeholder 4"/>
          <p:cNvSpPr>
            <a:spLocks noGrp="1"/>
          </p:cNvSpPr>
          <p:nvPr>
            <p:ph idx="1"/>
          </p:nvPr>
        </p:nvSpPr>
        <p:spPr>
          <a:xfrm>
            <a:off x="1043608" y="1268760"/>
            <a:ext cx="7992888" cy="4824536"/>
          </a:xfrm>
        </p:spPr>
        <p:txBody>
          <a:bodyPr/>
          <a:lstStyle/>
          <a:p>
            <a:r>
              <a:rPr lang="fr-FR" sz="2200" dirty="0" smtClean="0"/>
              <a:t>Prenant en compte les mesures énoncées dans le Plan d'action pour la réduction du fardeau administratif et le Plan d’action économique du gouvernement, le CEPMB s’est engagé à revoir son processus d’examen des prix afin de cerner les possibilités de réduction du fardeau réglementaire imposé aux brevetés et d’accroître l’efficience sans nuire à son mandat de protection des consommateurs.</a:t>
            </a:r>
          </a:p>
          <a:p>
            <a:r>
              <a:rPr lang="fr-FR" sz="2200" dirty="0"/>
              <a:t>Le Conseil a consulté les intervenants au moyen d’un Avis et commentaires émis en mai 2013 quant aux deux initiatives prioritaires consistant à modifier la méthodologie de rajustement du prix selon l’IPC et les exigences en matière de rapport.  </a:t>
            </a:r>
          </a:p>
          <a:p>
            <a:r>
              <a:rPr lang="fr-FR" sz="2200" dirty="0" smtClean="0"/>
              <a:t>12 intervenants ont présenté des observations.</a:t>
            </a:r>
          </a:p>
          <a:p>
            <a:r>
              <a:rPr lang="fr-FR" sz="2200" dirty="0" smtClean="0"/>
              <a:t>En général, les commentaires sur les deux propositions étaient positifs</a:t>
            </a:r>
            <a:endParaRPr lang="fr-FR" sz="2200"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solidFill>
                  <a:srgbClr val="FFFFFF"/>
                </a:solidFill>
              </a:rPr>
              <a:pPr>
                <a:defRPr/>
              </a:pPr>
              <a:t>5</a:t>
            </a:fld>
            <a:endParaRPr lang="en-US">
              <a:solidFill>
                <a:srgbClr val="003366"/>
              </a:solidFill>
            </a:endParaRPr>
          </a:p>
        </p:txBody>
      </p:sp>
    </p:spTree>
    <p:extLst>
      <p:ext uri="{BB962C8B-B14F-4D97-AF65-F5344CB8AC3E}">
        <p14:creationId xmlns:p14="http://schemas.microsoft.com/office/powerpoint/2010/main" val="1980642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404664"/>
            <a:ext cx="7848600" cy="1066800"/>
          </a:xfrm>
        </p:spPr>
        <p:txBody>
          <a:bodyPr/>
          <a:lstStyle/>
          <a:p>
            <a:r>
              <a:rPr lang="fr-FR" u="sng" dirty="0" smtClean="0"/>
              <a:t>Initiative relative à l’IPC :  Résumé des commentaires de intervenants</a:t>
            </a:r>
            <a:br>
              <a:rPr lang="fr-FR" u="sng" dirty="0" smtClean="0"/>
            </a:br>
            <a:endParaRPr lang="fr-FR" u="sng" dirty="0"/>
          </a:p>
        </p:txBody>
      </p:sp>
      <p:sp>
        <p:nvSpPr>
          <p:cNvPr id="3" name="Content Placeholder 2"/>
          <p:cNvSpPr>
            <a:spLocks noGrp="1"/>
          </p:cNvSpPr>
          <p:nvPr>
            <p:ph idx="1"/>
          </p:nvPr>
        </p:nvSpPr>
        <p:spPr>
          <a:xfrm>
            <a:off x="1043608" y="1700808"/>
            <a:ext cx="7848872" cy="4392488"/>
          </a:xfrm>
        </p:spPr>
        <p:txBody>
          <a:bodyPr/>
          <a:lstStyle/>
          <a:p>
            <a:r>
              <a:rPr lang="fr-FR" dirty="0" smtClean="0"/>
              <a:t>En général, les intervenants appuyaient l’initiative relative à l’IPC.</a:t>
            </a:r>
            <a:endParaRPr lang="fr-FR" u="sng" dirty="0" smtClean="0"/>
          </a:p>
          <a:p>
            <a:pPr marL="0" indent="0">
              <a:buNone/>
            </a:pPr>
            <a:r>
              <a:rPr lang="fr-FR" u="sng" dirty="0" smtClean="0"/>
              <a:t>3 préoccupations générales </a:t>
            </a:r>
            <a:r>
              <a:rPr lang="fr-FR" dirty="0" smtClean="0"/>
              <a:t>:</a:t>
            </a:r>
          </a:p>
          <a:p>
            <a:r>
              <a:rPr lang="fr-FR" dirty="0"/>
              <a:t>Besoin de précisions supplémentaires concernant la façon dont on déterminerait l'IPC retardé  et le moment où il serait communiqué aux intervenants.</a:t>
            </a:r>
          </a:p>
          <a:p>
            <a:r>
              <a:rPr lang="fr-FR" dirty="0" smtClean="0"/>
              <a:t>S’assurer que l’utilisation de l’IPC réel retardé est conforme aux politiques relatives à la variation des prix des régimes provinciaux d’assurance-médicaments.</a:t>
            </a:r>
          </a:p>
          <a:p>
            <a:r>
              <a:rPr lang="fr-FR" dirty="0" smtClean="0"/>
              <a:t>Les brevetés ne veulent pas qu’on mette frein à l’augmentation des prix au cours de la période de transition.</a:t>
            </a:r>
          </a:p>
          <a:p>
            <a:endParaRPr lang="fr-FR"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solidFill>
                  <a:srgbClr val="FFFFFF"/>
                </a:solidFill>
              </a:rPr>
              <a:pPr>
                <a:defRPr/>
              </a:pPr>
              <a:t>6</a:t>
            </a:fld>
            <a:endParaRPr lang="en-US">
              <a:solidFill>
                <a:srgbClr val="003366"/>
              </a:solidFill>
            </a:endParaRPr>
          </a:p>
        </p:txBody>
      </p:sp>
    </p:spTree>
    <p:extLst>
      <p:ext uri="{BB962C8B-B14F-4D97-AF65-F5344CB8AC3E}">
        <p14:creationId xmlns:p14="http://schemas.microsoft.com/office/powerpoint/2010/main" val="3217401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548680"/>
            <a:ext cx="7848600" cy="1066800"/>
          </a:xfrm>
        </p:spPr>
        <p:txBody>
          <a:bodyPr/>
          <a:lstStyle/>
          <a:p>
            <a:r>
              <a:rPr lang="fr-FR" u="sng" dirty="0" smtClean="0"/>
              <a:t>Initiative relative à l’IPC – Prochaines étapes</a:t>
            </a:r>
            <a:endParaRPr lang="fr-FR" u="sng" dirty="0"/>
          </a:p>
        </p:txBody>
      </p:sp>
      <p:sp>
        <p:nvSpPr>
          <p:cNvPr id="3" name="Content Placeholder 2"/>
          <p:cNvSpPr>
            <a:spLocks noGrp="1"/>
          </p:cNvSpPr>
          <p:nvPr>
            <p:ph idx="1"/>
          </p:nvPr>
        </p:nvSpPr>
        <p:spPr>
          <a:xfrm>
            <a:off x="1043608" y="1628800"/>
            <a:ext cx="7848600" cy="4114800"/>
          </a:xfrm>
        </p:spPr>
        <p:txBody>
          <a:bodyPr/>
          <a:lstStyle/>
          <a:p>
            <a:r>
              <a:rPr lang="fr-FR" u="sng" dirty="0" smtClean="0"/>
              <a:t>Avis et commentaires (mai 2013):</a:t>
            </a:r>
            <a:r>
              <a:rPr lang="fr-FR" dirty="0" smtClean="0"/>
              <a:t> Conserver la méthodologie de rajustement du prix selon l’IPC actuelle pour les produits médicamenteux existants, mais remplacer l’utilisation de l’IPC prévu par l’IPC réel dans le calcul du facteur de rajustement selon l’IPC pour la période de prévision.</a:t>
            </a:r>
          </a:p>
          <a:p>
            <a:endParaRPr lang="fr-FR" u="sng" dirty="0" smtClean="0"/>
          </a:p>
          <a:p>
            <a:r>
              <a:rPr lang="fr-FR" u="sng" dirty="0" smtClean="0"/>
              <a:t>Avis et commentaires (octobre 2013):</a:t>
            </a:r>
            <a:r>
              <a:rPr lang="fr-FR" dirty="0" smtClean="0"/>
              <a:t> Fournir de plus amples clarifications sur la proposition ainsi qu’une comparaison en parallèle des modifications aux Lignes directrices.</a:t>
            </a:r>
          </a:p>
          <a:p>
            <a:pPr lvl="1"/>
            <a:endParaRPr lang="fr-FR" u="sng"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solidFill>
                  <a:srgbClr val="FFFFFF"/>
                </a:solidFill>
              </a:rPr>
              <a:pPr>
                <a:defRPr/>
              </a:pPr>
              <a:t>7</a:t>
            </a:fld>
            <a:endParaRPr lang="en-US">
              <a:solidFill>
                <a:srgbClr val="003366"/>
              </a:solidFill>
            </a:endParaRPr>
          </a:p>
        </p:txBody>
      </p:sp>
    </p:spTree>
    <p:extLst>
      <p:ext uri="{BB962C8B-B14F-4D97-AF65-F5344CB8AC3E}">
        <p14:creationId xmlns:p14="http://schemas.microsoft.com/office/powerpoint/2010/main" val="2610207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404664"/>
            <a:ext cx="7848600" cy="1066800"/>
          </a:xfrm>
        </p:spPr>
        <p:txBody>
          <a:bodyPr/>
          <a:lstStyle/>
          <a:p>
            <a:r>
              <a:rPr lang="fr-FR" u="sng" dirty="0" smtClean="0"/>
              <a:t>Initiative relative à l’IPC – Précisions sur les propositions</a:t>
            </a:r>
            <a:endParaRPr lang="fr-FR" u="sng" dirty="0"/>
          </a:p>
        </p:txBody>
      </p:sp>
      <p:sp>
        <p:nvSpPr>
          <p:cNvPr id="3" name="Content Placeholder 2"/>
          <p:cNvSpPr>
            <a:spLocks noGrp="1"/>
          </p:cNvSpPr>
          <p:nvPr>
            <p:ph idx="1"/>
          </p:nvPr>
        </p:nvSpPr>
        <p:spPr>
          <a:xfrm>
            <a:off x="1115616" y="1601416"/>
            <a:ext cx="7776864" cy="4923928"/>
          </a:xfrm>
        </p:spPr>
        <p:txBody>
          <a:bodyPr/>
          <a:lstStyle/>
          <a:p>
            <a:r>
              <a:rPr lang="fr-FR" sz="1950" dirty="0" smtClean="0"/>
              <a:t>On continuera d'utiliser la méthodologie actuelle au moyen de  l'IPC </a:t>
            </a:r>
            <a:r>
              <a:rPr lang="fr-FR" sz="1950" u="sng" dirty="0" smtClean="0">
                <a:solidFill>
                  <a:srgbClr val="FF0000"/>
                </a:solidFill>
              </a:rPr>
              <a:t>actuel retardé </a:t>
            </a:r>
            <a:r>
              <a:rPr lang="fr-FR" sz="1950" dirty="0" smtClean="0"/>
              <a:t>publié à la troisième semaine de janvier </a:t>
            </a:r>
          </a:p>
          <a:p>
            <a:r>
              <a:rPr lang="fr-FR" sz="1950" dirty="0" smtClean="0"/>
              <a:t>On propose de mettre en œuvre la nouvelle initiative relative à l'IPC en 2015. </a:t>
            </a:r>
          </a:p>
          <a:p>
            <a:r>
              <a:rPr lang="fr-FR" sz="1950" dirty="0" smtClean="0"/>
              <a:t>On annoncera par l'entremise du numéro de janvier 2014 de La Nouvelle l'IPC réel pour l'année 2013, c'est-à-dire la période de douze mois prenant fin en décembre 2013. Cette valeur de l'IPC réel retardé pour 2013 sera utilisée pour calculer les facteurs de rajustement selon l'IPC pour 2015.</a:t>
            </a:r>
          </a:p>
          <a:p>
            <a:r>
              <a:rPr lang="fr-FR" sz="1950" dirty="0" smtClean="0"/>
              <a:t>On a publié aux fins des brevetés les facteurs de rajustement selon l'IPC prévu pour 2014 dans le numéro d'avril 2013 de La Nouvelle. La méthodologie actuelle de rajustement du prix selon l'IPC sera utilisée pour 2014.</a:t>
            </a:r>
          </a:p>
          <a:p>
            <a:r>
              <a:rPr lang="fr-FR" sz="1950" dirty="0" smtClean="0"/>
              <a:t>Aucune mesure de transition n'est envisagée, étant donné que l'initiative relative à l'IPC n'entrera en vigueur qu'en 2015 .</a:t>
            </a:r>
          </a:p>
          <a:p>
            <a:pPr marL="0" indent="0">
              <a:buNone/>
            </a:pPr>
            <a:endParaRPr lang="fr-FR" sz="1950" dirty="0" smtClean="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solidFill>
                  <a:srgbClr val="FFFFFF"/>
                </a:solidFill>
              </a:rPr>
              <a:pPr>
                <a:defRPr/>
              </a:pPr>
              <a:t>8</a:t>
            </a:fld>
            <a:endParaRPr lang="en-US">
              <a:solidFill>
                <a:srgbClr val="003366"/>
              </a:solidFill>
            </a:endParaRPr>
          </a:p>
        </p:txBody>
      </p:sp>
    </p:spTree>
    <p:extLst>
      <p:ext uri="{BB962C8B-B14F-4D97-AF65-F5344CB8AC3E}">
        <p14:creationId xmlns:p14="http://schemas.microsoft.com/office/powerpoint/2010/main" val="4027908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692696"/>
            <a:ext cx="7920880" cy="1368152"/>
          </a:xfrm>
        </p:spPr>
        <p:txBody>
          <a:bodyPr/>
          <a:lstStyle/>
          <a:p>
            <a:r>
              <a:rPr lang="fr-FR" sz="3200" dirty="0" smtClean="0"/>
              <a:t>Facteurs de rajustement du prix selon l’IPC qui influeront sur le prix si l’initiative est mise en œuvre pour 2015</a:t>
            </a:r>
            <a:endParaRPr lang="fr-FR" sz="32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93610244"/>
              </p:ext>
            </p:extLst>
          </p:nvPr>
        </p:nvGraphicFramePr>
        <p:xfrm>
          <a:off x="1066800" y="2061939"/>
          <a:ext cx="7848600" cy="4042153"/>
        </p:xfrm>
        <a:graphic>
          <a:graphicData uri="http://schemas.openxmlformats.org/drawingml/2006/table">
            <a:tbl>
              <a:tblPr firstRow="1" firstCol="1" bandRow="1"/>
              <a:tblGrid>
                <a:gridCol w="1962150"/>
                <a:gridCol w="1962150"/>
                <a:gridCol w="1962150"/>
                <a:gridCol w="1962150"/>
              </a:tblGrid>
              <a:tr h="361693">
                <a:tc>
                  <a:txBody>
                    <a:bodyPr/>
                    <a:lstStyle/>
                    <a:p>
                      <a:pPr>
                        <a:lnSpc>
                          <a:spcPct val="115000"/>
                        </a:lnSpc>
                        <a:spcAft>
                          <a:spcPts val="0"/>
                        </a:spcAft>
                      </a:pPr>
                      <a:r>
                        <a:rPr lang="fr-FR" sz="1000" b="1" noProof="0" dirty="0" smtClean="0">
                          <a:effectLst/>
                          <a:latin typeface="Calibri"/>
                          <a:ea typeface="Calibri"/>
                          <a:cs typeface="Times New Roman"/>
                        </a:rPr>
                        <a:t> </a:t>
                      </a:r>
                      <a:endParaRPr lang="fr-FR" sz="1000" noProof="0" dirty="0" smtClean="0">
                        <a:effectLst/>
                        <a:latin typeface="Calibri"/>
                        <a:ea typeface="Calibri"/>
                        <a:cs typeface="Times New Roman"/>
                      </a:endParaRPr>
                    </a:p>
                    <a:p>
                      <a:pPr>
                        <a:lnSpc>
                          <a:spcPct val="115000"/>
                        </a:lnSpc>
                        <a:spcAft>
                          <a:spcPts val="0"/>
                        </a:spcAft>
                      </a:pPr>
                      <a:r>
                        <a:rPr lang="fr-FR" sz="1000" b="1" noProof="0" dirty="0" smtClean="0">
                          <a:effectLst/>
                          <a:latin typeface="Calibri"/>
                          <a:ea typeface="Calibri"/>
                          <a:cs typeface="Times New Roman"/>
                        </a:rPr>
                        <a:t> </a:t>
                      </a:r>
                      <a:endParaRPr lang="fr-FR" sz="1000" noProof="0" dirty="0">
                        <a:effectLst/>
                        <a:latin typeface="Calibri"/>
                        <a:ea typeface="Calibri"/>
                        <a:cs typeface="Times New Roman"/>
                      </a:endParaRPr>
                    </a:p>
                  </a:txBody>
                  <a:tcPr marL="64333" marR="643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600" b="1" noProof="0" dirty="0" smtClean="0">
                          <a:effectLst/>
                          <a:latin typeface="Calibri"/>
                          <a:ea typeface="Calibri"/>
                          <a:cs typeface="Times New Roman"/>
                        </a:rPr>
                        <a:t>2014</a:t>
                      </a:r>
                      <a:endParaRPr lang="fr-FR" sz="1600" b="1" noProof="0" dirty="0">
                        <a:effectLst/>
                        <a:latin typeface="Calibri"/>
                        <a:ea typeface="Calibri"/>
                        <a:cs typeface="Times New Roman"/>
                      </a:endParaRPr>
                    </a:p>
                  </a:txBody>
                  <a:tcPr marL="64333" marR="643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600" b="1" noProof="0" dirty="0" smtClean="0">
                          <a:effectLst/>
                          <a:latin typeface="Calibri"/>
                          <a:ea typeface="Calibri"/>
                          <a:cs typeface="Times New Roman"/>
                        </a:rPr>
                        <a:t>2015</a:t>
                      </a:r>
                      <a:endParaRPr lang="fr-FR" sz="1600" b="1" noProof="0" dirty="0">
                        <a:effectLst/>
                        <a:latin typeface="Calibri"/>
                        <a:ea typeface="Calibri"/>
                        <a:cs typeface="Times New Roman"/>
                      </a:endParaRPr>
                    </a:p>
                  </a:txBody>
                  <a:tcPr marL="64333" marR="643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600" b="1" noProof="0" dirty="0" smtClean="0">
                          <a:effectLst/>
                          <a:latin typeface="Calibri"/>
                          <a:ea typeface="Calibri"/>
                          <a:cs typeface="Times New Roman"/>
                        </a:rPr>
                        <a:t>2016</a:t>
                      </a:r>
                      <a:endParaRPr lang="fr-FR" sz="1600" b="1" noProof="0" dirty="0">
                        <a:effectLst/>
                        <a:latin typeface="Calibri"/>
                        <a:ea typeface="Calibri"/>
                        <a:cs typeface="Times New Roman"/>
                      </a:endParaRPr>
                    </a:p>
                  </a:txBody>
                  <a:tcPr marL="64333" marR="643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82292">
                <a:tc>
                  <a:txBody>
                    <a:bodyPr/>
                    <a:lstStyle/>
                    <a:p>
                      <a:pPr>
                        <a:lnSpc>
                          <a:spcPct val="115000"/>
                        </a:lnSpc>
                        <a:spcAft>
                          <a:spcPts val="0"/>
                        </a:spcAft>
                      </a:pPr>
                      <a:r>
                        <a:rPr lang="fr-FR" sz="1050" noProof="0" dirty="0" smtClean="0">
                          <a:effectLst/>
                          <a:latin typeface="Calibri"/>
                          <a:ea typeface="Calibri"/>
                          <a:cs typeface="Times New Roman"/>
                        </a:rPr>
                        <a:t> </a:t>
                      </a:r>
                    </a:p>
                    <a:p>
                      <a:pPr>
                        <a:lnSpc>
                          <a:spcPct val="115000"/>
                        </a:lnSpc>
                        <a:spcAft>
                          <a:spcPts val="0"/>
                        </a:spcAft>
                      </a:pPr>
                      <a:r>
                        <a:rPr lang="fr-FR" sz="1600" b="1" noProof="0" dirty="0" smtClean="0">
                          <a:latin typeface="Calibri" panose="020F0502020204030204" pitchFamily="34" charset="0"/>
                        </a:rPr>
                        <a:t>Facteurs de rajustement du prix selon l’IPC qui influent sur le prix </a:t>
                      </a:r>
                      <a:endParaRPr lang="fr-FR" sz="1600" b="1" noProof="0" dirty="0">
                        <a:effectLst/>
                        <a:latin typeface="Calibri" panose="020F0502020204030204" pitchFamily="34" charset="0"/>
                        <a:ea typeface="Calibri"/>
                        <a:cs typeface="Times New Roman"/>
                      </a:endParaRPr>
                    </a:p>
                  </a:txBody>
                  <a:tcPr marL="64333" marR="643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050" noProof="0" dirty="0" smtClean="0">
                          <a:effectLst/>
                          <a:latin typeface="Calibri"/>
                          <a:ea typeface="Calibri"/>
                          <a:cs typeface="Times New Roman"/>
                        </a:rPr>
                        <a:t> </a:t>
                      </a:r>
                    </a:p>
                    <a:p>
                      <a:pPr>
                        <a:lnSpc>
                          <a:spcPct val="115000"/>
                        </a:lnSpc>
                        <a:spcAft>
                          <a:spcPts val="0"/>
                        </a:spcAft>
                      </a:pPr>
                      <a:r>
                        <a:rPr lang="fr-FR" sz="1050" b="1" noProof="0" dirty="0" smtClean="0">
                          <a:effectLst/>
                          <a:latin typeface="Calibri"/>
                          <a:ea typeface="Calibri"/>
                          <a:cs typeface="Times New Roman"/>
                        </a:rPr>
                        <a:t>Avril 2013 :  L’IPC est publié</a:t>
                      </a:r>
                      <a:r>
                        <a:rPr lang="fr-FR" sz="1050" b="1" baseline="0" noProof="0" dirty="0" smtClean="0">
                          <a:effectLst/>
                          <a:latin typeface="Calibri"/>
                          <a:ea typeface="Calibri"/>
                          <a:cs typeface="Times New Roman"/>
                        </a:rPr>
                        <a:t> . </a:t>
                      </a:r>
                      <a:r>
                        <a:rPr lang="fr-FR" sz="1050" b="1" noProof="0" dirty="0" smtClean="0">
                          <a:effectLst/>
                          <a:latin typeface="Calibri"/>
                          <a:ea typeface="Calibri"/>
                          <a:cs typeface="Times New Roman"/>
                        </a:rPr>
                        <a:t>Ce dernier sera utilisé pour calculer les facteurs de rajustement du prix pour la période de prévision de 2014.</a:t>
                      </a:r>
                    </a:p>
                    <a:p>
                      <a:pPr>
                        <a:lnSpc>
                          <a:spcPct val="115000"/>
                        </a:lnSpc>
                        <a:spcAft>
                          <a:spcPts val="0"/>
                        </a:spcAft>
                      </a:pPr>
                      <a:r>
                        <a:rPr lang="fr-FR" sz="1050" b="1" noProof="0" dirty="0" smtClean="0">
                          <a:effectLst/>
                          <a:latin typeface="Calibri"/>
                          <a:ea typeface="Calibri"/>
                          <a:cs typeface="Times New Roman"/>
                        </a:rPr>
                        <a:t> </a:t>
                      </a:r>
                    </a:p>
                    <a:p>
                      <a:pPr>
                        <a:lnSpc>
                          <a:spcPct val="115000"/>
                        </a:lnSpc>
                        <a:spcAft>
                          <a:spcPts val="0"/>
                        </a:spcAft>
                      </a:pPr>
                      <a:r>
                        <a:rPr lang="fr-FR" sz="1050" b="1" noProof="0" dirty="0" smtClean="0">
                          <a:effectLst/>
                          <a:latin typeface="Calibri"/>
                          <a:ea typeface="Calibri"/>
                          <a:cs typeface="Times New Roman"/>
                        </a:rPr>
                        <a:t>L’IPC réel disponible en janvier</a:t>
                      </a:r>
                      <a:r>
                        <a:rPr lang="fr-FR" sz="1050" b="1" baseline="0" noProof="0" dirty="0" smtClean="0">
                          <a:effectLst/>
                          <a:latin typeface="Calibri"/>
                          <a:ea typeface="Calibri"/>
                          <a:cs typeface="Times New Roman"/>
                        </a:rPr>
                        <a:t> </a:t>
                      </a:r>
                      <a:r>
                        <a:rPr lang="fr-FR" sz="1050" b="1" noProof="0" dirty="0" smtClean="0">
                          <a:effectLst/>
                          <a:latin typeface="Calibri"/>
                          <a:ea typeface="Calibri"/>
                          <a:cs typeface="Times New Roman"/>
                        </a:rPr>
                        <a:t>2015 (pour l’année 2014).</a:t>
                      </a:r>
                    </a:p>
                    <a:p>
                      <a:pPr>
                        <a:lnSpc>
                          <a:spcPct val="115000"/>
                        </a:lnSpc>
                        <a:spcAft>
                          <a:spcPts val="0"/>
                        </a:spcAft>
                      </a:pPr>
                      <a:r>
                        <a:rPr lang="fr-FR" sz="1050" noProof="0" dirty="0" smtClean="0">
                          <a:effectLst/>
                          <a:latin typeface="Calibri"/>
                          <a:ea typeface="Calibri"/>
                          <a:cs typeface="Times New Roman"/>
                        </a:rPr>
                        <a:t> </a:t>
                      </a:r>
                    </a:p>
                    <a:p>
                      <a:pPr>
                        <a:lnSpc>
                          <a:spcPct val="115000"/>
                        </a:lnSpc>
                        <a:spcAft>
                          <a:spcPts val="0"/>
                        </a:spcAft>
                      </a:pPr>
                      <a:r>
                        <a:rPr lang="fr-FR" sz="1050" noProof="0" dirty="0" smtClean="0">
                          <a:effectLst/>
                          <a:latin typeface="Calibri"/>
                          <a:ea typeface="Calibri"/>
                          <a:cs typeface="Times New Roman"/>
                        </a:rPr>
                        <a:t> </a:t>
                      </a:r>
                    </a:p>
                    <a:p>
                      <a:pPr>
                        <a:lnSpc>
                          <a:spcPct val="115000"/>
                        </a:lnSpc>
                        <a:spcAft>
                          <a:spcPts val="0"/>
                        </a:spcAft>
                      </a:pPr>
                      <a:r>
                        <a:rPr lang="fr-FR" sz="1050" noProof="0" dirty="0" smtClean="0">
                          <a:effectLst/>
                          <a:latin typeface="Calibri"/>
                          <a:ea typeface="Calibri"/>
                          <a:cs typeface="Times New Roman"/>
                        </a:rPr>
                        <a:t> </a:t>
                      </a:r>
                    </a:p>
                    <a:p>
                      <a:pPr>
                        <a:lnSpc>
                          <a:spcPct val="115000"/>
                        </a:lnSpc>
                        <a:spcAft>
                          <a:spcPts val="0"/>
                        </a:spcAft>
                      </a:pPr>
                      <a:r>
                        <a:rPr lang="fr-FR" sz="1050" noProof="0" dirty="0" smtClean="0">
                          <a:effectLst/>
                          <a:latin typeface="Calibri"/>
                          <a:ea typeface="Calibri"/>
                          <a:cs typeface="Times New Roman"/>
                        </a:rPr>
                        <a:t> </a:t>
                      </a:r>
                    </a:p>
                    <a:p>
                      <a:pPr>
                        <a:lnSpc>
                          <a:spcPct val="115000"/>
                        </a:lnSpc>
                        <a:spcAft>
                          <a:spcPts val="0"/>
                        </a:spcAft>
                      </a:pPr>
                      <a:r>
                        <a:rPr lang="fr-FR" sz="1050" noProof="0" dirty="0" smtClean="0">
                          <a:effectLst/>
                          <a:latin typeface="Calibri"/>
                          <a:ea typeface="Calibri"/>
                          <a:cs typeface="Times New Roman"/>
                        </a:rPr>
                        <a:t> </a:t>
                      </a:r>
                    </a:p>
                    <a:p>
                      <a:pPr>
                        <a:lnSpc>
                          <a:spcPct val="115000"/>
                        </a:lnSpc>
                        <a:spcAft>
                          <a:spcPts val="0"/>
                        </a:spcAft>
                      </a:pPr>
                      <a:r>
                        <a:rPr lang="fr-FR" sz="1050" noProof="0" dirty="0" smtClean="0">
                          <a:effectLst/>
                          <a:latin typeface="Calibri"/>
                          <a:ea typeface="Calibri"/>
                          <a:cs typeface="Times New Roman"/>
                        </a:rPr>
                        <a:t> </a:t>
                      </a:r>
                    </a:p>
                    <a:p>
                      <a:pPr>
                        <a:lnSpc>
                          <a:spcPct val="115000"/>
                        </a:lnSpc>
                        <a:spcAft>
                          <a:spcPts val="0"/>
                        </a:spcAft>
                      </a:pPr>
                      <a:r>
                        <a:rPr lang="fr-FR" sz="1050" noProof="0" dirty="0" smtClean="0">
                          <a:effectLst/>
                          <a:latin typeface="Calibri"/>
                          <a:ea typeface="Calibri"/>
                          <a:cs typeface="Times New Roman"/>
                        </a:rPr>
                        <a:t> </a:t>
                      </a:r>
                    </a:p>
                    <a:p>
                      <a:pPr>
                        <a:lnSpc>
                          <a:spcPct val="115000"/>
                        </a:lnSpc>
                        <a:spcAft>
                          <a:spcPts val="0"/>
                        </a:spcAft>
                      </a:pPr>
                      <a:r>
                        <a:rPr lang="fr-FR" sz="1050" noProof="0" dirty="0" smtClean="0">
                          <a:effectLst/>
                          <a:latin typeface="Calibri"/>
                          <a:ea typeface="Calibri"/>
                          <a:cs typeface="Times New Roman"/>
                        </a:rPr>
                        <a:t> </a:t>
                      </a:r>
                    </a:p>
                    <a:p>
                      <a:pPr>
                        <a:lnSpc>
                          <a:spcPct val="115000"/>
                        </a:lnSpc>
                        <a:spcAft>
                          <a:spcPts val="0"/>
                        </a:spcAft>
                      </a:pPr>
                      <a:r>
                        <a:rPr lang="fr-FR" sz="1050" noProof="0" dirty="0" smtClean="0">
                          <a:effectLst/>
                          <a:latin typeface="Calibri"/>
                          <a:ea typeface="Calibri"/>
                          <a:cs typeface="Times New Roman"/>
                        </a:rPr>
                        <a:t> </a:t>
                      </a:r>
                    </a:p>
                    <a:p>
                      <a:pPr>
                        <a:lnSpc>
                          <a:spcPct val="115000"/>
                        </a:lnSpc>
                        <a:spcAft>
                          <a:spcPts val="0"/>
                        </a:spcAft>
                      </a:pPr>
                      <a:r>
                        <a:rPr lang="fr-FR" sz="1050" noProof="0" dirty="0" smtClean="0">
                          <a:effectLst/>
                          <a:latin typeface="Calibri"/>
                          <a:ea typeface="Calibri"/>
                          <a:cs typeface="Times New Roman"/>
                        </a:rPr>
                        <a:t> </a:t>
                      </a:r>
                    </a:p>
                    <a:p>
                      <a:pPr>
                        <a:lnSpc>
                          <a:spcPct val="115000"/>
                        </a:lnSpc>
                        <a:spcAft>
                          <a:spcPts val="0"/>
                        </a:spcAft>
                      </a:pPr>
                      <a:r>
                        <a:rPr lang="fr-FR" sz="1050" noProof="0" dirty="0" smtClean="0">
                          <a:effectLst/>
                          <a:latin typeface="Calibri"/>
                          <a:ea typeface="Calibri"/>
                          <a:cs typeface="Times New Roman"/>
                        </a:rPr>
                        <a:t> </a:t>
                      </a:r>
                      <a:endParaRPr lang="fr-FR" sz="1050" noProof="0" dirty="0">
                        <a:effectLst/>
                        <a:latin typeface="Calibri"/>
                        <a:ea typeface="Calibri"/>
                        <a:cs typeface="Times New Roman"/>
                      </a:endParaRPr>
                    </a:p>
                  </a:txBody>
                  <a:tcPr marL="64333" marR="643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050" noProof="0" dirty="0" smtClean="0">
                          <a:effectLst/>
                          <a:latin typeface="Calibri"/>
                          <a:ea typeface="Calibri"/>
                          <a:cs typeface="Times New Roman"/>
                        </a:rPr>
                        <a:t> </a:t>
                      </a:r>
                    </a:p>
                    <a:p>
                      <a:pPr>
                        <a:lnSpc>
                          <a:spcPct val="115000"/>
                        </a:lnSpc>
                        <a:spcAft>
                          <a:spcPts val="0"/>
                        </a:spcAft>
                      </a:pPr>
                      <a:r>
                        <a:rPr lang="fr-FR" sz="1050" b="1" noProof="0" dirty="0" smtClean="0">
                          <a:effectLst/>
                          <a:latin typeface="Calibri"/>
                          <a:ea typeface="Calibri"/>
                          <a:cs typeface="Times New Roman"/>
                        </a:rPr>
                        <a:t>L’IPC prévu n’est pas publié en avril 2014 (pour 2015). </a:t>
                      </a:r>
                      <a:endParaRPr lang="fr-FR" sz="1050" noProof="0" dirty="0" smtClean="0">
                        <a:effectLst/>
                        <a:latin typeface="Calibri"/>
                        <a:ea typeface="Calibri"/>
                        <a:cs typeface="Times New Roman"/>
                      </a:endParaRPr>
                    </a:p>
                    <a:p>
                      <a:pPr>
                        <a:lnSpc>
                          <a:spcPct val="115000"/>
                        </a:lnSpc>
                        <a:spcAft>
                          <a:spcPts val="0"/>
                        </a:spcAft>
                      </a:pPr>
                      <a:r>
                        <a:rPr lang="fr-FR" sz="1050" b="1" noProof="0" dirty="0" smtClean="0">
                          <a:effectLst/>
                          <a:latin typeface="Calibri"/>
                          <a:ea typeface="Calibri"/>
                          <a:cs typeface="Times New Roman"/>
                        </a:rPr>
                        <a:t> </a:t>
                      </a:r>
                      <a:endParaRPr lang="fr-FR" sz="1050" noProof="0" dirty="0" smtClean="0">
                        <a:effectLst/>
                        <a:latin typeface="Calibri"/>
                        <a:ea typeface="Calibri"/>
                        <a:cs typeface="Times New Roman"/>
                      </a:endParaRPr>
                    </a:p>
                    <a:p>
                      <a:pPr>
                        <a:lnSpc>
                          <a:spcPct val="115000"/>
                        </a:lnSpc>
                        <a:spcAft>
                          <a:spcPts val="0"/>
                        </a:spcAft>
                      </a:pPr>
                      <a:r>
                        <a:rPr lang="fr-FR" sz="1050" b="1" noProof="0" dirty="0" smtClean="0">
                          <a:effectLst/>
                          <a:latin typeface="Calibri"/>
                          <a:ea typeface="Calibri"/>
                          <a:cs typeface="Times New Roman"/>
                        </a:rPr>
                        <a:t> </a:t>
                      </a:r>
                      <a:endParaRPr lang="fr-FR" sz="1050" noProof="0" dirty="0" smtClean="0">
                        <a:effectLst/>
                        <a:latin typeface="Calibri"/>
                        <a:ea typeface="Calibri"/>
                        <a:cs typeface="Times New Roman"/>
                      </a:endParaRPr>
                    </a:p>
                    <a:p>
                      <a:pPr>
                        <a:lnSpc>
                          <a:spcPct val="115000"/>
                        </a:lnSpc>
                        <a:spcAft>
                          <a:spcPts val="0"/>
                        </a:spcAft>
                      </a:pPr>
                      <a:r>
                        <a:rPr lang="fr-FR" sz="1050" b="1" noProof="0" dirty="0" smtClean="0">
                          <a:effectLst/>
                          <a:latin typeface="Calibri"/>
                          <a:ea typeface="Calibri"/>
                          <a:cs typeface="Times New Roman"/>
                        </a:rPr>
                        <a:t> </a:t>
                      </a:r>
                      <a:endParaRPr lang="fr-FR" sz="1050" noProof="0" dirty="0" smtClean="0">
                        <a:effectLst/>
                        <a:latin typeface="Calibri"/>
                        <a:ea typeface="Calibri"/>
                        <a:cs typeface="Times New Roman"/>
                      </a:endParaRPr>
                    </a:p>
                    <a:p>
                      <a:pPr>
                        <a:lnSpc>
                          <a:spcPct val="115000"/>
                        </a:lnSpc>
                        <a:spcAft>
                          <a:spcPts val="0"/>
                        </a:spcAft>
                      </a:pPr>
                      <a:endParaRPr lang="fr-FR" sz="1050" b="1" noProof="0" dirty="0" smtClean="0">
                        <a:effectLst/>
                        <a:latin typeface="Calibri"/>
                        <a:ea typeface="Calibri"/>
                        <a:cs typeface="Times New Roman"/>
                      </a:endParaRPr>
                    </a:p>
                    <a:p>
                      <a:pPr>
                        <a:lnSpc>
                          <a:spcPct val="115000"/>
                        </a:lnSpc>
                        <a:spcAft>
                          <a:spcPts val="0"/>
                        </a:spcAft>
                      </a:pPr>
                      <a:r>
                        <a:rPr lang="fr-FR" sz="1050" b="1" noProof="0" dirty="0" smtClean="0">
                          <a:effectLst/>
                          <a:latin typeface="Calibri"/>
                          <a:ea typeface="Calibri"/>
                          <a:cs typeface="Times New Roman"/>
                        </a:rPr>
                        <a:t>L’IPC réel disponible en janvier</a:t>
                      </a:r>
                      <a:r>
                        <a:rPr lang="fr-FR" sz="1050" b="1" baseline="0" noProof="0" dirty="0" smtClean="0">
                          <a:effectLst/>
                          <a:latin typeface="Calibri"/>
                          <a:ea typeface="Calibri"/>
                          <a:cs typeface="Times New Roman"/>
                        </a:rPr>
                        <a:t> </a:t>
                      </a:r>
                      <a:r>
                        <a:rPr lang="fr-FR" sz="1050" b="1" noProof="0" dirty="0" smtClean="0">
                          <a:effectLst/>
                          <a:latin typeface="Calibri"/>
                          <a:ea typeface="Calibri"/>
                          <a:cs typeface="Times New Roman"/>
                        </a:rPr>
                        <a:t> 2014 (pour l’année 2013)</a:t>
                      </a:r>
                      <a:endParaRPr lang="fr-FR" sz="1050" noProof="0" dirty="0" smtClean="0">
                        <a:effectLst/>
                        <a:latin typeface="Calibri"/>
                        <a:ea typeface="Calibri"/>
                        <a:cs typeface="Times New Roman"/>
                      </a:endParaRPr>
                    </a:p>
                    <a:p>
                      <a:pPr marL="342900" lvl="0" indent="-342900">
                        <a:lnSpc>
                          <a:spcPct val="115000"/>
                        </a:lnSpc>
                        <a:spcAft>
                          <a:spcPts val="0"/>
                        </a:spcAft>
                        <a:buFont typeface="Symbol"/>
                        <a:buChar char=""/>
                      </a:pPr>
                      <a:r>
                        <a:rPr lang="fr-FR" sz="1050" b="1" noProof="0" dirty="0" smtClean="0">
                          <a:effectLst/>
                          <a:latin typeface="Calibri"/>
                          <a:ea typeface="Calibri"/>
                          <a:cs typeface="Times New Roman"/>
                        </a:rPr>
                        <a:t>Cette valeur sera utilisée pour calculer les facteurs de rajustement pour la période de prévision de</a:t>
                      </a:r>
                      <a:r>
                        <a:rPr lang="fr-FR" sz="1050" b="1" baseline="0" noProof="0" dirty="0" smtClean="0">
                          <a:effectLst/>
                          <a:latin typeface="Calibri"/>
                          <a:ea typeface="Calibri"/>
                          <a:cs typeface="Times New Roman"/>
                        </a:rPr>
                        <a:t> </a:t>
                      </a:r>
                      <a:r>
                        <a:rPr lang="fr-FR" sz="1050" b="1" noProof="0" dirty="0" smtClean="0">
                          <a:effectLst/>
                          <a:latin typeface="Calibri"/>
                          <a:ea typeface="Calibri"/>
                          <a:cs typeface="Times New Roman"/>
                        </a:rPr>
                        <a:t>2015.</a:t>
                      </a:r>
                      <a:endParaRPr lang="fr-FR" sz="1050" noProof="0" dirty="0" smtClean="0">
                        <a:effectLst/>
                        <a:latin typeface="Calibri"/>
                        <a:ea typeface="Calibri"/>
                        <a:cs typeface="Times New Roman"/>
                      </a:endParaRPr>
                    </a:p>
                    <a:p>
                      <a:pPr marL="342900" lvl="0" indent="-342900">
                        <a:lnSpc>
                          <a:spcPct val="115000"/>
                        </a:lnSpc>
                        <a:spcAft>
                          <a:spcPts val="0"/>
                        </a:spcAft>
                        <a:buFont typeface="Symbol"/>
                        <a:buChar char=""/>
                      </a:pPr>
                      <a:r>
                        <a:rPr lang="fr-FR" sz="1050" b="1" noProof="0" dirty="0" smtClean="0">
                          <a:effectLst/>
                          <a:latin typeface="Calibri"/>
                          <a:ea typeface="Calibri"/>
                          <a:cs typeface="Times New Roman"/>
                        </a:rPr>
                        <a:t>La valeur réelle de l’IPC servira à établir le prix plafond</a:t>
                      </a:r>
                      <a:r>
                        <a:rPr lang="fr-FR" sz="1050" b="1" baseline="0" noProof="0" dirty="0" smtClean="0">
                          <a:effectLst/>
                          <a:latin typeface="Calibri"/>
                          <a:ea typeface="Calibri"/>
                          <a:cs typeface="Times New Roman"/>
                        </a:rPr>
                        <a:t> pour </a:t>
                      </a:r>
                      <a:r>
                        <a:rPr lang="fr-FR" sz="1050" b="1" noProof="0" dirty="0" smtClean="0">
                          <a:effectLst/>
                          <a:latin typeface="Calibri"/>
                          <a:ea typeface="Calibri"/>
                          <a:cs typeface="Times New Roman"/>
                        </a:rPr>
                        <a:t>2015. </a:t>
                      </a:r>
                      <a:endParaRPr lang="fr-FR" sz="1050" noProof="0" dirty="0" smtClean="0">
                        <a:effectLst/>
                        <a:latin typeface="Calibri"/>
                        <a:ea typeface="Calibri"/>
                        <a:cs typeface="Times New Roman"/>
                      </a:endParaRPr>
                    </a:p>
                    <a:p>
                      <a:pPr>
                        <a:lnSpc>
                          <a:spcPct val="115000"/>
                        </a:lnSpc>
                        <a:spcAft>
                          <a:spcPts val="0"/>
                        </a:spcAft>
                      </a:pPr>
                      <a:r>
                        <a:rPr lang="fr-FR" sz="1050" b="1" noProof="0" dirty="0" smtClean="0">
                          <a:effectLst/>
                          <a:latin typeface="Calibri"/>
                          <a:ea typeface="Calibri"/>
                          <a:cs typeface="Times New Roman"/>
                        </a:rPr>
                        <a:t> </a:t>
                      </a:r>
                      <a:endParaRPr lang="fr-FR" sz="1050" noProof="0" dirty="0">
                        <a:effectLst/>
                        <a:latin typeface="Calibri"/>
                        <a:ea typeface="Calibri"/>
                        <a:cs typeface="Times New Roman"/>
                      </a:endParaRPr>
                    </a:p>
                  </a:txBody>
                  <a:tcPr marL="64333" marR="643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050" b="1" noProof="0" dirty="0" smtClean="0">
                          <a:effectLst/>
                          <a:latin typeface="Calibri"/>
                          <a:ea typeface="Calibri"/>
                          <a:cs typeface="Times New Roman"/>
                        </a:rPr>
                        <a:t> </a:t>
                      </a:r>
                      <a:endParaRPr lang="fr-FR" sz="1050" noProof="0" dirty="0" smtClean="0">
                        <a:effectLst/>
                        <a:latin typeface="Calibri"/>
                        <a:ea typeface="Calibri"/>
                        <a:cs typeface="Times New Roman"/>
                      </a:endParaRPr>
                    </a:p>
                    <a:p>
                      <a:pPr>
                        <a:lnSpc>
                          <a:spcPct val="115000"/>
                        </a:lnSpc>
                        <a:spcAft>
                          <a:spcPts val="0"/>
                        </a:spcAft>
                      </a:pPr>
                      <a:r>
                        <a:rPr lang="fr-FR" sz="1050" b="1" noProof="0" dirty="0" smtClean="0">
                          <a:effectLst/>
                          <a:latin typeface="Calibri"/>
                          <a:ea typeface="Calibri"/>
                          <a:cs typeface="Times New Roman"/>
                        </a:rPr>
                        <a:t>L’IPC prévu n’est pas publié en avril 2015 (pour 2016). </a:t>
                      </a:r>
                      <a:endParaRPr lang="fr-FR" sz="1050" noProof="0" dirty="0" smtClean="0">
                        <a:effectLst/>
                        <a:latin typeface="Calibri"/>
                        <a:ea typeface="Calibri"/>
                        <a:cs typeface="Times New Roman"/>
                      </a:endParaRPr>
                    </a:p>
                    <a:p>
                      <a:pPr>
                        <a:lnSpc>
                          <a:spcPct val="115000"/>
                        </a:lnSpc>
                        <a:spcAft>
                          <a:spcPts val="0"/>
                        </a:spcAft>
                      </a:pPr>
                      <a:r>
                        <a:rPr lang="fr-FR" sz="1050" b="1" noProof="0" dirty="0" smtClean="0">
                          <a:effectLst/>
                          <a:latin typeface="Calibri"/>
                          <a:ea typeface="Calibri"/>
                          <a:cs typeface="Times New Roman"/>
                        </a:rPr>
                        <a:t> </a:t>
                      </a:r>
                      <a:endParaRPr lang="fr-FR" sz="1050" noProof="0" dirty="0" smtClean="0">
                        <a:effectLst/>
                        <a:latin typeface="Calibri"/>
                        <a:ea typeface="Calibri"/>
                        <a:cs typeface="Times New Roman"/>
                      </a:endParaRPr>
                    </a:p>
                    <a:p>
                      <a:pPr>
                        <a:lnSpc>
                          <a:spcPct val="115000"/>
                        </a:lnSpc>
                        <a:spcAft>
                          <a:spcPts val="0"/>
                        </a:spcAft>
                      </a:pPr>
                      <a:r>
                        <a:rPr lang="fr-FR" sz="1050" b="1" noProof="0" dirty="0" smtClean="0">
                          <a:effectLst/>
                          <a:latin typeface="Calibri"/>
                          <a:ea typeface="Calibri"/>
                          <a:cs typeface="Times New Roman"/>
                        </a:rPr>
                        <a:t> </a:t>
                      </a:r>
                      <a:endParaRPr lang="fr-FR" sz="1050" noProof="0" dirty="0" smtClean="0">
                        <a:effectLst/>
                        <a:latin typeface="Calibri"/>
                        <a:ea typeface="Calibri"/>
                        <a:cs typeface="Times New Roman"/>
                      </a:endParaRPr>
                    </a:p>
                    <a:p>
                      <a:pPr>
                        <a:lnSpc>
                          <a:spcPct val="115000"/>
                        </a:lnSpc>
                        <a:spcAft>
                          <a:spcPts val="0"/>
                        </a:spcAft>
                      </a:pPr>
                      <a:r>
                        <a:rPr lang="fr-FR" sz="1050" b="1" noProof="0" dirty="0" smtClean="0">
                          <a:effectLst/>
                          <a:latin typeface="Calibri"/>
                          <a:ea typeface="Calibri"/>
                          <a:cs typeface="Times New Roman"/>
                        </a:rPr>
                        <a:t> </a:t>
                      </a:r>
                      <a:endParaRPr lang="fr-FR" sz="1050" noProof="0" dirty="0" smtClean="0">
                        <a:effectLst/>
                        <a:latin typeface="Calibri"/>
                        <a:ea typeface="Calibri"/>
                        <a:cs typeface="Times New Roman"/>
                      </a:endParaRPr>
                    </a:p>
                    <a:p>
                      <a:pPr>
                        <a:lnSpc>
                          <a:spcPct val="115000"/>
                        </a:lnSpc>
                        <a:spcAft>
                          <a:spcPts val="0"/>
                        </a:spcAft>
                      </a:pPr>
                      <a:endParaRPr lang="fr-FR" sz="1050" b="1" noProof="0" dirty="0" smtClean="0">
                        <a:effectLst/>
                        <a:latin typeface="Calibri"/>
                        <a:ea typeface="Calibri"/>
                        <a:cs typeface="Times New Roman"/>
                      </a:endParaRPr>
                    </a:p>
                    <a:p>
                      <a:pPr>
                        <a:lnSpc>
                          <a:spcPct val="115000"/>
                        </a:lnSpc>
                        <a:spcAft>
                          <a:spcPts val="0"/>
                        </a:spcAft>
                      </a:pPr>
                      <a:r>
                        <a:rPr lang="fr-FR" sz="1050" b="1" noProof="0" dirty="0" smtClean="0">
                          <a:effectLst/>
                          <a:latin typeface="Calibri"/>
                          <a:ea typeface="Calibri"/>
                          <a:cs typeface="Times New Roman"/>
                        </a:rPr>
                        <a:t>L’IPC réel disponible en janvier</a:t>
                      </a:r>
                      <a:r>
                        <a:rPr lang="fr-FR" sz="1050" b="1" baseline="0" noProof="0" dirty="0" smtClean="0">
                          <a:effectLst/>
                          <a:latin typeface="Calibri"/>
                          <a:ea typeface="Calibri"/>
                          <a:cs typeface="Times New Roman"/>
                        </a:rPr>
                        <a:t> </a:t>
                      </a:r>
                      <a:r>
                        <a:rPr lang="fr-FR" sz="1050" b="1" noProof="0" dirty="0" smtClean="0">
                          <a:effectLst/>
                          <a:latin typeface="Calibri"/>
                          <a:ea typeface="Calibri"/>
                          <a:cs typeface="Times New Roman"/>
                        </a:rPr>
                        <a:t>2015 (pour l’année  2014)</a:t>
                      </a:r>
                      <a:endParaRPr lang="fr-FR" sz="1050" noProof="0" dirty="0" smtClean="0">
                        <a:effectLst/>
                        <a:latin typeface="Calibri"/>
                        <a:ea typeface="Calibri"/>
                        <a:cs typeface="Times New Roman"/>
                      </a:endParaRPr>
                    </a:p>
                    <a:p>
                      <a:pPr marL="342900" lvl="0" indent="-342900">
                        <a:lnSpc>
                          <a:spcPct val="115000"/>
                        </a:lnSpc>
                        <a:spcAft>
                          <a:spcPts val="0"/>
                        </a:spcAft>
                        <a:buFont typeface="Symbol"/>
                        <a:buChar char=""/>
                      </a:pPr>
                      <a:r>
                        <a:rPr lang="fr-FR" sz="1050" b="1" noProof="0" dirty="0" smtClean="0">
                          <a:effectLst/>
                          <a:latin typeface="Calibri"/>
                          <a:ea typeface="Calibri"/>
                          <a:cs typeface="Times New Roman"/>
                        </a:rPr>
                        <a:t>Cette valeur sera utilisée pour calculer les facteurs de rajustement pour la période de prévision de</a:t>
                      </a:r>
                      <a:r>
                        <a:rPr lang="fr-FR" sz="1050" b="1" baseline="0" noProof="0" dirty="0" smtClean="0">
                          <a:effectLst/>
                          <a:latin typeface="Calibri"/>
                          <a:ea typeface="Calibri"/>
                          <a:cs typeface="Times New Roman"/>
                        </a:rPr>
                        <a:t> </a:t>
                      </a:r>
                      <a:r>
                        <a:rPr lang="fr-FR" sz="1050" b="1" noProof="0" dirty="0" smtClean="0">
                          <a:effectLst/>
                          <a:latin typeface="Calibri"/>
                          <a:ea typeface="Calibri"/>
                          <a:cs typeface="Times New Roman"/>
                        </a:rPr>
                        <a:t>2016.</a:t>
                      </a:r>
                      <a:endParaRPr lang="fr-FR" sz="1050" noProof="0" dirty="0" smtClean="0">
                        <a:effectLst/>
                        <a:latin typeface="Calibri"/>
                        <a:ea typeface="Calibri"/>
                        <a:cs typeface="Times New Roman"/>
                      </a:endParaRPr>
                    </a:p>
                    <a:p>
                      <a:pPr marL="342900" lvl="0" indent="-342900">
                        <a:lnSpc>
                          <a:spcPct val="115000"/>
                        </a:lnSpc>
                        <a:spcAft>
                          <a:spcPts val="0"/>
                        </a:spcAft>
                        <a:buFont typeface="Symbol"/>
                        <a:buChar char=""/>
                      </a:pPr>
                      <a:r>
                        <a:rPr lang="fr-FR" sz="1050" b="1" noProof="0" dirty="0" smtClean="0">
                          <a:effectLst/>
                          <a:latin typeface="Calibri"/>
                          <a:ea typeface="Calibri"/>
                          <a:cs typeface="Times New Roman"/>
                        </a:rPr>
                        <a:t>La valeur réelle de l’IPC servira à établir le prix plafond</a:t>
                      </a:r>
                      <a:r>
                        <a:rPr lang="fr-FR" sz="1050" b="1" baseline="0" noProof="0" dirty="0" smtClean="0">
                          <a:effectLst/>
                          <a:latin typeface="Calibri"/>
                          <a:ea typeface="Calibri"/>
                          <a:cs typeface="Times New Roman"/>
                        </a:rPr>
                        <a:t> pour </a:t>
                      </a:r>
                      <a:r>
                        <a:rPr lang="fr-FR" sz="1050" b="1" noProof="0" dirty="0" smtClean="0">
                          <a:effectLst/>
                          <a:latin typeface="Calibri"/>
                          <a:ea typeface="Calibri"/>
                          <a:cs typeface="Times New Roman"/>
                        </a:rPr>
                        <a:t> 2016.</a:t>
                      </a:r>
                      <a:endParaRPr lang="fr-FR" sz="1050" noProof="0" dirty="0">
                        <a:effectLst/>
                        <a:latin typeface="Calibri"/>
                        <a:ea typeface="Calibri"/>
                        <a:cs typeface="Times New Roman"/>
                      </a:endParaRPr>
                    </a:p>
                  </a:txBody>
                  <a:tcPr marL="64333" marR="643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Slide Number Placeholder 3"/>
          <p:cNvSpPr>
            <a:spLocks noGrp="1"/>
          </p:cNvSpPr>
          <p:nvPr>
            <p:ph type="sldNum" sz="quarter" idx="10"/>
          </p:nvPr>
        </p:nvSpPr>
        <p:spPr/>
        <p:txBody>
          <a:bodyPr/>
          <a:lstStyle/>
          <a:p>
            <a:pPr>
              <a:defRPr/>
            </a:pPr>
            <a:fld id="{80FB8CDC-37CD-45BA-9FD3-818302BE5254}" type="slidenum">
              <a:rPr lang="en-US" smtClean="0">
                <a:solidFill>
                  <a:srgbClr val="FFFFFF"/>
                </a:solidFill>
              </a:rPr>
              <a:pPr>
                <a:defRPr/>
              </a:pPr>
              <a:t>9</a:t>
            </a:fld>
            <a:endParaRPr lang="en-US">
              <a:solidFill>
                <a:srgbClr val="003366"/>
              </a:solidFill>
            </a:endParaRPr>
          </a:p>
        </p:txBody>
      </p:sp>
    </p:spTree>
    <p:extLst>
      <p:ext uri="{BB962C8B-B14F-4D97-AF65-F5344CB8AC3E}">
        <p14:creationId xmlns:p14="http://schemas.microsoft.com/office/powerpoint/2010/main" val="3452229878"/>
      </p:ext>
    </p:extLst>
  </p:cSld>
  <p:clrMapOvr>
    <a:masterClrMapping/>
  </p:clrMapOvr>
</p:sld>
</file>

<file path=ppt/theme/theme1.xml><?xml version="1.0" encoding="utf-8"?>
<a:theme xmlns:a="http://schemas.openxmlformats.org/drawingml/2006/main" name="Presentation 2">
  <a:themeElements>
    <a:clrScheme name="Presentation 2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Presentation 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resentation 2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Presentation 2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Presentation 2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Presentation 2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Presentation 2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Presentation 2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Presentation 2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Presentation 2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3638</TotalTime>
  <Words>1075</Words>
  <Application>Microsoft Office PowerPoint</Application>
  <PresentationFormat>On-screen Show (4:3)</PresentationFormat>
  <Paragraphs>154</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Presentation 2</vt:lpstr>
      <vt:lpstr>Conseil d’examen du prix des médicaments brevetés Initiative relative à l’IPC</vt:lpstr>
      <vt:lpstr>Initiative relative à l’IPC – Contexte </vt:lpstr>
      <vt:lpstr>Initiative relative à l’IPC </vt:lpstr>
      <vt:lpstr>Initiative relative à l’IPC </vt:lpstr>
      <vt:lpstr>Réduction du fardeau réglementaire </vt:lpstr>
      <vt:lpstr>Initiative relative à l’IPC :  Résumé des commentaires de intervenants </vt:lpstr>
      <vt:lpstr>Initiative relative à l’IPC – Prochaines étapes</vt:lpstr>
      <vt:lpstr>Initiative relative à l’IPC – Précisions sur les propositions</vt:lpstr>
      <vt:lpstr>Facteurs de rajustement du prix selon l’IPC qui influeront sur le prix si l’initiative est mise en œuvre pour 2015</vt:lpstr>
      <vt:lpstr>Comparaison en parallèle des modifications aux Lignes directrices (Modifications en rouge)</vt:lpstr>
      <vt:lpstr>Comparaison en parallèle des modifications aux Lignes directrices (Modifications en rouge)</vt:lpstr>
      <vt:lpstr>Comparaison en parallèle des modifications aux Lignes directrices (Modifications en rouge)</vt:lpstr>
      <vt:lpstr>Exemple (Modifications en rouge)</vt:lpstr>
      <vt:lpstr>Comparaison en parallèle des modifications aux Lignes directrices (Modifications en rouge)</vt:lpstr>
      <vt:lpstr>Initiative relative à l’IPC</vt:lpstr>
    </vt:vector>
  </TitlesOfParts>
  <Company>Gov. of Canada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Patented Medicine Prices Review Board</dc:title>
  <dc:creator>PMPRB-CEPMB</dc:creator>
  <cp:lastModifiedBy>PMPRB-CEPMB</cp:lastModifiedBy>
  <cp:revision>81</cp:revision>
  <dcterms:created xsi:type="dcterms:W3CDTF">2013-10-08T14:09:23Z</dcterms:created>
  <dcterms:modified xsi:type="dcterms:W3CDTF">2013-10-28T21:01:58Z</dcterms:modified>
</cp:coreProperties>
</file>