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17"/>
  </p:notesMasterIdLst>
  <p:sldIdLst>
    <p:sldId id="257" r:id="rId2"/>
    <p:sldId id="261" r:id="rId3"/>
    <p:sldId id="277" r:id="rId4"/>
    <p:sldId id="278" r:id="rId5"/>
    <p:sldId id="258" r:id="rId6"/>
    <p:sldId id="276" r:id="rId7"/>
    <p:sldId id="259" r:id="rId8"/>
    <p:sldId id="260" r:id="rId9"/>
    <p:sldId id="267" r:id="rId10"/>
    <p:sldId id="275" r:id="rId11"/>
    <p:sldId id="268" r:id="rId12"/>
    <p:sldId id="269" r:id="rId13"/>
    <p:sldId id="271" r:id="rId14"/>
    <p:sldId id="272" r:id="rId15"/>
    <p:sldId id="265"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5" autoAdjust="0"/>
  </p:normalViewPr>
  <p:slideViewPr>
    <p:cSldViewPr>
      <p:cViewPr>
        <p:scale>
          <a:sx n="114" d="100"/>
          <a:sy n="114" d="100"/>
        </p:scale>
        <p:origin x="-1554" y="-72"/>
      </p:cViewPr>
      <p:guideLst>
        <p:guide orient="horz" pos="2160"/>
        <p:guide pos="2880"/>
      </p:guideLst>
    </p:cSldViewPr>
  </p:slideViewPr>
  <p:outlineViewPr>
    <p:cViewPr>
      <p:scale>
        <a:sx n="33" d="100"/>
        <a:sy n="33" d="100"/>
      </p:scale>
      <p:origin x="0" y="820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61B4947-D2B9-4C54-A616-06C249BA4E41}" type="datetimeFigureOut">
              <a:rPr lang="en-CA" smtClean="0"/>
              <a:t>28/10/2013</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132D3CE-AE37-4CBB-84A8-507D5EABDC88}" type="slidenum">
              <a:rPr lang="en-CA" smtClean="0"/>
              <a:t>‹#›</a:t>
            </a:fld>
            <a:endParaRPr lang="en-CA"/>
          </a:p>
        </p:txBody>
      </p:sp>
    </p:spTree>
    <p:extLst>
      <p:ext uri="{BB962C8B-B14F-4D97-AF65-F5344CB8AC3E}">
        <p14:creationId xmlns:p14="http://schemas.microsoft.com/office/powerpoint/2010/main" val="2215663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pPr defTabSz="935009"/>
            <a:fld id="{FE7834DD-5152-4FD0-B8A5-4E45EBD2FE10}" type="slidenum">
              <a:rPr lang="en-US">
                <a:solidFill>
                  <a:prstClr val="black"/>
                </a:solidFill>
              </a:rPr>
              <a:pPr defTabSz="935009"/>
              <a:t>1</a:t>
            </a:fld>
            <a:endParaRPr lang="en-US">
              <a:solidFill>
                <a:prstClr val="black"/>
              </a:solidFill>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fr-CA" smtClean="0">
              <a:latin typeface="Arial" pitchFamily="-60" charset="-5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29" descr="background1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169993" name="Rectangle 9"/>
          <p:cNvSpPr>
            <a:spLocks noGrp="1" noChangeArrowheads="1"/>
          </p:cNvSpPr>
          <p:nvPr>
            <p:ph type="subTitle" idx="1"/>
          </p:nvPr>
        </p:nvSpPr>
        <p:spPr>
          <a:xfrm>
            <a:off x="1981200" y="2927350"/>
            <a:ext cx="6934200" cy="2330450"/>
          </a:xfrm>
        </p:spPr>
        <p:txBody>
          <a:bodyPr anchor="b"/>
          <a:lstStyle>
            <a:lvl1pPr marL="0" indent="0">
              <a:buFont typeface="Wingdings" pitchFamily="2" charset="2"/>
              <a:buNone/>
              <a:defRPr sz="1600" b="0">
                <a:solidFill>
                  <a:srgbClr val="9D8F30"/>
                </a:solidFill>
              </a:defRPr>
            </a:lvl1pPr>
          </a:lstStyle>
          <a:p>
            <a:r>
              <a:rPr lang="en-US"/>
              <a:t>Click to edit Master subtitle style</a:t>
            </a:r>
          </a:p>
        </p:txBody>
      </p:sp>
      <p:sp>
        <p:nvSpPr>
          <p:cNvPr id="169994" name="AutoShape 10"/>
          <p:cNvSpPr>
            <a:spLocks noGrp="1" noChangeArrowheads="1"/>
          </p:cNvSpPr>
          <p:nvPr>
            <p:ph type="ctrTitle" sz="quarter"/>
          </p:nvPr>
        </p:nvSpPr>
        <p:spPr>
          <a:xfrm>
            <a:off x="1981200" y="1143000"/>
            <a:ext cx="6934200" cy="1752600"/>
          </a:xfrm>
        </p:spPr>
        <p:txBody>
          <a:bodyPr/>
          <a:lstStyle>
            <a:lvl1pPr>
              <a:defRPr/>
            </a:lvl1pPr>
          </a:lstStyle>
          <a:p>
            <a:r>
              <a:rPr lang="en-US"/>
              <a:t>Click to edit Master title style</a:t>
            </a:r>
          </a:p>
        </p:txBody>
      </p:sp>
    </p:spTree>
    <p:extLst>
      <p:ext uri="{BB962C8B-B14F-4D97-AF65-F5344CB8AC3E}">
        <p14:creationId xmlns:p14="http://schemas.microsoft.com/office/powerpoint/2010/main" val="98060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022877A7-B958-4C4D-83C1-93A8E39D9253}"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1943228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1143000"/>
            <a:ext cx="1962150" cy="5562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66800" y="11430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9038A59E-F08B-48BF-9F61-0B2F3A947A4D}"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738528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30" descr="background2"/>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3"/>
          <p:cNvSpPr>
            <a:spLocks noGrp="1"/>
          </p:cNvSpPr>
          <p:nvPr>
            <p:ph type="sldNum" sz="quarter" idx="10"/>
          </p:nvPr>
        </p:nvSpPr>
        <p:spPr>
          <a:xfrm>
            <a:off x="152400" y="5867400"/>
            <a:ext cx="609600" cy="476250"/>
          </a:xfrm>
        </p:spPr>
        <p:txBody>
          <a:bodyPr/>
          <a:lstStyle>
            <a:lvl1pPr>
              <a:defRPr/>
            </a:lvl1pPr>
          </a:lstStyle>
          <a:p>
            <a:pPr>
              <a:defRPr/>
            </a:pPr>
            <a:fld id="{80FB8CDC-37CD-45BA-9FD3-818302BE5254}"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31185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9925F30D-7342-4A5D-9E31-DCAA6284EEB3}"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1280544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668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673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pPr>
              <a:defRPr/>
            </a:pPr>
            <a:fld id="{69289755-66BB-4685-9A88-426442AE3E13}"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1218226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pPr>
              <a:defRPr/>
            </a:pPr>
            <a:fld id="{2E2E7F3D-676B-4BA1-8428-0124B770AD81}"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1285440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pPr>
              <a:defRPr/>
            </a:pPr>
            <a:fld id="{E5881AD7-F0E0-47F0-9D44-D62ADDBED533}"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266728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7C3B8AE3-E20F-4972-9621-F2A9EC19E4F1}"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17905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0EEC8C29-BDE3-4868-99BE-771370427ECF}"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3024169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97BD122A-7BCE-4083-9BE3-CD13E3FA2874}"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2780919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content-page"/>
          <p:cNvPicPr>
            <a:picLocks noChangeAspect="1" noChangeArrowheads="1"/>
          </p:cNvPicPr>
          <p:nvPr/>
        </p:nvPicPr>
        <p:blipFill>
          <a:blip r:embed="rId13" cstate="print"/>
          <a:srcRect/>
          <a:stretch>
            <a:fillRect/>
          </a:stretch>
        </p:blipFill>
        <p:spPr bwMode="auto">
          <a:xfrm>
            <a:off x="0" y="-3175"/>
            <a:ext cx="9145588" cy="6865938"/>
          </a:xfrm>
          <a:prstGeom prst="rect">
            <a:avLst/>
          </a:prstGeom>
          <a:noFill/>
          <a:ln w="9525">
            <a:noFill/>
            <a:miter lim="800000"/>
            <a:headEnd/>
            <a:tailEnd/>
          </a:ln>
        </p:spPr>
      </p:pic>
      <p:sp>
        <p:nvSpPr>
          <p:cNvPr id="1027" name="AutoShape 10"/>
          <p:cNvSpPr>
            <a:spLocks noGrp="1" noChangeArrowheads="1"/>
          </p:cNvSpPr>
          <p:nvPr>
            <p:ph type="title"/>
          </p:nvPr>
        </p:nvSpPr>
        <p:spPr bwMode="auto">
          <a:xfrm>
            <a:off x="1066800" y="1143000"/>
            <a:ext cx="7848600" cy="1066800"/>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11"/>
          <p:cNvSpPr>
            <a:spLocks noGrp="1" noChangeArrowheads="1"/>
          </p:cNvSpPr>
          <p:nvPr>
            <p:ph type="body" idx="1"/>
          </p:nvPr>
        </p:nvSpPr>
        <p:spPr bwMode="auto">
          <a:xfrm>
            <a:off x="1066800" y="2590800"/>
            <a:ext cx="7848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8981" name="Rectangle 21"/>
          <p:cNvSpPr>
            <a:spLocks noGrp="1" noChangeArrowheads="1"/>
          </p:cNvSpPr>
          <p:nvPr>
            <p:ph type="sldNum" sz="quarter" idx="4"/>
          </p:nvPr>
        </p:nvSpPr>
        <p:spPr bwMode="auto">
          <a:xfrm>
            <a:off x="152400" y="6245225"/>
            <a:ext cx="609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1"/>
                </a:solidFill>
                <a:latin typeface="Arial" charset="0"/>
                <a:ea typeface="+mn-ea"/>
                <a:cs typeface="+mn-cs"/>
              </a:defRPr>
            </a:lvl1pPr>
          </a:lstStyle>
          <a:p>
            <a:pPr fontAlgn="base">
              <a:spcBef>
                <a:spcPct val="0"/>
              </a:spcBef>
              <a:spcAft>
                <a:spcPct val="0"/>
              </a:spcAft>
              <a:defRPr/>
            </a:pPr>
            <a:fld id="{A6DF4415-3045-419F-B050-EC2F4DE45A4A}" type="slidenum">
              <a:rPr lang="en-US">
                <a:solidFill>
                  <a:srgbClr val="FFFFFF"/>
                </a:solidFill>
              </a:rPr>
              <a:pPr fontAlgn="base">
                <a:spcBef>
                  <a:spcPct val="0"/>
                </a:spcBef>
                <a:spcAft>
                  <a:spcPct val="0"/>
                </a:spcAft>
                <a:defRPr/>
              </a:pPr>
              <a:t>‹#›</a:t>
            </a:fld>
            <a:endParaRPr lang="en-US">
              <a:solidFill>
                <a:srgbClr val="FFFFFF"/>
              </a:solidFill>
            </a:endParaRPr>
          </a:p>
        </p:txBody>
      </p:sp>
      <p:sp>
        <p:nvSpPr>
          <p:cNvPr id="168984" name="Line 24"/>
          <p:cNvSpPr>
            <a:spLocks noChangeShapeType="1"/>
          </p:cNvSpPr>
          <p:nvPr/>
        </p:nvSpPr>
        <p:spPr bwMode="auto">
          <a:xfrm>
            <a:off x="914400" y="2438400"/>
            <a:ext cx="8229600" cy="0"/>
          </a:xfrm>
          <a:prstGeom prst="line">
            <a:avLst/>
          </a:prstGeom>
          <a:noFill/>
          <a:ln w="22225" cap="sq">
            <a:solidFill>
              <a:srgbClr val="20558A"/>
            </a:solidFill>
            <a:round/>
            <a:headEnd type="none" w="sm" len="sm"/>
            <a:tailEnd type="none" w="sm" len="sm"/>
          </a:ln>
          <a:effectLst/>
        </p:spPr>
        <p:txBody>
          <a:bodyPr wrap="none" anchor="ctr"/>
          <a:lstStyle/>
          <a:p>
            <a:pPr algn="ctr" fontAlgn="base">
              <a:spcBef>
                <a:spcPct val="0"/>
              </a:spcBef>
              <a:spcAft>
                <a:spcPct val="0"/>
              </a:spcAft>
              <a:defRPr/>
            </a:pPr>
            <a:endParaRPr lang="en-CA" sz="2400">
              <a:solidFill>
                <a:srgbClr val="003366"/>
              </a:solidFill>
              <a:latin typeface="Arial" charset="0"/>
            </a:endParaRPr>
          </a:p>
        </p:txBody>
      </p:sp>
    </p:spTree>
    <p:extLst>
      <p:ext uri="{BB962C8B-B14F-4D97-AF65-F5344CB8AC3E}">
        <p14:creationId xmlns:p14="http://schemas.microsoft.com/office/powerpoint/2010/main" val="15963025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p:titleStyle>
    <p:body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75656" y="2819400"/>
            <a:ext cx="7363544" cy="2438400"/>
          </a:xfrm>
        </p:spPr>
        <p:txBody>
          <a:bodyPr lIns="0" tIns="0" rIns="0" bIns="0"/>
          <a:lstStyle/>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r>
              <a:rPr lang="en-US" sz="2400" b="1" dirty="0" smtClean="0"/>
              <a:t>.</a:t>
            </a:r>
            <a:endParaRPr lang="en-CA" sz="2400" b="1" dirty="0" smtClean="0"/>
          </a:p>
          <a:p>
            <a:pPr eaLnBrk="1" hangingPunct="1">
              <a:buFont typeface="Wingdings" pitchFamily="-60" charset="2"/>
              <a:buNone/>
            </a:pPr>
            <a:endParaRPr lang="en-CA" sz="2400" dirty="0" smtClean="0"/>
          </a:p>
          <a:p>
            <a:pPr eaLnBrk="1" hangingPunct="1">
              <a:buFont typeface="Wingdings" pitchFamily="-60" charset="2"/>
              <a:buNone/>
            </a:pPr>
            <a:endParaRPr lang="en-CA" sz="2400" dirty="0" smtClean="0"/>
          </a:p>
          <a:p>
            <a:pPr eaLnBrk="1" hangingPunct="1">
              <a:buFont typeface="Wingdings" pitchFamily="-60" charset="2"/>
              <a:buNone/>
            </a:pPr>
            <a:r>
              <a:rPr lang="en-CA" sz="2000" dirty="0" smtClean="0"/>
              <a:t>Tanya Potashnik:  A/Director, Policy and Economic Analysis</a:t>
            </a:r>
          </a:p>
          <a:p>
            <a:pPr eaLnBrk="1" hangingPunct="1">
              <a:buFont typeface="Wingdings" pitchFamily="-60" charset="2"/>
              <a:buNone/>
            </a:pPr>
            <a:r>
              <a:rPr lang="en-CA" sz="2000" dirty="0" smtClean="0"/>
              <a:t>October, 2013			</a:t>
            </a:r>
          </a:p>
        </p:txBody>
      </p:sp>
      <p:sp>
        <p:nvSpPr>
          <p:cNvPr id="15362" name="AutoShape 2"/>
          <p:cNvSpPr>
            <a:spLocks noGrp="1" noChangeArrowheads="1"/>
          </p:cNvSpPr>
          <p:nvPr>
            <p:ph type="ctrTitle" sz="quarter"/>
          </p:nvPr>
        </p:nvSpPr>
        <p:spPr>
          <a:xfrm>
            <a:off x="1475656" y="2225675"/>
            <a:ext cx="7247657" cy="1660525"/>
          </a:xfrm>
        </p:spPr>
        <p:txBody>
          <a:bodyPr anchor="ctr"/>
          <a:lstStyle/>
          <a:p>
            <a:pPr algn="ctr" eaLnBrk="1" hangingPunct="1"/>
            <a:r>
              <a:rPr lang="en-US" sz="3600" i="1" dirty="0" smtClean="0">
                <a:solidFill>
                  <a:schemeClr val="tx1"/>
                </a:solidFill>
              </a:rPr>
              <a:t>Patented Medicine Prices Review Board</a:t>
            </a:r>
            <a:br>
              <a:rPr lang="en-US" sz="3600" i="1" dirty="0" smtClean="0">
                <a:solidFill>
                  <a:schemeClr val="tx1"/>
                </a:solidFill>
              </a:rPr>
            </a:br>
            <a:r>
              <a:rPr lang="en-US" sz="3600" i="1" dirty="0" smtClean="0">
                <a:solidFill>
                  <a:schemeClr val="tx1"/>
                </a:solidFill>
              </a:rPr>
              <a:t>CPI Initiative</a:t>
            </a:r>
          </a:p>
        </p:txBody>
      </p:sp>
    </p:spTree>
    <p:extLst>
      <p:ext uri="{BB962C8B-B14F-4D97-AF65-F5344CB8AC3E}">
        <p14:creationId xmlns:p14="http://schemas.microsoft.com/office/powerpoint/2010/main" val="32547503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Side by Side Changes to Guidelines (Changes in Red)</a:t>
            </a: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25100256"/>
              </p:ext>
            </p:extLst>
          </p:nvPr>
        </p:nvGraphicFramePr>
        <p:xfrm>
          <a:off x="1066800" y="2590800"/>
          <a:ext cx="7848600" cy="3647440"/>
        </p:xfrm>
        <a:graphic>
          <a:graphicData uri="http://schemas.openxmlformats.org/drawingml/2006/table">
            <a:tbl>
              <a:tblPr firstRow="1" bandRow="1">
                <a:tableStyleId>{5C22544A-7EE6-4342-B048-85BDC9FD1C3A}</a:tableStyleId>
              </a:tblPr>
              <a:tblGrid>
                <a:gridCol w="3924300"/>
                <a:gridCol w="3924300"/>
              </a:tblGrid>
              <a:tr h="370840">
                <a:tc>
                  <a:txBody>
                    <a:bodyPr/>
                    <a:lstStyle/>
                    <a:p>
                      <a:r>
                        <a:rPr lang="en-CA" sz="1400" u="sng" dirty="0" smtClean="0">
                          <a:effectLst/>
                        </a:rPr>
                        <a:t>Schedule 9—CPI Adjustment Methodology</a:t>
                      </a:r>
                    </a:p>
                    <a:p>
                      <a:r>
                        <a:rPr lang="en-CA" sz="1400" dirty="0" smtClean="0">
                          <a:effectLst/>
                        </a:rPr>
                        <a:t>1.2 The CPI-Adjustment Methodology involves the following calculations:</a:t>
                      </a:r>
                    </a:p>
                    <a:p>
                      <a:endParaRPr lang="en-CA" sz="1400" dirty="0" smtClean="0">
                        <a:effectLst/>
                      </a:endParaRPr>
                    </a:p>
                    <a:p>
                      <a:r>
                        <a:rPr lang="en-CA" sz="1400" dirty="0" smtClean="0">
                          <a:effectLst/>
                        </a:rPr>
                        <a:t>Adjusting the benchmark prices of the drug product for the cumulative change in the CPI from the benchmark year to the year under review (CPI-Adjusted Price); and</a:t>
                      </a:r>
                      <a:br>
                        <a:rPr lang="en-CA" sz="1400" dirty="0" smtClean="0">
                          <a:effectLst/>
                        </a:rPr>
                      </a:br>
                      <a:endParaRPr lang="en-CA" sz="1400" dirty="0" smtClean="0">
                        <a:effectLst/>
                      </a:endParaRPr>
                    </a:p>
                    <a:p>
                      <a:r>
                        <a:rPr lang="en-CA" sz="1400" dirty="0" smtClean="0">
                          <a:effectLst/>
                        </a:rPr>
                        <a:t>Applying a cap on the maximum price increase in any one year, equal to 1.5 times the forecast change in the annual CPI. In periods of high inflation (over 10%), the limit will be five percentage points more than the forecast change in the CPI.</a:t>
                      </a:r>
                      <a:endParaRPr lang="en-CA" dirty="0" smtClean="0"/>
                    </a:p>
                    <a:p>
                      <a:endParaRPr lang="en-CA" dirty="0"/>
                    </a:p>
                  </a:txBody>
                  <a:tcPr/>
                </a:tc>
                <a:tc>
                  <a:txBody>
                    <a:bodyPr/>
                    <a:lstStyle/>
                    <a:p>
                      <a:pPr>
                        <a:spcAft>
                          <a:spcPts val="1000"/>
                        </a:spcAft>
                      </a:pPr>
                      <a:r>
                        <a:rPr lang="en-CA" sz="1400" u="sng" dirty="0" smtClean="0">
                          <a:effectLst/>
                        </a:rPr>
                        <a:t>Schedule 9—CPI </a:t>
                      </a:r>
                      <a:r>
                        <a:rPr lang="en-CA" sz="1400" u="sng" smtClean="0">
                          <a:effectLst/>
                        </a:rPr>
                        <a:t>Adjustment Methodology</a:t>
                      </a:r>
                    </a:p>
                    <a:p>
                      <a:pPr>
                        <a:spcAft>
                          <a:spcPts val="1000"/>
                        </a:spcAft>
                      </a:pPr>
                      <a:r>
                        <a:rPr lang="en-CA" sz="1400" smtClean="0">
                          <a:effectLst/>
                        </a:rPr>
                        <a:t>1.2 </a:t>
                      </a:r>
                      <a:r>
                        <a:rPr lang="en-CA" sz="1400" dirty="0" smtClean="0">
                          <a:effectLst/>
                        </a:rPr>
                        <a:t>The CPI-Adjustment Methodology involves the following calculations:</a:t>
                      </a:r>
                    </a:p>
                    <a:p>
                      <a:pPr>
                        <a:spcAft>
                          <a:spcPts val="1000"/>
                        </a:spcAft>
                      </a:pPr>
                      <a:r>
                        <a:rPr lang="en-CA" sz="1400" dirty="0" smtClean="0">
                          <a:effectLst/>
                        </a:rPr>
                        <a:t>Adjusting the benchmark prices of the drug product for the cumulative change in the CPI from the benchmark year to the year under review (CPI-Adjusted Price); and</a:t>
                      </a:r>
                    </a:p>
                    <a:p>
                      <a:pPr>
                        <a:spcAft>
                          <a:spcPts val="1000"/>
                        </a:spcAft>
                      </a:pPr>
                      <a:r>
                        <a:rPr lang="en-CA" sz="1400" dirty="0" smtClean="0">
                          <a:effectLst/>
                        </a:rPr>
                        <a:t/>
                      </a:r>
                      <a:br>
                        <a:rPr lang="en-CA" sz="1400" dirty="0" smtClean="0">
                          <a:effectLst/>
                        </a:rPr>
                      </a:br>
                      <a:r>
                        <a:rPr lang="en-CA" sz="1400" dirty="0" smtClean="0">
                          <a:effectLst/>
                        </a:rPr>
                        <a:t>Applying a cap on the maximum price increase in any one year, equal to 1.5 times the </a:t>
                      </a:r>
                      <a:r>
                        <a:rPr lang="en-CA" sz="1400" dirty="0" smtClean="0">
                          <a:solidFill>
                            <a:srgbClr val="FF0000"/>
                          </a:solidFill>
                          <a:effectLst/>
                        </a:rPr>
                        <a:t>change in the latest actual lagged </a:t>
                      </a:r>
                      <a:r>
                        <a:rPr lang="en-CA" sz="1400" dirty="0" smtClean="0">
                          <a:effectLst/>
                        </a:rPr>
                        <a:t>CPI. In periods of high inflation (over 10%), the limit will be five percentage points more than the </a:t>
                      </a:r>
                      <a:r>
                        <a:rPr lang="en-CA" sz="1400" dirty="0" smtClean="0">
                          <a:solidFill>
                            <a:srgbClr val="FF0000"/>
                          </a:solidFill>
                          <a:effectLst/>
                        </a:rPr>
                        <a:t>latest actual lagged </a:t>
                      </a:r>
                      <a:r>
                        <a:rPr lang="en-CA" sz="1400" dirty="0" smtClean="0">
                          <a:effectLst/>
                        </a:rPr>
                        <a:t>change in the CPI.</a:t>
                      </a:r>
                    </a:p>
                    <a:p>
                      <a:endParaRPr lang="en-CA" dirty="0"/>
                    </a:p>
                  </a:txBody>
                  <a:tcPr/>
                </a:tc>
              </a:tr>
            </a:tbl>
          </a:graphicData>
        </a:graphic>
      </p:graphicFrame>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10</a:t>
            </a:fld>
            <a:endParaRPr lang="en-US">
              <a:solidFill>
                <a:srgbClr val="003366"/>
              </a:solidFill>
            </a:endParaRPr>
          </a:p>
        </p:txBody>
      </p:sp>
    </p:spTree>
    <p:extLst>
      <p:ext uri="{BB962C8B-B14F-4D97-AF65-F5344CB8AC3E}">
        <p14:creationId xmlns:p14="http://schemas.microsoft.com/office/powerpoint/2010/main" val="2499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Side by Side Changes to Guidelines</a:t>
            </a:r>
            <a:br>
              <a:rPr lang="en-CA" dirty="0" smtClean="0"/>
            </a:br>
            <a:r>
              <a:rPr lang="en-CA" dirty="0" smtClean="0"/>
              <a:t>(Changes in Red)</a:t>
            </a: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14856945"/>
              </p:ext>
            </p:extLst>
          </p:nvPr>
        </p:nvGraphicFramePr>
        <p:xfrm>
          <a:off x="1066800" y="2590800"/>
          <a:ext cx="7848600" cy="3119120"/>
        </p:xfrm>
        <a:graphic>
          <a:graphicData uri="http://schemas.openxmlformats.org/drawingml/2006/table">
            <a:tbl>
              <a:tblPr firstRow="1" bandRow="1">
                <a:tableStyleId>{5C22544A-7EE6-4342-B048-85BDC9FD1C3A}</a:tableStyleId>
              </a:tblPr>
              <a:tblGrid>
                <a:gridCol w="3924300"/>
                <a:gridCol w="3924300"/>
              </a:tblGrid>
              <a:tr h="370840">
                <a:tc>
                  <a:txBody>
                    <a:bodyPr/>
                    <a:lstStyle/>
                    <a:p>
                      <a:endParaRPr lang="en-CA" sz="1400" dirty="0" smtClean="0"/>
                    </a:p>
                    <a:p>
                      <a:r>
                        <a:rPr lang="en-CA" sz="1400" b="1" dirty="0" smtClean="0">
                          <a:effectLst/>
                        </a:rPr>
                        <a:t>2.6 Forecast CPI:</a:t>
                      </a:r>
                      <a:endParaRPr lang="en-CA" sz="1400" dirty="0" smtClean="0">
                        <a:effectLst/>
                      </a:endParaRPr>
                    </a:p>
                    <a:p>
                      <a:r>
                        <a:rPr lang="en-CA" sz="1400" dirty="0" smtClean="0">
                          <a:effectLst/>
                        </a:rPr>
                        <a:t>The forecast CPI for the forecast year is based on the previous year´s actual CPI published by Statistics Canada adjusted for the latest annual inflation projections by the federal Department of Finance. The forecast CPI is also published annually in the PMPRB´s April </a:t>
                      </a:r>
                      <a:r>
                        <a:rPr lang="en-CA" sz="1400" dirty="0" err="1" smtClean="0">
                          <a:effectLst/>
                        </a:rPr>
                        <a:t>NEWSletter</a:t>
                      </a:r>
                      <a:r>
                        <a:rPr lang="en-CA" sz="1400" dirty="0" smtClean="0">
                          <a:effectLst/>
                        </a:rPr>
                        <a:t>.</a:t>
                      </a:r>
                      <a:endParaRPr lang="en-CA" sz="1400" dirty="0" smtClean="0"/>
                    </a:p>
                    <a:p>
                      <a:endParaRPr lang="en-CA" sz="1400" dirty="0" smtClean="0"/>
                    </a:p>
                    <a:p>
                      <a:endParaRPr lang="en-CA" sz="1400" dirty="0"/>
                    </a:p>
                  </a:txBody>
                  <a:tcPr/>
                </a:tc>
                <a:tc>
                  <a:txBody>
                    <a:bodyPr/>
                    <a:lstStyle/>
                    <a:p>
                      <a:endParaRPr lang="en-CA" sz="1400" dirty="0" smtClean="0"/>
                    </a:p>
                    <a:p>
                      <a:pPr>
                        <a:spcAft>
                          <a:spcPts val="1000"/>
                        </a:spcAft>
                      </a:pPr>
                      <a:r>
                        <a:rPr lang="en-CA" sz="1400" b="1" dirty="0" smtClean="0">
                          <a:effectLst/>
                        </a:rPr>
                        <a:t>2.6 </a:t>
                      </a:r>
                      <a:r>
                        <a:rPr lang="en-CA" sz="1400" b="1" dirty="0" smtClean="0">
                          <a:solidFill>
                            <a:srgbClr val="FF0000"/>
                          </a:solidFill>
                          <a:effectLst/>
                        </a:rPr>
                        <a:t>Actual Lagged</a:t>
                      </a:r>
                      <a:r>
                        <a:rPr lang="en-CA" sz="1400" b="1" dirty="0" smtClean="0">
                          <a:effectLst/>
                        </a:rPr>
                        <a:t> CPI:</a:t>
                      </a:r>
                      <a:endParaRPr lang="en-CA" sz="1400" dirty="0" smtClean="0">
                        <a:effectLst/>
                      </a:endParaRPr>
                    </a:p>
                    <a:p>
                      <a:pPr>
                        <a:spcAft>
                          <a:spcPts val="1000"/>
                        </a:spcAft>
                      </a:pPr>
                      <a:r>
                        <a:rPr lang="en-CA" sz="1400" dirty="0" smtClean="0">
                          <a:effectLst/>
                        </a:rPr>
                        <a:t>The </a:t>
                      </a:r>
                      <a:r>
                        <a:rPr lang="en-CA" sz="1400" dirty="0" smtClean="0">
                          <a:solidFill>
                            <a:srgbClr val="FF0000"/>
                          </a:solidFill>
                          <a:effectLst/>
                        </a:rPr>
                        <a:t>actual lagged </a:t>
                      </a:r>
                      <a:r>
                        <a:rPr lang="en-CA" sz="1400" dirty="0" smtClean="0">
                          <a:effectLst/>
                        </a:rPr>
                        <a:t>CPI used for the forecast year is based on </a:t>
                      </a:r>
                      <a:r>
                        <a:rPr lang="en-CA" sz="1400" dirty="0" smtClean="0">
                          <a:solidFill>
                            <a:srgbClr val="FF0000"/>
                          </a:solidFill>
                          <a:effectLst/>
                        </a:rPr>
                        <a:t>the latest actual </a:t>
                      </a:r>
                      <a:r>
                        <a:rPr lang="en-CA" sz="1400" dirty="0" smtClean="0">
                          <a:effectLst/>
                        </a:rPr>
                        <a:t>CPI published by Statistics Canada adjusted for the latest annual </a:t>
                      </a:r>
                      <a:r>
                        <a:rPr lang="en-CA" sz="1400" dirty="0" smtClean="0">
                          <a:solidFill>
                            <a:srgbClr val="FF0000"/>
                          </a:solidFill>
                          <a:effectLst/>
                        </a:rPr>
                        <a:t>actual</a:t>
                      </a:r>
                      <a:r>
                        <a:rPr lang="en-CA" sz="1400" dirty="0" smtClean="0">
                          <a:effectLst/>
                        </a:rPr>
                        <a:t> inflation </a:t>
                      </a:r>
                      <a:r>
                        <a:rPr lang="en-CA" sz="1400" dirty="0" smtClean="0">
                          <a:solidFill>
                            <a:srgbClr val="FF0000"/>
                          </a:solidFill>
                          <a:effectLst/>
                        </a:rPr>
                        <a:t>also published by Statistics Canada</a:t>
                      </a:r>
                      <a:r>
                        <a:rPr lang="en-CA" sz="1400" dirty="0" smtClean="0">
                          <a:effectLst/>
                        </a:rPr>
                        <a:t>. The </a:t>
                      </a:r>
                      <a:r>
                        <a:rPr lang="en-CA" sz="1400" dirty="0" smtClean="0">
                          <a:solidFill>
                            <a:srgbClr val="FF0000"/>
                          </a:solidFill>
                          <a:effectLst/>
                        </a:rPr>
                        <a:t>actual lagged</a:t>
                      </a:r>
                      <a:r>
                        <a:rPr lang="en-CA" sz="1400" dirty="0" smtClean="0">
                          <a:effectLst/>
                        </a:rPr>
                        <a:t> CPI is also published annually in the PMPRB´s </a:t>
                      </a:r>
                      <a:r>
                        <a:rPr lang="en-CA" sz="1400" dirty="0" smtClean="0">
                          <a:solidFill>
                            <a:srgbClr val="FF0000"/>
                          </a:solidFill>
                          <a:effectLst/>
                        </a:rPr>
                        <a:t>January</a:t>
                      </a:r>
                      <a:r>
                        <a:rPr lang="en-CA" sz="1400" dirty="0" smtClean="0">
                          <a:effectLst/>
                        </a:rPr>
                        <a:t> </a:t>
                      </a:r>
                      <a:r>
                        <a:rPr lang="en-CA" sz="1400" dirty="0" err="1" smtClean="0">
                          <a:effectLst/>
                        </a:rPr>
                        <a:t>NEWSletter</a:t>
                      </a:r>
                      <a:r>
                        <a:rPr lang="en-CA" sz="1400" dirty="0" smtClean="0">
                          <a:effectLst/>
                        </a:rPr>
                        <a:t>. </a:t>
                      </a:r>
                      <a:r>
                        <a:rPr lang="en-CA" sz="1400" dirty="0" smtClean="0">
                          <a:solidFill>
                            <a:srgbClr val="FF0000"/>
                          </a:solidFill>
                          <a:effectLst/>
                        </a:rPr>
                        <a:t>There is a 2 year lag between the year of the actual CPI used and the year it is applied to. For example, the actual lagged CPI used for the forecast year of 2015 is the actual 2013 CPI published by Statistics Canada in January 2014.</a:t>
                      </a:r>
                      <a:endParaRPr lang="en-CA" sz="1400" dirty="0" smtClean="0">
                        <a:effectLst/>
                      </a:endParaRPr>
                    </a:p>
                    <a:p>
                      <a:endParaRPr lang="en-CA" sz="1400" dirty="0"/>
                    </a:p>
                  </a:txBody>
                  <a:tcPr/>
                </a:tc>
              </a:tr>
            </a:tbl>
          </a:graphicData>
        </a:graphic>
      </p:graphicFrame>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11</a:t>
            </a:fld>
            <a:endParaRPr lang="en-US">
              <a:solidFill>
                <a:srgbClr val="003366"/>
              </a:solidFill>
            </a:endParaRPr>
          </a:p>
        </p:txBody>
      </p:sp>
    </p:spTree>
    <p:extLst>
      <p:ext uri="{BB962C8B-B14F-4D97-AF65-F5344CB8AC3E}">
        <p14:creationId xmlns:p14="http://schemas.microsoft.com/office/powerpoint/2010/main" val="4074624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Side by Side Changes to Guidelines</a:t>
            </a:r>
            <a:br>
              <a:rPr lang="en-CA" dirty="0" smtClean="0"/>
            </a:br>
            <a:r>
              <a:rPr lang="en-CA" dirty="0" smtClean="0"/>
              <a:t>(Changes in Red)</a:t>
            </a: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42595991"/>
              </p:ext>
            </p:extLst>
          </p:nvPr>
        </p:nvGraphicFramePr>
        <p:xfrm>
          <a:off x="1066800" y="2590800"/>
          <a:ext cx="7848600" cy="3327400"/>
        </p:xfrm>
        <a:graphic>
          <a:graphicData uri="http://schemas.openxmlformats.org/drawingml/2006/table">
            <a:tbl>
              <a:tblPr firstRow="1" bandRow="1">
                <a:tableStyleId>{5C22544A-7EE6-4342-B048-85BDC9FD1C3A}</a:tableStyleId>
              </a:tblPr>
              <a:tblGrid>
                <a:gridCol w="3924300"/>
                <a:gridCol w="3924300"/>
              </a:tblGrid>
              <a:tr h="370840">
                <a:tc>
                  <a:txBody>
                    <a:bodyPr/>
                    <a:lstStyle/>
                    <a:p>
                      <a:r>
                        <a:rPr lang="en-CA" b="1" dirty="0" smtClean="0">
                          <a:effectLst/>
                        </a:rPr>
                        <a:t>2.7 CPI-Adjustment Factor:</a:t>
                      </a:r>
                      <a:endParaRPr lang="en-CA" dirty="0" smtClean="0">
                        <a:effectLst/>
                      </a:endParaRPr>
                    </a:p>
                    <a:p>
                      <a:r>
                        <a:rPr lang="en-CA" dirty="0" smtClean="0">
                          <a:effectLst/>
                        </a:rPr>
                        <a:t>The forecast CPI divided by the base CPI, rounded to three decimal places.</a:t>
                      </a:r>
                    </a:p>
                    <a:p>
                      <a:endParaRPr lang="en-CA" dirty="0" smtClean="0"/>
                    </a:p>
                  </a:txBody>
                  <a:tcPr/>
                </a:tc>
                <a:tc>
                  <a:txBody>
                    <a:bodyPr/>
                    <a:lstStyle/>
                    <a:p>
                      <a:pPr>
                        <a:spcAft>
                          <a:spcPts val="1000"/>
                        </a:spcAft>
                      </a:pPr>
                      <a:r>
                        <a:rPr lang="en-CA" b="1" dirty="0" smtClean="0">
                          <a:effectLst/>
                        </a:rPr>
                        <a:t>2.7 CPI-Adjustment Factor</a:t>
                      </a:r>
                      <a:endParaRPr lang="en-CA" dirty="0" smtClean="0">
                        <a:effectLst/>
                      </a:endParaRPr>
                    </a:p>
                    <a:p>
                      <a:pPr>
                        <a:spcAft>
                          <a:spcPts val="1000"/>
                        </a:spcAft>
                      </a:pPr>
                      <a:r>
                        <a:rPr lang="en-CA" dirty="0" smtClean="0">
                          <a:effectLst/>
                        </a:rPr>
                        <a:t>The </a:t>
                      </a:r>
                      <a:r>
                        <a:rPr lang="en-CA" dirty="0" smtClean="0">
                          <a:solidFill>
                            <a:srgbClr val="FF0000"/>
                          </a:solidFill>
                          <a:effectLst/>
                        </a:rPr>
                        <a:t>actual</a:t>
                      </a:r>
                      <a:r>
                        <a:rPr lang="en-CA" dirty="0" smtClean="0">
                          <a:effectLst/>
                        </a:rPr>
                        <a:t> CPI divided by the base CPI, rounded to three decimal places.</a:t>
                      </a:r>
                    </a:p>
                  </a:txBody>
                  <a:tcPr/>
                </a:tc>
              </a:tr>
              <a:tr h="370840">
                <a:tc>
                  <a:txBody>
                    <a:bodyPr/>
                    <a:lstStyle/>
                    <a:p>
                      <a:r>
                        <a:rPr lang="en-CA" b="1" dirty="0" smtClean="0">
                          <a:effectLst/>
                        </a:rPr>
                        <a:t>2.9 Cap</a:t>
                      </a:r>
                      <a:endParaRPr lang="en-CA" b="0" dirty="0" smtClean="0">
                        <a:effectLst/>
                      </a:endParaRPr>
                    </a:p>
                    <a:p>
                      <a:r>
                        <a:rPr lang="en-CA" dirty="0" smtClean="0">
                          <a:effectLst/>
                        </a:rPr>
                        <a:t>In any year, the price increase of a patented drug product may not exceed 1.5 times the forecast change in the annual CPI. In times of high inflation (greater than 10%), the limit will be 5 percentage points more than the forecast change in the CPI.</a:t>
                      </a:r>
                    </a:p>
                  </a:txBody>
                  <a:tcPr/>
                </a:tc>
                <a:tc>
                  <a:txBody>
                    <a:bodyPr/>
                    <a:lstStyle/>
                    <a:p>
                      <a:pPr>
                        <a:spcAft>
                          <a:spcPts val="1000"/>
                        </a:spcAft>
                      </a:pPr>
                      <a:r>
                        <a:rPr lang="en-CA" b="1" dirty="0" smtClean="0">
                          <a:effectLst/>
                        </a:rPr>
                        <a:t>2.9 Cap</a:t>
                      </a:r>
                    </a:p>
                    <a:p>
                      <a:pPr>
                        <a:spcAft>
                          <a:spcPts val="1000"/>
                        </a:spcAft>
                      </a:pPr>
                      <a:r>
                        <a:rPr lang="en-CA" b="0" dirty="0" smtClean="0">
                          <a:effectLst/>
                        </a:rPr>
                        <a:t>In any year, the price increase of a patented drug product may not exceed 1.5 times the </a:t>
                      </a:r>
                      <a:r>
                        <a:rPr lang="en-CA" b="0" dirty="0" smtClean="0">
                          <a:solidFill>
                            <a:srgbClr val="FF0000"/>
                          </a:solidFill>
                          <a:effectLst/>
                        </a:rPr>
                        <a:t>latest</a:t>
                      </a:r>
                      <a:r>
                        <a:rPr lang="en-CA" b="0" dirty="0" smtClean="0">
                          <a:effectLst/>
                        </a:rPr>
                        <a:t> change in the </a:t>
                      </a:r>
                      <a:r>
                        <a:rPr lang="en-CA" b="0" dirty="0" smtClean="0">
                          <a:solidFill>
                            <a:srgbClr val="FF0000"/>
                          </a:solidFill>
                          <a:effectLst/>
                        </a:rPr>
                        <a:t>actual lagged </a:t>
                      </a:r>
                      <a:r>
                        <a:rPr lang="en-CA" b="0" dirty="0" smtClean="0">
                          <a:effectLst/>
                        </a:rPr>
                        <a:t>CPI. In times of high inflation (greater than 10%), the limit will be 5 percentage points more than the</a:t>
                      </a:r>
                      <a:r>
                        <a:rPr lang="en-CA" b="0" dirty="0" smtClean="0">
                          <a:solidFill>
                            <a:srgbClr val="FF0000"/>
                          </a:solidFill>
                          <a:effectLst/>
                        </a:rPr>
                        <a:t> actual change in the </a:t>
                      </a:r>
                      <a:r>
                        <a:rPr lang="en-CA" b="0" dirty="0" smtClean="0">
                          <a:effectLst/>
                        </a:rPr>
                        <a:t>CPI.</a:t>
                      </a:r>
                    </a:p>
                  </a:txBody>
                  <a:tcPr/>
                </a:tc>
              </a:tr>
            </a:tbl>
          </a:graphicData>
        </a:graphic>
      </p:graphicFrame>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12</a:t>
            </a:fld>
            <a:endParaRPr lang="en-US">
              <a:solidFill>
                <a:srgbClr val="003366"/>
              </a:solidFill>
            </a:endParaRPr>
          </a:p>
        </p:txBody>
      </p:sp>
    </p:spTree>
    <p:extLst>
      <p:ext uri="{BB962C8B-B14F-4D97-AF65-F5344CB8AC3E}">
        <p14:creationId xmlns:p14="http://schemas.microsoft.com/office/powerpoint/2010/main" val="861534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332656"/>
            <a:ext cx="7848600" cy="1066800"/>
          </a:xfrm>
        </p:spPr>
        <p:txBody>
          <a:bodyPr/>
          <a:lstStyle/>
          <a:p>
            <a:r>
              <a:rPr lang="en-CA" dirty="0" smtClean="0"/>
              <a:t>Example (Changes in Red)</a:t>
            </a:r>
            <a:endParaRPr lang="en-CA"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13</a:t>
            </a:fld>
            <a:endParaRPr lang="en-US">
              <a:solidFill>
                <a:srgbClr val="003366"/>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84643481"/>
              </p:ext>
            </p:extLst>
          </p:nvPr>
        </p:nvGraphicFramePr>
        <p:xfrm>
          <a:off x="1066800" y="1268760"/>
          <a:ext cx="7848600" cy="4614664"/>
        </p:xfrm>
        <a:graphic>
          <a:graphicData uri="http://schemas.openxmlformats.org/drawingml/2006/table">
            <a:tbl>
              <a:tblPr firstRow="1" bandRow="1">
                <a:tableStyleId>{5C22544A-7EE6-4342-B048-85BDC9FD1C3A}</a:tableStyleId>
              </a:tblPr>
              <a:tblGrid>
                <a:gridCol w="208280"/>
                <a:gridCol w="7640320"/>
              </a:tblGrid>
              <a:tr h="4614664">
                <a:tc>
                  <a:txBody>
                    <a:bodyPr/>
                    <a:lstStyle/>
                    <a:p>
                      <a:endParaRPr lang="en-CA" sz="1200" dirty="0" smtClean="0"/>
                    </a:p>
                  </a:txBody>
                  <a:tcPr/>
                </a:tc>
                <a:tc>
                  <a:txBody>
                    <a:bodyPr/>
                    <a:lstStyle/>
                    <a:p>
                      <a:pPr>
                        <a:spcAft>
                          <a:spcPts val="1000"/>
                        </a:spcAft>
                      </a:pPr>
                      <a:r>
                        <a:rPr lang="en-CA" sz="1800" b="1" dirty="0" smtClean="0">
                          <a:effectLst/>
                        </a:rPr>
                        <a:t>2.10   Example of the application of the CPI-Adjustment Methodology at the national level:</a:t>
                      </a:r>
                      <a:endParaRPr lang="en-CA" sz="1800" dirty="0" smtClean="0">
                        <a:effectLst/>
                      </a:endParaRPr>
                    </a:p>
                    <a:p>
                      <a:pPr>
                        <a:spcAft>
                          <a:spcPts val="1000"/>
                        </a:spcAft>
                      </a:pPr>
                      <a:r>
                        <a:rPr lang="en-CA" sz="1800" dirty="0" smtClean="0">
                          <a:effectLst/>
                        </a:rPr>
                        <a:t>Forecast Year: Jan – Dec </a:t>
                      </a:r>
                      <a:r>
                        <a:rPr lang="en-CA" sz="1800" dirty="0" smtClean="0">
                          <a:solidFill>
                            <a:srgbClr val="FF0000"/>
                          </a:solidFill>
                          <a:effectLst/>
                        </a:rPr>
                        <a:t>2015</a:t>
                      </a:r>
                      <a:r>
                        <a:rPr lang="en-CA" sz="1800" dirty="0" smtClean="0">
                          <a:effectLst/>
                        </a:rPr>
                        <a:t/>
                      </a:r>
                      <a:br>
                        <a:rPr lang="en-CA" sz="1800" dirty="0" smtClean="0">
                          <a:effectLst/>
                        </a:rPr>
                      </a:br>
                      <a:r>
                        <a:rPr lang="en-CA" sz="1800" dirty="0" smtClean="0">
                          <a:effectLst/>
                        </a:rPr>
                        <a:t>First sale: 1998</a:t>
                      </a:r>
                      <a:br>
                        <a:rPr lang="en-CA" sz="1800" dirty="0" smtClean="0">
                          <a:effectLst/>
                        </a:rPr>
                      </a:br>
                      <a:r>
                        <a:rPr lang="en-CA" sz="1800" dirty="0" smtClean="0">
                          <a:effectLst/>
                        </a:rPr>
                        <a:t>Benchmark Year: </a:t>
                      </a:r>
                      <a:r>
                        <a:rPr lang="en-CA" sz="1800" dirty="0" smtClean="0">
                          <a:solidFill>
                            <a:srgbClr val="FF0000"/>
                          </a:solidFill>
                          <a:effectLst/>
                        </a:rPr>
                        <a:t>2012</a:t>
                      </a:r>
                      <a:r>
                        <a:rPr lang="en-CA" sz="1800" dirty="0" smtClean="0">
                          <a:effectLst/>
                        </a:rPr>
                        <a:t/>
                      </a:r>
                      <a:br>
                        <a:rPr lang="en-CA" sz="1800" dirty="0" smtClean="0">
                          <a:effectLst/>
                        </a:rPr>
                      </a:br>
                      <a:r>
                        <a:rPr lang="en-CA" sz="1800" dirty="0" smtClean="0">
                          <a:effectLst/>
                        </a:rPr>
                        <a:t>National Average Transaction Price in Benchmark Year: $10.00</a:t>
                      </a:r>
                      <a:br>
                        <a:rPr lang="en-CA" sz="1800" dirty="0" smtClean="0">
                          <a:effectLst/>
                        </a:rPr>
                      </a:br>
                      <a:r>
                        <a:rPr lang="en-CA" sz="1800" dirty="0" smtClean="0">
                          <a:effectLst/>
                        </a:rPr>
                        <a:t>National Average Transaction Price in </a:t>
                      </a:r>
                      <a:r>
                        <a:rPr lang="en-CA" sz="1800" dirty="0" smtClean="0">
                          <a:solidFill>
                            <a:srgbClr val="FF0000"/>
                          </a:solidFill>
                          <a:effectLst/>
                        </a:rPr>
                        <a:t>2013</a:t>
                      </a:r>
                      <a:r>
                        <a:rPr lang="en-CA" sz="1800" dirty="0" smtClean="0">
                          <a:effectLst/>
                        </a:rPr>
                        <a:t>: $10.39</a:t>
                      </a:r>
                    </a:p>
                    <a:p>
                      <a:pPr>
                        <a:spcAft>
                          <a:spcPts val="1000"/>
                        </a:spcAft>
                      </a:pPr>
                      <a:r>
                        <a:rPr lang="en-CA" sz="1800" dirty="0" smtClean="0">
                          <a:effectLst/>
                        </a:rPr>
                        <a:t>CPI-adjusted price: </a:t>
                      </a:r>
                      <a:r>
                        <a:rPr lang="en-CA" sz="1800" dirty="0" smtClean="0">
                          <a:solidFill>
                            <a:srgbClr val="FF0000"/>
                          </a:solidFill>
                          <a:effectLst/>
                        </a:rPr>
                        <a:t>1.054 (assuming this is the CPI-adjustment factor for 2012)</a:t>
                      </a:r>
                      <a:r>
                        <a:rPr lang="en-CA" sz="1800" dirty="0" smtClean="0">
                          <a:effectLst/>
                        </a:rPr>
                        <a:t> x $10.0000 </a:t>
                      </a:r>
                      <a:r>
                        <a:rPr lang="en-CA" sz="1800" dirty="0" smtClean="0">
                          <a:solidFill>
                            <a:srgbClr val="FF0000"/>
                          </a:solidFill>
                          <a:effectLst/>
                        </a:rPr>
                        <a:t>(National ATP in Benchmark Yr.)</a:t>
                      </a:r>
                      <a:r>
                        <a:rPr lang="en-CA" sz="1800" dirty="0" smtClean="0">
                          <a:effectLst/>
                        </a:rPr>
                        <a:t> = </a:t>
                      </a:r>
                      <a:r>
                        <a:rPr lang="en-CA" sz="1800" dirty="0" smtClean="0">
                          <a:solidFill>
                            <a:srgbClr val="FF0000"/>
                          </a:solidFill>
                          <a:effectLst/>
                        </a:rPr>
                        <a:t>$10.5400</a:t>
                      </a:r>
                      <a:r>
                        <a:rPr lang="en-CA" sz="1800" dirty="0" smtClean="0">
                          <a:effectLst/>
                        </a:rPr>
                        <a:t/>
                      </a:r>
                      <a:br>
                        <a:rPr lang="en-CA" sz="1800" dirty="0" smtClean="0">
                          <a:effectLst/>
                        </a:rPr>
                      </a:br>
                      <a:r>
                        <a:rPr lang="en-CA" sz="1800" dirty="0" smtClean="0">
                          <a:effectLst/>
                        </a:rPr>
                        <a:t>Cap: </a:t>
                      </a:r>
                      <a:r>
                        <a:rPr lang="en-CA" sz="1800" dirty="0" smtClean="0">
                          <a:solidFill>
                            <a:srgbClr val="FF0000"/>
                          </a:solidFill>
                          <a:effectLst/>
                        </a:rPr>
                        <a:t>1.020</a:t>
                      </a:r>
                      <a:r>
                        <a:rPr lang="en-CA" sz="1800" dirty="0" smtClean="0">
                          <a:effectLst/>
                        </a:rPr>
                        <a:t> (1.5 x </a:t>
                      </a:r>
                      <a:r>
                        <a:rPr lang="en-CA" sz="1800" dirty="0" smtClean="0">
                          <a:solidFill>
                            <a:srgbClr val="FF0000"/>
                          </a:solidFill>
                          <a:effectLst/>
                        </a:rPr>
                        <a:t>actual lagged CPI for 2013</a:t>
                      </a:r>
                      <a:r>
                        <a:rPr lang="en-CA" sz="1800" dirty="0" smtClean="0">
                          <a:effectLst/>
                        </a:rPr>
                        <a:t> </a:t>
                      </a:r>
                      <a:r>
                        <a:rPr lang="en-CA" sz="1800" dirty="0" smtClean="0">
                          <a:solidFill>
                            <a:srgbClr val="FF0000"/>
                          </a:solidFill>
                          <a:effectLst/>
                        </a:rPr>
                        <a:t>assumed to be 1.3%</a:t>
                      </a:r>
                      <a:r>
                        <a:rPr lang="en-CA" sz="1800" dirty="0" smtClean="0">
                          <a:effectLst/>
                        </a:rPr>
                        <a:t>) x $10.3900 = </a:t>
                      </a:r>
                      <a:r>
                        <a:rPr lang="en-CA" sz="1800" dirty="0" smtClean="0">
                          <a:solidFill>
                            <a:srgbClr val="FF0000"/>
                          </a:solidFill>
                          <a:effectLst/>
                        </a:rPr>
                        <a:t>$10.5978</a:t>
                      </a:r>
                      <a:endParaRPr lang="en-CA" sz="1800" dirty="0" smtClean="0">
                        <a:effectLst/>
                      </a:endParaRPr>
                    </a:p>
                    <a:p>
                      <a:pPr>
                        <a:spcAft>
                          <a:spcPts val="1000"/>
                        </a:spcAft>
                      </a:pPr>
                      <a:r>
                        <a:rPr lang="en-CA" sz="1800" dirty="0" smtClean="0">
                          <a:effectLst/>
                        </a:rPr>
                        <a:t>The </a:t>
                      </a:r>
                      <a:r>
                        <a:rPr lang="en-CA" sz="1800" dirty="0" smtClean="0">
                          <a:solidFill>
                            <a:srgbClr val="FF0000"/>
                          </a:solidFill>
                          <a:effectLst/>
                        </a:rPr>
                        <a:t>2015</a:t>
                      </a:r>
                      <a:r>
                        <a:rPr lang="en-CA" sz="1800" dirty="0" smtClean="0">
                          <a:effectLst/>
                        </a:rPr>
                        <a:t> National Non-Excessive Average Price for the patented drug product is </a:t>
                      </a:r>
                      <a:r>
                        <a:rPr lang="en-CA" sz="1800" dirty="0" smtClean="0">
                          <a:solidFill>
                            <a:srgbClr val="FF0000"/>
                          </a:solidFill>
                          <a:effectLst/>
                        </a:rPr>
                        <a:t>the lower of the CPI-adjusted price and Cap: $10.5400</a:t>
                      </a:r>
                      <a:r>
                        <a:rPr lang="en-CA" sz="1800" dirty="0" smtClean="0">
                          <a:effectLst/>
                        </a:rPr>
                        <a:t>.</a:t>
                      </a:r>
                    </a:p>
                  </a:txBody>
                  <a:tcPr/>
                </a:tc>
              </a:tr>
            </a:tbl>
          </a:graphicData>
        </a:graphic>
      </p:graphicFrame>
    </p:spTree>
    <p:extLst>
      <p:ext uri="{BB962C8B-B14F-4D97-AF65-F5344CB8AC3E}">
        <p14:creationId xmlns:p14="http://schemas.microsoft.com/office/powerpoint/2010/main" val="40623148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Side by Side Changes to the Guidelines</a:t>
            </a:r>
            <a:br>
              <a:rPr lang="en-CA" dirty="0" smtClean="0"/>
            </a:br>
            <a:r>
              <a:rPr lang="en-CA" dirty="0" smtClean="0"/>
              <a:t>(Changes in Red)</a:t>
            </a:r>
            <a:endParaRPr lang="en-CA" dirty="0"/>
          </a:p>
        </p:txBody>
      </p:sp>
      <p:sp>
        <p:nvSpPr>
          <p:cNvPr id="3" name="Content Placeholder 2"/>
          <p:cNvSpPr>
            <a:spLocks noGrp="1"/>
          </p:cNvSpPr>
          <p:nvPr>
            <p:ph idx="1"/>
          </p:nvPr>
        </p:nvSpPr>
        <p:spPr/>
        <p:txBody>
          <a:bodyPr/>
          <a:lstStyle/>
          <a:p>
            <a:pPr marL="0" indent="0">
              <a:buNone/>
            </a:pPr>
            <a:r>
              <a:rPr lang="en-CA" dirty="0" smtClean="0">
                <a:solidFill>
                  <a:srgbClr val="FF0000"/>
                </a:solidFill>
              </a:rPr>
              <a:t>Removal of C.12.3 Review of Prices of Existing Patented Drug Products as it no longer applies.</a:t>
            </a:r>
          </a:p>
          <a:p>
            <a:r>
              <a:rPr lang="en-CA" sz="1800" dirty="0"/>
              <a:t>C.12.3 In the event that the actual change in the CPI is less than the forecast CPI and an apparent excessive price arises solely due to the patentee´s reliance on the forecast CPI, the price will not be presumed to be excessive. The patentee is expected to comply with the actual CPI in all subsequent reporting periods, and the application of the CPI-Adjustment Methodology for the forecasted year will be based on the actual change in the CPI for that year. The result for patentees that took price increases based on the forecast inflation will be that the actual change in the CPI for the forecasted year will be used to calculate the next year´s National and Market-Specific Non-Excessive Average Prices. </a:t>
            </a:r>
          </a:p>
          <a:p>
            <a:pPr marL="0" indent="0">
              <a:buNone/>
            </a:pPr>
            <a:endParaRPr lang="en-CA" sz="180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14</a:t>
            </a:fld>
            <a:endParaRPr lang="en-US">
              <a:solidFill>
                <a:srgbClr val="003366"/>
              </a:solidFill>
            </a:endParaRPr>
          </a:p>
        </p:txBody>
      </p:sp>
    </p:spTree>
    <p:extLst>
      <p:ext uri="{BB962C8B-B14F-4D97-AF65-F5344CB8AC3E}">
        <p14:creationId xmlns:p14="http://schemas.microsoft.com/office/powerpoint/2010/main" val="401999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48680"/>
            <a:ext cx="7848600" cy="1661120"/>
          </a:xfrm>
        </p:spPr>
        <p:txBody>
          <a:bodyPr/>
          <a:lstStyle/>
          <a:p>
            <a:r>
              <a:rPr lang="en-CA" u="sng" dirty="0" smtClean="0"/>
              <a:t>CPI Initiative</a:t>
            </a:r>
            <a:endParaRPr lang="en-CA" u="sng" dirty="0"/>
          </a:p>
        </p:txBody>
      </p:sp>
      <p:sp>
        <p:nvSpPr>
          <p:cNvPr id="3" name="Content Placeholder 2"/>
          <p:cNvSpPr>
            <a:spLocks noGrp="1"/>
          </p:cNvSpPr>
          <p:nvPr>
            <p:ph idx="1"/>
          </p:nvPr>
        </p:nvSpPr>
        <p:spPr>
          <a:xfrm>
            <a:off x="1066800" y="1844824"/>
            <a:ext cx="7848600" cy="4860776"/>
          </a:xfrm>
        </p:spPr>
        <p:txBody>
          <a:bodyPr/>
          <a:lstStyle/>
          <a:p>
            <a:r>
              <a:rPr lang="en-CA" dirty="0" smtClean="0"/>
              <a:t>Questions?</a:t>
            </a:r>
          </a:p>
          <a:p>
            <a:r>
              <a:rPr lang="en-CA" dirty="0" smtClean="0"/>
              <a:t>Comments?</a:t>
            </a:r>
          </a:p>
          <a:p>
            <a:endParaRPr lang="en-CA" b="0" dirty="0"/>
          </a:p>
          <a:p>
            <a:pPr marL="0" indent="0" algn="ctr">
              <a:buNone/>
            </a:pPr>
            <a:r>
              <a:rPr lang="en-CA" sz="4000" dirty="0"/>
              <a:t>Thank you. </a:t>
            </a:r>
            <a:endParaRPr lang="en-CA" sz="4000" dirty="0" smtClean="0"/>
          </a:p>
          <a:p>
            <a:pPr marL="0" indent="0" algn="ctr">
              <a:buNone/>
            </a:pPr>
            <a:endParaRPr lang="en-CA" b="0" dirty="0"/>
          </a:p>
          <a:p>
            <a:pPr marL="0" indent="0" algn="ctr">
              <a:buNone/>
            </a:pPr>
            <a:r>
              <a:rPr lang="en-CA" dirty="0"/>
              <a:t>tanya.potashnik@pmprb-cepmb.gc.ca </a:t>
            </a:r>
            <a:endParaRPr lang="en-CA" b="0" dirty="0"/>
          </a:p>
          <a:p>
            <a:pPr marL="0" indent="0" algn="ctr">
              <a:buNone/>
            </a:pPr>
            <a:r>
              <a:rPr lang="en-CA" dirty="0"/>
              <a:t>www.pmprb-cepmb.gc.ca </a:t>
            </a:r>
            <a:endParaRPr lang="en-CA" b="0" dirty="0"/>
          </a:p>
          <a:p>
            <a:pPr marL="0" indent="0" algn="ctr">
              <a:buNone/>
            </a:pPr>
            <a:r>
              <a:rPr lang="en-CA" sz="2000" dirty="0"/>
              <a:t>Twitter: @PMPRB_CEPMB </a:t>
            </a:r>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15</a:t>
            </a:fld>
            <a:endParaRPr lang="en-US">
              <a:solidFill>
                <a:srgbClr val="003366"/>
              </a:solidFill>
            </a:endParaRPr>
          </a:p>
        </p:txBody>
      </p:sp>
    </p:spTree>
    <p:extLst>
      <p:ext uri="{BB962C8B-B14F-4D97-AF65-F5344CB8AC3E}">
        <p14:creationId xmlns:p14="http://schemas.microsoft.com/office/powerpoint/2010/main" val="1430945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332656"/>
            <a:ext cx="7848600" cy="1066800"/>
          </a:xfrm>
        </p:spPr>
        <p:txBody>
          <a:bodyPr/>
          <a:lstStyle/>
          <a:p>
            <a:r>
              <a:rPr lang="en-CA" u="sng" dirty="0" smtClean="0"/>
              <a:t>CPI-Initiative - Background</a:t>
            </a:r>
            <a:br>
              <a:rPr lang="en-CA" u="sng" dirty="0" smtClean="0"/>
            </a:br>
            <a:endParaRPr lang="en-CA" u="sng" dirty="0"/>
          </a:p>
        </p:txBody>
      </p:sp>
      <p:sp>
        <p:nvSpPr>
          <p:cNvPr id="3" name="Content Placeholder 2"/>
          <p:cNvSpPr>
            <a:spLocks noGrp="1"/>
          </p:cNvSpPr>
          <p:nvPr>
            <p:ph idx="1"/>
          </p:nvPr>
        </p:nvSpPr>
        <p:spPr>
          <a:xfrm>
            <a:off x="1043608" y="1052736"/>
            <a:ext cx="7848600" cy="4114800"/>
          </a:xfrm>
        </p:spPr>
        <p:txBody>
          <a:bodyPr/>
          <a:lstStyle/>
          <a:p>
            <a:r>
              <a:rPr lang="en-CA" dirty="0" smtClean="0"/>
              <a:t>The </a:t>
            </a:r>
            <a:r>
              <a:rPr lang="en-CA" dirty="0"/>
              <a:t>Consumer Price Index methodology was introduced as part of the Board´s Guidelines on Excessive Prices in 1989, in application of the CPI pricing factor listed in the now sub-section 85(1)(d) of the Patent Act. </a:t>
            </a:r>
            <a:endParaRPr lang="en-CA" dirty="0" smtClean="0"/>
          </a:p>
          <a:p>
            <a:r>
              <a:rPr lang="en-CA" dirty="0" smtClean="0"/>
              <a:t>The </a:t>
            </a:r>
            <a:r>
              <a:rPr lang="en-CA" dirty="0"/>
              <a:t>CPI is one of four pricing factors the Board must take into consideration when determining whether the price of a patented drug product is excessive. </a:t>
            </a:r>
            <a:endParaRPr lang="en-CA" dirty="0" smtClean="0"/>
          </a:p>
          <a:p>
            <a:r>
              <a:rPr lang="en-CA" dirty="0" smtClean="0"/>
              <a:t>The </a:t>
            </a:r>
            <a:r>
              <a:rPr lang="en-CA" dirty="0"/>
              <a:t>CPI Adjustment Methodology was last amended in 1994 and applies to ‘</a:t>
            </a:r>
            <a:r>
              <a:rPr lang="en-CA" dirty="0" smtClean="0"/>
              <a:t>existing’ </a:t>
            </a:r>
            <a:r>
              <a:rPr lang="en-CA" dirty="0"/>
              <a:t>patented drug products in accordance with the Board´s Guidelines.</a:t>
            </a:r>
          </a:p>
          <a:p>
            <a:endParaRPr lang="en-CA"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2</a:t>
            </a:fld>
            <a:endParaRPr lang="en-US">
              <a:solidFill>
                <a:srgbClr val="003366"/>
              </a:solidFill>
            </a:endParaRPr>
          </a:p>
        </p:txBody>
      </p:sp>
    </p:spTree>
    <p:extLst>
      <p:ext uri="{BB962C8B-B14F-4D97-AF65-F5344CB8AC3E}">
        <p14:creationId xmlns:p14="http://schemas.microsoft.com/office/powerpoint/2010/main" val="366005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332656"/>
            <a:ext cx="7848600" cy="1066800"/>
          </a:xfrm>
        </p:spPr>
        <p:txBody>
          <a:bodyPr/>
          <a:lstStyle/>
          <a:p>
            <a:r>
              <a:rPr lang="en-CA" u="sng" dirty="0" smtClean="0"/>
              <a:t>CPI-Initiative</a:t>
            </a:r>
            <a:br>
              <a:rPr lang="en-CA" u="sng" dirty="0" smtClean="0"/>
            </a:br>
            <a:endParaRPr lang="en-CA" u="sng" dirty="0"/>
          </a:p>
        </p:txBody>
      </p:sp>
      <p:sp>
        <p:nvSpPr>
          <p:cNvPr id="3" name="Content Placeholder 2"/>
          <p:cNvSpPr>
            <a:spLocks noGrp="1"/>
          </p:cNvSpPr>
          <p:nvPr>
            <p:ph idx="1"/>
          </p:nvPr>
        </p:nvSpPr>
        <p:spPr>
          <a:xfrm>
            <a:off x="1043608" y="1052736"/>
            <a:ext cx="7848600" cy="4114800"/>
          </a:xfrm>
        </p:spPr>
        <p:txBody>
          <a:bodyPr/>
          <a:lstStyle/>
          <a:p>
            <a:r>
              <a:rPr lang="en-CA" dirty="0" smtClean="0"/>
              <a:t>To </a:t>
            </a:r>
            <a:r>
              <a:rPr lang="en-CA" dirty="0"/>
              <a:t>allow patentees to set prices reflective of current CPI rates, the Board´s CPI methodology provides for the calculation of the CPI Adjustment factors based on forecast changes in the CPI. </a:t>
            </a:r>
            <a:endParaRPr lang="en-CA" dirty="0" smtClean="0"/>
          </a:p>
          <a:p>
            <a:r>
              <a:rPr lang="en-CA" dirty="0" smtClean="0"/>
              <a:t>These </a:t>
            </a:r>
            <a:r>
              <a:rPr lang="en-CA" dirty="0"/>
              <a:t>forecasted CPI Adjustment factors are published each year in the April </a:t>
            </a:r>
            <a:r>
              <a:rPr lang="en-CA" dirty="0" err="1"/>
              <a:t>NEWSletter</a:t>
            </a:r>
            <a:r>
              <a:rPr lang="en-CA" dirty="0"/>
              <a:t>. </a:t>
            </a:r>
            <a:endParaRPr lang="en-CA" dirty="0" smtClean="0"/>
          </a:p>
          <a:p>
            <a:r>
              <a:rPr lang="en-CA" dirty="0" smtClean="0"/>
              <a:t>Patentees </a:t>
            </a:r>
            <a:r>
              <a:rPr lang="en-CA" dirty="0"/>
              <a:t>are able to use these published forecasted factors to increase their prices up to the allowable maximum. The actual CPI values are obtained in January of the following calendar year, which are used by Board Staff in accordance with the Guidelines, to calculate the National Non-Excessive Average Price (N-NEAP) for the year</a:t>
            </a:r>
            <a:r>
              <a:rPr lang="en-CA" dirty="0" smtClean="0"/>
              <a:t>.</a:t>
            </a:r>
            <a:endParaRPr lang="en-CA"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3</a:t>
            </a:fld>
            <a:endParaRPr lang="en-US">
              <a:solidFill>
                <a:srgbClr val="003366"/>
              </a:solidFill>
            </a:endParaRPr>
          </a:p>
        </p:txBody>
      </p:sp>
    </p:spTree>
    <p:extLst>
      <p:ext uri="{BB962C8B-B14F-4D97-AF65-F5344CB8AC3E}">
        <p14:creationId xmlns:p14="http://schemas.microsoft.com/office/powerpoint/2010/main" val="694548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332656"/>
            <a:ext cx="7848600" cy="1066800"/>
          </a:xfrm>
        </p:spPr>
        <p:txBody>
          <a:bodyPr/>
          <a:lstStyle/>
          <a:p>
            <a:r>
              <a:rPr lang="en-CA" u="sng" dirty="0" smtClean="0"/>
              <a:t>CPI-Initiative</a:t>
            </a:r>
            <a:br>
              <a:rPr lang="en-CA" u="sng" dirty="0" smtClean="0"/>
            </a:br>
            <a:endParaRPr lang="en-CA" u="sng" dirty="0"/>
          </a:p>
        </p:txBody>
      </p:sp>
      <p:sp>
        <p:nvSpPr>
          <p:cNvPr id="3" name="Content Placeholder 2"/>
          <p:cNvSpPr>
            <a:spLocks noGrp="1"/>
          </p:cNvSpPr>
          <p:nvPr>
            <p:ph idx="1"/>
          </p:nvPr>
        </p:nvSpPr>
        <p:spPr>
          <a:xfrm>
            <a:off x="1043608" y="980728"/>
            <a:ext cx="7848600" cy="4114800"/>
          </a:xfrm>
        </p:spPr>
        <p:txBody>
          <a:bodyPr/>
          <a:lstStyle/>
          <a:p>
            <a:r>
              <a:rPr lang="en-CA" dirty="0" smtClean="0"/>
              <a:t>Using </a:t>
            </a:r>
            <a:r>
              <a:rPr lang="en-CA" dirty="0"/>
              <a:t>an actual CPI rather than forecast CPI </a:t>
            </a:r>
            <a:r>
              <a:rPr lang="en-CA" dirty="0" smtClean="0"/>
              <a:t>may provide for:</a:t>
            </a:r>
          </a:p>
          <a:p>
            <a:pPr lvl="1"/>
            <a:r>
              <a:rPr lang="en-CA" dirty="0" smtClean="0"/>
              <a:t>better aligning </a:t>
            </a:r>
            <a:r>
              <a:rPr lang="en-CA" dirty="0"/>
              <a:t>the PMPRB´s processes </a:t>
            </a:r>
            <a:endParaRPr lang="en-CA" dirty="0" smtClean="0"/>
          </a:p>
          <a:p>
            <a:pPr lvl="1"/>
            <a:r>
              <a:rPr lang="en-CA" dirty="0" smtClean="0"/>
              <a:t>improving </a:t>
            </a:r>
            <a:r>
              <a:rPr lang="en-CA" dirty="0"/>
              <a:t>internal </a:t>
            </a:r>
            <a:r>
              <a:rPr lang="en-CA" dirty="0" smtClean="0"/>
              <a:t>operations</a:t>
            </a:r>
          </a:p>
          <a:p>
            <a:pPr lvl="1"/>
            <a:r>
              <a:rPr lang="en-CA" dirty="0" smtClean="0"/>
              <a:t>reduction of uncertainty that could affecting </a:t>
            </a:r>
            <a:r>
              <a:rPr lang="en-CA" dirty="0"/>
              <a:t>patentees´ pricing models and </a:t>
            </a:r>
            <a:r>
              <a:rPr lang="en-CA" dirty="0" smtClean="0"/>
              <a:t>business </a:t>
            </a:r>
            <a:r>
              <a:rPr lang="en-CA" dirty="0"/>
              <a:t>planning for subsequent </a:t>
            </a:r>
            <a:r>
              <a:rPr lang="en-CA" dirty="0" smtClean="0"/>
              <a:t>years</a:t>
            </a:r>
          </a:p>
          <a:p>
            <a:pPr lvl="1"/>
            <a:r>
              <a:rPr lang="en-CA" dirty="0" smtClean="0"/>
              <a:t>predictability </a:t>
            </a:r>
            <a:r>
              <a:rPr lang="en-CA" dirty="0"/>
              <a:t>and certainty for patentees when they consider price </a:t>
            </a:r>
            <a:r>
              <a:rPr lang="en-CA" dirty="0" smtClean="0"/>
              <a:t>increases</a:t>
            </a:r>
            <a:endParaRPr lang="en-CA" dirty="0"/>
          </a:p>
          <a:p>
            <a:r>
              <a:rPr lang="en-CA" dirty="0" smtClean="0"/>
              <a:t>An </a:t>
            </a:r>
            <a:r>
              <a:rPr lang="en-CA" dirty="0"/>
              <a:t>impact analysis conducted by Board Staff shows that over the last twelve years, forecasted CPI values tended to be lower than actual CPI. </a:t>
            </a:r>
            <a:endParaRPr lang="en-CA" dirty="0" smtClean="0"/>
          </a:p>
          <a:p>
            <a:r>
              <a:rPr lang="en-CA" dirty="0" smtClean="0"/>
              <a:t>The </a:t>
            </a:r>
            <a:r>
              <a:rPr lang="en-CA" dirty="0"/>
              <a:t>average difference between forecast and actual CPI has been relatively small. On average, the forecasted CPI has been 2.03% and actual CPI has been 2.07%. </a:t>
            </a:r>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4</a:t>
            </a:fld>
            <a:endParaRPr lang="en-US">
              <a:solidFill>
                <a:srgbClr val="003366"/>
              </a:solidFill>
            </a:endParaRPr>
          </a:p>
        </p:txBody>
      </p:sp>
    </p:spTree>
    <p:extLst>
      <p:ext uri="{BB962C8B-B14F-4D97-AF65-F5344CB8AC3E}">
        <p14:creationId xmlns:p14="http://schemas.microsoft.com/office/powerpoint/2010/main" val="1181899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48680"/>
            <a:ext cx="7848600" cy="1066800"/>
          </a:xfrm>
        </p:spPr>
        <p:txBody>
          <a:bodyPr/>
          <a:lstStyle/>
          <a:p>
            <a:r>
              <a:rPr lang="en-CA" u="sng" dirty="0" smtClean="0"/>
              <a:t>Regulatory Burden Reduction</a:t>
            </a:r>
            <a:br>
              <a:rPr lang="en-CA" u="sng" dirty="0" smtClean="0"/>
            </a:br>
            <a:endParaRPr lang="en-CA" u="sng" dirty="0"/>
          </a:p>
        </p:txBody>
      </p:sp>
      <p:sp>
        <p:nvSpPr>
          <p:cNvPr id="5" name="Content Placeholder 4"/>
          <p:cNvSpPr>
            <a:spLocks noGrp="1"/>
          </p:cNvSpPr>
          <p:nvPr>
            <p:ph idx="1"/>
          </p:nvPr>
        </p:nvSpPr>
        <p:spPr>
          <a:xfrm>
            <a:off x="1043608" y="1268760"/>
            <a:ext cx="7848600" cy="4114800"/>
          </a:xfrm>
        </p:spPr>
        <p:txBody>
          <a:bodyPr/>
          <a:lstStyle/>
          <a:p>
            <a:r>
              <a:rPr lang="en-CA" sz="2000" dirty="0" smtClean="0"/>
              <a:t>In alignment with the Government’s Red Tape Reduction Plan and Economic Action Plan, the PMPRB has committed to examining its price review process to identify possible ways to reduce the regulatory burden on patentees and increase efficiency without adversely affecting its mandate to protect consumer interests.</a:t>
            </a:r>
          </a:p>
          <a:p>
            <a:r>
              <a:rPr lang="en-CA" sz="2000" dirty="0"/>
              <a:t>T</a:t>
            </a:r>
            <a:r>
              <a:rPr lang="en-CA" sz="2000" dirty="0" smtClean="0"/>
              <a:t>he Board consulted stakeholders in a Notice and Comment issued May 2013 on the two priority initiatives to amend the CPI-Adjustment Methodology and the filing requirements.</a:t>
            </a:r>
          </a:p>
          <a:p>
            <a:r>
              <a:rPr lang="en-CA" sz="2000" dirty="0" smtClean="0"/>
              <a:t>12 stakeholders provided submissions.</a:t>
            </a:r>
          </a:p>
          <a:p>
            <a:r>
              <a:rPr lang="en-CA" sz="2000" dirty="0" smtClean="0"/>
              <a:t>Feedback on both proposals was generally supportive.</a:t>
            </a:r>
            <a:r>
              <a:rPr lang="en-CA" dirty="0" smtClean="0"/>
              <a:t> </a:t>
            </a:r>
            <a:endParaRPr lang="en-CA"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5</a:t>
            </a:fld>
            <a:endParaRPr lang="en-US">
              <a:solidFill>
                <a:srgbClr val="003366"/>
              </a:solidFill>
            </a:endParaRPr>
          </a:p>
        </p:txBody>
      </p:sp>
    </p:spTree>
    <p:extLst>
      <p:ext uri="{BB962C8B-B14F-4D97-AF65-F5344CB8AC3E}">
        <p14:creationId xmlns:p14="http://schemas.microsoft.com/office/powerpoint/2010/main" val="1980642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404664"/>
            <a:ext cx="7848600" cy="1066800"/>
          </a:xfrm>
        </p:spPr>
        <p:txBody>
          <a:bodyPr/>
          <a:lstStyle/>
          <a:p>
            <a:r>
              <a:rPr lang="en-CA" u="sng" dirty="0" smtClean="0"/>
              <a:t>CPI-Initiative:  Summary of Stakeholder Feedback</a:t>
            </a:r>
            <a:br>
              <a:rPr lang="en-CA" u="sng" dirty="0" smtClean="0"/>
            </a:br>
            <a:endParaRPr lang="en-CA" u="sng" dirty="0"/>
          </a:p>
        </p:txBody>
      </p:sp>
      <p:sp>
        <p:nvSpPr>
          <p:cNvPr id="3" name="Content Placeholder 2"/>
          <p:cNvSpPr>
            <a:spLocks noGrp="1"/>
          </p:cNvSpPr>
          <p:nvPr>
            <p:ph idx="1"/>
          </p:nvPr>
        </p:nvSpPr>
        <p:spPr>
          <a:xfrm>
            <a:off x="1043608" y="1700808"/>
            <a:ext cx="7848600" cy="4114800"/>
          </a:xfrm>
        </p:spPr>
        <p:txBody>
          <a:bodyPr/>
          <a:lstStyle/>
          <a:p>
            <a:r>
              <a:rPr lang="en-CA" dirty="0" smtClean="0"/>
              <a:t>Stakeholders were overall supportive of the CPI initiative.</a:t>
            </a:r>
          </a:p>
          <a:p>
            <a:pPr marL="0" indent="0">
              <a:buNone/>
            </a:pPr>
            <a:endParaRPr lang="en-CA" u="sng" dirty="0" smtClean="0"/>
          </a:p>
          <a:p>
            <a:pPr marL="0" indent="0">
              <a:buNone/>
            </a:pPr>
            <a:r>
              <a:rPr lang="en-CA" u="sng" dirty="0" smtClean="0"/>
              <a:t>3 Broad Areas of Concern</a:t>
            </a:r>
            <a:r>
              <a:rPr lang="en-CA" dirty="0" smtClean="0"/>
              <a:t>:</a:t>
            </a:r>
          </a:p>
          <a:p>
            <a:r>
              <a:rPr lang="en-CA" dirty="0" smtClean="0"/>
              <a:t>Details on how actual lagged CPI would be determined and when it would be communicated to stakeholders.</a:t>
            </a:r>
          </a:p>
          <a:p>
            <a:r>
              <a:rPr lang="en-CA" dirty="0" smtClean="0"/>
              <a:t>Assurance that the use of actual lagged CPI was in line with provincial drug plan policies on price changes.</a:t>
            </a:r>
          </a:p>
          <a:p>
            <a:r>
              <a:rPr lang="en-CA" dirty="0" smtClean="0"/>
              <a:t>Patentees did not want to be in a position where the ability to raise prices was curtailed during transition period.</a:t>
            </a:r>
          </a:p>
          <a:p>
            <a:endParaRPr lang="en-CA"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6</a:t>
            </a:fld>
            <a:endParaRPr lang="en-US">
              <a:solidFill>
                <a:srgbClr val="003366"/>
              </a:solidFill>
            </a:endParaRPr>
          </a:p>
        </p:txBody>
      </p:sp>
    </p:spTree>
    <p:extLst>
      <p:ext uri="{BB962C8B-B14F-4D97-AF65-F5344CB8AC3E}">
        <p14:creationId xmlns:p14="http://schemas.microsoft.com/office/powerpoint/2010/main" val="3217401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48680"/>
            <a:ext cx="7848600" cy="1066800"/>
          </a:xfrm>
        </p:spPr>
        <p:txBody>
          <a:bodyPr/>
          <a:lstStyle/>
          <a:p>
            <a:r>
              <a:rPr lang="en-CA" u="sng" dirty="0" smtClean="0"/>
              <a:t>CPI Initiative—Next Steps</a:t>
            </a:r>
            <a:endParaRPr lang="en-CA" u="sng" dirty="0"/>
          </a:p>
        </p:txBody>
      </p:sp>
      <p:sp>
        <p:nvSpPr>
          <p:cNvPr id="3" name="Content Placeholder 2"/>
          <p:cNvSpPr>
            <a:spLocks noGrp="1"/>
          </p:cNvSpPr>
          <p:nvPr>
            <p:ph idx="1"/>
          </p:nvPr>
        </p:nvSpPr>
        <p:spPr>
          <a:xfrm>
            <a:off x="1043608" y="1268760"/>
            <a:ext cx="7848600" cy="4114800"/>
          </a:xfrm>
        </p:spPr>
        <p:txBody>
          <a:bodyPr/>
          <a:lstStyle/>
          <a:p>
            <a:r>
              <a:rPr lang="en-CA" u="sng" dirty="0" smtClean="0"/>
              <a:t>Notice and Comment (May 2013): </a:t>
            </a:r>
            <a:r>
              <a:rPr lang="en-CA" dirty="0" smtClean="0"/>
              <a:t>Maintain the current CPI-Adjustment Methodology for existing drug products, except replace the use of the forecast CPI with actual CPI in calculating the CPI-Adjustment Factor for the forecast period.</a:t>
            </a:r>
          </a:p>
          <a:p>
            <a:endParaRPr lang="en-CA" u="sng" dirty="0" smtClean="0"/>
          </a:p>
          <a:p>
            <a:r>
              <a:rPr lang="en-CA" u="sng" dirty="0" smtClean="0"/>
              <a:t>Notice and Comment (October 2013): </a:t>
            </a:r>
            <a:r>
              <a:rPr lang="en-CA" dirty="0" smtClean="0"/>
              <a:t>Provide further clarity on the proposal with the Side by Side Changes to the Guidelines.</a:t>
            </a:r>
            <a:endParaRPr lang="en-CA" dirty="0"/>
          </a:p>
          <a:p>
            <a:pPr lvl="1"/>
            <a:endParaRPr lang="en-CA" u="sng"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7</a:t>
            </a:fld>
            <a:endParaRPr lang="en-US">
              <a:solidFill>
                <a:srgbClr val="003366"/>
              </a:solidFill>
            </a:endParaRPr>
          </a:p>
        </p:txBody>
      </p:sp>
    </p:spTree>
    <p:extLst>
      <p:ext uri="{BB962C8B-B14F-4D97-AF65-F5344CB8AC3E}">
        <p14:creationId xmlns:p14="http://schemas.microsoft.com/office/powerpoint/2010/main" val="2610207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404664"/>
            <a:ext cx="7848600" cy="1066800"/>
          </a:xfrm>
        </p:spPr>
        <p:txBody>
          <a:bodyPr/>
          <a:lstStyle/>
          <a:p>
            <a:r>
              <a:rPr lang="en-CA" u="sng" dirty="0" smtClean="0"/>
              <a:t>CPI Initiative – Proposal Detail</a:t>
            </a:r>
            <a:endParaRPr lang="en-CA" u="sng" dirty="0"/>
          </a:p>
        </p:txBody>
      </p:sp>
      <p:sp>
        <p:nvSpPr>
          <p:cNvPr id="3" name="Content Placeholder 2"/>
          <p:cNvSpPr>
            <a:spLocks noGrp="1"/>
          </p:cNvSpPr>
          <p:nvPr>
            <p:ph idx="1"/>
          </p:nvPr>
        </p:nvSpPr>
        <p:spPr>
          <a:xfrm>
            <a:off x="1115616" y="1052736"/>
            <a:ext cx="7848600" cy="5256584"/>
          </a:xfrm>
        </p:spPr>
        <p:txBody>
          <a:bodyPr/>
          <a:lstStyle/>
          <a:p>
            <a:r>
              <a:rPr lang="en-CA" sz="2200" dirty="0" smtClean="0"/>
              <a:t>The current methodology will be maintained and the CPI used will be the </a:t>
            </a:r>
            <a:r>
              <a:rPr lang="en-CA" sz="2200" u="sng" dirty="0" smtClean="0">
                <a:solidFill>
                  <a:srgbClr val="FF0000"/>
                </a:solidFill>
              </a:rPr>
              <a:t>actual lagged </a:t>
            </a:r>
            <a:r>
              <a:rPr lang="en-CA" sz="2200" dirty="0" smtClean="0"/>
              <a:t>CPI that is available in the 3</a:t>
            </a:r>
            <a:r>
              <a:rPr lang="en-CA" sz="2200" baseline="30000" dirty="0" smtClean="0"/>
              <a:t>rd</a:t>
            </a:r>
            <a:r>
              <a:rPr lang="en-CA" sz="2200" dirty="0" smtClean="0"/>
              <a:t> week of January</a:t>
            </a:r>
          </a:p>
          <a:p>
            <a:r>
              <a:rPr lang="en-CA" sz="2200" dirty="0" smtClean="0"/>
              <a:t>The </a:t>
            </a:r>
            <a:r>
              <a:rPr lang="en-CA" sz="2200" dirty="0"/>
              <a:t>new CPI initiative </a:t>
            </a:r>
            <a:r>
              <a:rPr lang="en-CA" sz="2200" dirty="0" smtClean="0"/>
              <a:t>is proposed for  2015 implementation</a:t>
            </a:r>
          </a:p>
          <a:p>
            <a:r>
              <a:rPr lang="en-CA" sz="2200" dirty="0" smtClean="0"/>
              <a:t>The </a:t>
            </a:r>
            <a:r>
              <a:rPr lang="en-CA" sz="2200" dirty="0"/>
              <a:t>January 2014 </a:t>
            </a:r>
            <a:r>
              <a:rPr lang="en-CA" sz="2200" dirty="0" err="1"/>
              <a:t>NEWSletter</a:t>
            </a:r>
            <a:r>
              <a:rPr lang="en-CA" sz="2200" dirty="0"/>
              <a:t> will announce the actual CPI for the 2013 year, a 12-month period ending in December 2013.  This actual lagged 2013 CPI will be used to calculate the CPI-Adjustment Factors for </a:t>
            </a:r>
            <a:r>
              <a:rPr lang="en-CA" sz="2200" dirty="0" smtClean="0"/>
              <a:t>2015 </a:t>
            </a:r>
          </a:p>
          <a:p>
            <a:r>
              <a:rPr lang="en-CA" sz="2200" dirty="0"/>
              <a:t>In the April 2013 </a:t>
            </a:r>
            <a:r>
              <a:rPr lang="en-CA" sz="2200" dirty="0" err="1"/>
              <a:t>NEWsletter</a:t>
            </a:r>
            <a:r>
              <a:rPr lang="en-CA" sz="2200" dirty="0"/>
              <a:t>, patentees were provided with the 2014 forecast CPI-Adjustment Factors.  For 2014, the existing CPI-Adjustment Methodology will be </a:t>
            </a:r>
            <a:r>
              <a:rPr lang="en-CA" sz="2200" dirty="0" smtClean="0"/>
              <a:t>applied  </a:t>
            </a:r>
            <a:endParaRPr lang="en-CA" sz="2200" dirty="0"/>
          </a:p>
          <a:p>
            <a:r>
              <a:rPr lang="en-CA" sz="2200" dirty="0" smtClean="0"/>
              <a:t>The CPI </a:t>
            </a:r>
            <a:r>
              <a:rPr lang="en-CA" sz="2200" dirty="0"/>
              <a:t>initiative is proposed for implementation for 2015, </a:t>
            </a:r>
            <a:r>
              <a:rPr lang="en-CA" sz="2200" dirty="0" smtClean="0"/>
              <a:t>as a result transitional </a:t>
            </a:r>
            <a:r>
              <a:rPr lang="en-CA" sz="2200" dirty="0"/>
              <a:t>measures are not being </a:t>
            </a:r>
            <a:r>
              <a:rPr lang="en-CA" sz="2200" dirty="0" smtClean="0"/>
              <a:t>contemplated  </a:t>
            </a:r>
          </a:p>
          <a:p>
            <a:pPr marL="0" indent="0">
              <a:buNone/>
            </a:pPr>
            <a:endParaRPr lang="en-CA" dirty="0" smtClean="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8</a:t>
            </a:fld>
            <a:endParaRPr lang="en-US">
              <a:solidFill>
                <a:srgbClr val="003366"/>
              </a:solidFill>
            </a:endParaRPr>
          </a:p>
        </p:txBody>
      </p:sp>
    </p:spTree>
    <p:extLst>
      <p:ext uri="{BB962C8B-B14F-4D97-AF65-F5344CB8AC3E}">
        <p14:creationId xmlns:p14="http://schemas.microsoft.com/office/powerpoint/2010/main" val="4027908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200" dirty="0" smtClean="0"/>
              <a:t>CPI-Adjustment Factors that will Influence the Price if Initiative is Implemented for 2015</a:t>
            </a:r>
            <a:endParaRPr lang="en-CA"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68010458"/>
              </p:ext>
            </p:extLst>
          </p:nvPr>
        </p:nvGraphicFramePr>
        <p:xfrm>
          <a:off x="1066800" y="2061939"/>
          <a:ext cx="7848600" cy="4042153"/>
        </p:xfrm>
        <a:graphic>
          <a:graphicData uri="http://schemas.openxmlformats.org/drawingml/2006/table">
            <a:tbl>
              <a:tblPr firstRow="1" firstCol="1" bandRow="1"/>
              <a:tblGrid>
                <a:gridCol w="1962150"/>
                <a:gridCol w="1962150"/>
                <a:gridCol w="1962150"/>
                <a:gridCol w="1962150"/>
              </a:tblGrid>
              <a:tr h="361693">
                <a:tc>
                  <a:txBody>
                    <a:bodyPr/>
                    <a:lstStyle/>
                    <a:p>
                      <a:pPr>
                        <a:lnSpc>
                          <a:spcPct val="115000"/>
                        </a:lnSpc>
                        <a:spcAft>
                          <a:spcPts val="0"/>
                        </a:spcAft>
                      </a:pPr>
                      <a:r>
                        <a:rPr lang="en-CA" sz="1000" b="1" dirty="0">
                          <a:effectLst/>
                          <a:latin typeface="Calibri"/>
                          <a:ea typeface="Calibri"/>
                          <a:cs typeface="Times New Roman"/>
                        </a:rPr>
                        <a:t> </a:t>
                      </a:r>
                      <a:endParaRPr lang="en-CA" sz="1000" dirty="0">
                        <a:effectLst/>
                        <a:latin typeface="Calibri"/>
                        <a:ea typeface="Calibri"/>
                        <a:cs typeface="Times New Roman"/>
                      </a:endParaRPr>
                    </a:p>
                    <a:p>
                      <a:pPr>
                        <a:lnSpc>
                          <a:spcPct val="115000"/>
                        </a:lnSpc>
                        <a:spcAft>
                          <a:spcPts val="0"/>
                        </a:spcAft>
                      </a:pPr>
                      <a:r>
                        <a:rPr lang="en-CA" sz="1000" b="1" dirty="0">
                          <a:effectLst/>
                          <a:latin typeface="Calibri"/>
                          <a:ea typeface="Calibri"/>
                          <a:cs typeface="Times New Roman"/>
                        </a:rPr>
                        <a:t> </a:t>
                      </a:r>
                      <a:endParaRPr lang="en-CA" sz="1000" dirty="0">
                        <a:effectLst/>
                        <a:latin typeface="Calibri"/>
                        <a:ea typeface="Calibri"/>
                        <a:cs typeface="Times New Roman"/>
                      </a:endParaRPr>
                    </a:p>
                  </a:txBody>
                  <a:tcPr marL="64333" marR="64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dirty="0">
                          <a:effectLst/>
                          <a:latin typeface="Calibri"/>
                          <a:ea typeface="Calibri"/>
                          <a:cs typeface="Times New Roman"/>
                        </a:rPr>
                        <a:t>2014</a:t>
                      </a:r>
                    </a:p>
                  </a:txBody>
                  <a:tcPr marL="64333" marR="64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dirty="0">
                          <a:effectLst/>
                          <a:latin typeface="Calibri"/>
                          <a:ea typeface="Calibri"/>
                          <a:cs typeface="Times New Roman"/>
                        </a:rPr>
                        <a:t>2015</a:t>
                      </a:r>
                    </a:p>
                  </a:txBody>
                  <a:tcPr marL="64333" marR="64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dirty="0">
                          <a:effectLst/>
                          <a:latin typeface="Calibri"/>
                          <a:ea typeface="Calibri"/>
                          <a:cs typeface="Times New Roman"/>
                        </a:rPr>
                        <a:t>2016</a:t>
                      </a:r>
                    </a:p>
                  </a:txBody>
                  <a:tcPr marL="64333" marR="64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2292">
                <a:tc>
                  <a:txBody>
                    <a:bodyPr/>
                    <a:lstStyle/>
                    <a:p>
                      <a:pPr>
                        <a:lnSpc>
                          <a:spcPct val="115000"/>
                        </a:lnSpc>
                        <a:spcAft>
                          <a:spcPts val="0"/>
                        </a:spcAft>
                      </a:pPr>
                      <a:r>
                        <a:rPr lang="en-CA" sz="1050" dirty="0">
                          <a:effectLst/>
                          <a:latin typeface="Calibri"/>
                          <a:ea typeface="Calibri"/>
                          <a:cs typeface="Times New Roman"/>
                        </a:rPr>
                        <a:t> </a:t>
                      </a:r>
                    </a:p>
                    <a:p>
                      <a:pPr>
                        <a:lnSpc>
                          <a:spcPct val="115000"/>
                        </a:lnSpc>
                        <a:spcAft>
                          <a:spcPts val="0"/>
                        </a:spcAft>
                      </a:pPr>
                      <a:r>
                        <a:rPr lang="en-CA" sz="1600" b="1" dirty="0">
                          <a:effectLst/>
                          <a:latin typeface="Calibri"/>
                          <a:ea typeface="Calibri"/>
                          <a:cs typeface="Times New Roman"/>
                        </a:rPr>
                        <a:t>CPI-Adjustment Factors that Influence Price</a:t>
                      </a:r>
                      <a:endParaRPr lang="en-CA" sz="1600" dirty="0">
                        <a:effectLst/>
                        <a:latin typeface="Calibri"/>
                        <a:ea typeface="Calibri"/>
                        <a:cs typeface="Times New Roman"/>
                      </a:endParaRPr>
                    </a:p>
                  </a:txBody>
                  <a:tcPr marL="64333" marR="64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050" dirty="0">
                          <a:effectLst/>
                          <a:latin typeface="Calibri"/>
                          <a:ea typeface="Calibri"/>
                          <a:cs typeface="Times New Roman"/>
                        </a:rPr>
                        <a:t> </a:t>
                      </a:r>
                    </a:p>
                    <a:p>
                      <a:pPr>
                        <a:lnSpc>
                          <a:spcPct val="115000"/>
                        </a:lnSpc>
                        <a:spcAft>
                          <a:spcPts val="0"/>
                        </a:spcAft>
                      </a:pPr>
                      <a:r>
                        <a:rPr lang="en-CA" sz="1050" dirty="0">
                          <a:effectLst/>
                          <a:latin typeface="Calibri"/>
                          <a:ea typeface="Calibri"/>
                          <a:cs typeface="Times New Roman"/>
                        </a:rPr>
                        <a:t>April 2013:  Forecast CPI was released.  This will be used in calculating the adjustment factors for the forecast period of 2014.</a:t>
                      </a:r>
                    </a:p>
                    <a:p>
                      <a:pPr>
                        <a:lnSpc>
                          <a:spcPct val="115000"/>
                        </a:lnSpc>
                        <a:spcAft>
                          <a:spcPts val="0"/>
                        </a:spcAft>
                      </a:pPr>
                      <a:r>
                        <a:rPr lang="en-CA" sz="1050" dirty="0">
                          <a:effectLst/>
                          <a:latin typeface="Calibri"/>
                          <a:ea typeface="Calibri"/>
                          <a:cs typeface="Times New Roman"/>
                        </a:rPr>
                        <a:t> </a:t>
                      </a:r>
                    </a:p>
                    <a:p>
                      <a:pPr>
                        <a:lnSpc>
                          <a:spcPct val="115000"/>
                        </a:lnSpc>
                        <a:spcAft>
                          <a:spcPts val="0"/>
                        </a:spcAft>
                      </a:pPr>
                      <a:r>
                        <a:rPr lang="en-CA" sz="1050" dirty="0">
                          <a:effectLst/>
                          <a:latin typeface="Calibri"/>
                          <a:ea typeface="Calibri"/>
                          <a:cs typeface="Times New Roman"/>
                        </a:rPr>
                        <a:t>Actual CPI that is available January 2015 (for 2014 year).</a:t>
                      </a:r>
                    </a:p>
                    <a:p>
                      <a:pPr>
                        <a:lnSpc>
                          <a:spcPct val="115000"/>
                        </a:lnSpc>
                        <a:spcAft>
                          <a:spcPts val="0"/>
                        </a:spcAft>
                      </a:pPr>
                      <a:r>
                        <a:rPr lang="en-CA" sz="1050" dirty="0">
                          <a:effectLst/>
                          <a:latin typeface="Calibri"/>
                          <a:ea typeface="Calibri"/>
                          <a:cs typeface="Times New Roman"/>
                        </a:rPr>
                        <a:t> </a:t>
                      </a:r>
                    </a:p>
                    <a:p>
                      <a:pPr>
                        <a:lnSpc>
                          <a:spcPct val="115000"/>
                        </a:lnSpc>
                        <a:spcAft>
                          <a:spcPts val="0"/>
                        </a:spcAft>
                      </a:pPr>
                      <a:r>
                        <a:rPr lang="en-CA" sz="1050" dirty="0">
                          <a:effectLst/>
                          <a:latin typeface="Calibri"/>
                          <a:ea typeface="Calibri"/>
                          <a:cs typeface="Times New Roman"/>
                        </a:rPr>
                        <a:t> </a:t>
                      </a:r>
                    </a:p>
                    <a:p>
                      <a:pPr>
                        <a:lnSpc>
                          <a:spcPct val="115000"/>
                        </a:lnSpc>
                        <a:spcAft>
                          <a:spcPts val="0"/>
                        </a:spcAft>
                      </a:pPr>
                      <a:r>
                        <a:rPr lang="en-CA" sz="1050" dirty="0">
                          <a:effectLst/>
                          <a:latin typeface="Calibri"/>
                          <a:ea typeface="Calibri"/>
                          <a:cs typeface="Times New Roman"/>
                        </a:rPr>
                        <a:t> </a:t>
                      </a:r>
                    </a:p>
                    <a:p>
                      <a:pPr>
                        <a:lnSpc>
                          <a:spcPct val="115000"/>
                        </a:lnSpc>
                        <a:spcAft>
                          <a:spcPts val="0"/>
                        </a:spcAft>
                      </a:pPr>
                      <a:r>
                        <a:rPr lang="en-CA" sz="1050" dirty="0">
                          <a:effectLst/>
                          <a:latin typeface="Calibri"/>
                          <a:ea typeface="Calibri"/>
                          <a:cs typeface="Times New Roman"/>
                        </a:rPr>
                        <a:t> </a:t>
                      </a:r>
                    </a:p>
                    <a:p>
                      <a:pPr>
                        <a:lnSpc>
                          <a:spcPct val="115000"/>
                        </a:lnSpc>
                        <a:spcAft>
                          <a:spcPts val="0"/>
                        </a:spcAft>
                      </a:pPr>
                      <a:r>
                        <a:rPr lang="en-CA" sz="1050" dirty="0">
                          <a:effectLst/>
                          <a:latin typeface="Calibri"/>
                          <a:ea typeface="Calibri"/>
                          <a:cs typeface="Times New Roman"/>
                        </a:rPr>
                        <a:t> </a:t>
                      </a:r>
                    </a:p>
                    <a:p>
                      <a:pPr>
                        <a:lnSpc>
                          <a:spcPct val="115000"/>
                        </a:lnSpc>
                        <a:spcAft>
                          <a:spcPts val="0"/>
                        </a:spcAft>
                      </a:pPr>
                      <a:r>
                        <a:rPr lang="en-CA" sz="1050" dirty="0">
                          <a:effectLst/>
                          <a:latin typeface="Calibri"/>
                          <a:ea typeface="Calibri"/>
                          <a:cs typeface="Times New Roman"/>
                        </a:rPr>
                        <a:t> </a:t>
                      </a:r>
                    </a:p>
                    <a:p>
                      <a:pPr>
                        <a:lnSpc>
                          <a:spcPct val="115000"/>
                        </a:lnSpc>
                        <a:spcAft>
                          <a:spcPts val="0"/>
                        </a:spcAft>
                      </a:pPr>
                      <a:r>
                        <a:rPr lang="en-CA" sz="1050" dirty="0">
                          <a:effectLst/>
                          <a:latin typeface="Calibri"/>
                          <a:ea typeface="Calibri"/>
                          <a:cs typeface="Times New Roman"/>
                        </a:rPr>
                        <a:t> </a:t>
                      </a:r>
                    </a:p>
                    <a:p>
                      <a:pPr>
                        <a:lnSpc>
                          <a:spcPct val="115000"/>
                        </a:lnSpc>
                        <a:spcAft>
                          <a:spcPts val="0"/>
                        </a:spcAft>
                      </a:pPr>
                      <a:r>
                        <a:rPr lang="en-CA" sz="1050" dirty="0">
                          <a:effectLst/>
                          <a:latin typeface="Calibri"/>
                          <a:ea typeface="Calibri"/>
                          <a:cs typeface="Times New Roman"/>
                        </a:rPr>
                        <a:t> </a:t>
                      </a:r>
                    </a:p>
                    <a:p>
                      <a:pPr>
                        <a:lnSpc>
                          <a:spcPct val="115000"/>
                        </a:lnSpc>
                        <a:spcAft>
                          <a:spcPts val="0"/>
                        </a:spcAft>
                      </a:pPr>
                      <a:r>
                        <a:rPr lang="en-CA" sz="1050" dirty="0">
                          <a:effectLst/>
                          <a:latin typeface="Calibri"/>
                          <a:ea typeface="Calibri"/>
                          <a:cs typeface="Times New Roman"/>
                        </a:rPr>
                        <a:t> </a:t>
                      </a:r>
                    </a:p>
                    <a:p>
                      <a:pPr>
                        <a:lnSpc>
                          <a:spcPct val="115000"/>
                        </a:lnSpc>
                        <a:spcAft>
                          <a:spcPts val="0"/>
                        </a:spcAft>
                      </a:pPr>
                      <a:r>
                        <a:rPr lang="en-CA" sz="1050" dirty="0">
                          <a:effectLst/>
                          <a:latin typeface="Calibri"/>
                          <a:ea typeface="Calibri"/>
                          <a:cs typeface="Times New Roman"/>
                        </a:rPr>
                        <a:t> </a:t>
                      </a:r>
                    </a:p>
                    <a:p>
                      <a:pPr>
                        <a:lnSpc>
                          <a:spcPct val="115000"/>
                        </a:lnSpc>
                        <a:spcAft>
                          <a:spcPts val="0"/>
                        </a:spcAft>
                      </a:pPr>
                      <a:r>
                        <a:rPr lang="en-CA" sz="1050" dirty="0">
                          <a:effectLst/>
                          <a:latin typeface="Calibri"/>
                          <a:ea typeface="Calibri"/>
                          <a:cs typeface="Times New Roman"/>
                        </a:rPr>
                        <a:t> </a:t>
                      </a:r>
                    </a:p>
                  </a:txBody>
                  <a:tcPr marL="64333" marR="64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050" dirty="0">
                          <a:effectLst/>
                          <a:latin typeface="Calibri"/>
                          <a:ea typeface="Calibri"/>
                          <a:cs typeface="Times New Roman"/>
                        </a:rPr>
                        <a:t> </a:t>
                      </a:r>
                    </a:p>
                    <a:p>
                      <a:pPr>
                        <a:lnSpc>
                          <a:spcPct val="115000"/>
                        </a:lnSpc>
                        <a:spcAft>
                          <a:spcPts val="0"/>
                        </a:spcAft>
                      </a:pPr>
                      <a:r>
                        <a:rPr lang="en-CA" sz="1050" b="1" dirty="0">
                          <a:effectLst/>
                          <a:latin typeface="Calibri"/>
                          <a:ea typeface="Calibri"/>
                          <a:cs typeface="Times New Roman"/>
                        </a:rPr>
                        <a:t>No release of forecast CPI in April 2014 (for 2015). </a:t>
                      </a:r>
                      <a:endParaRPr lang="en-CA" sz="1050" dirty="0">
                        <a:effectLst/>
                        <a:latin typeface="Calibri"/>
                        <a:ea typeface="Calibri"/>
                        <a:cs typeface="Times New Roman"/>
                      </a:endParaRPr>
                    </a:p>
                    <a:p>
                      <a:pPr>
                        <a:lnSpc>
                          <a:spcPct val="115000"/>
                        </a:lnSpc>
                        <a:spcAft>
                          <a:spcPts val="0"/>
                        </a:spcAft>
                      </a:pPr>
                      <a:r>
                        <a:rPr lang="en-CA" sz="1050" b="1" dirty="0">
                          <a:effectLst/>
                          <a:latin typeface="Calibri"/>
                          <a:ea typeface="Calibri"/>
                          <a:cs typeface="Times New Roman"/>
                        </a:rPr>
                        <a:t> </a:t>
                      </a:r>
                      <a:endParaRPr lang="en-CA" sz="1050" dirty="0">
                        <a:effectLst/>
                        <a:latin typeface="Calibri"/>
                        <a:ea typeface="Calibri"/>
                        <a:cs typeface="Times New Roman"/>
                      </a:endParaRPr>
                    </a:p>
                    <a:p>
                      <a:pPr>
                        <a:lnSpc>
                          <a:spcPct val="115000"/>
                        </a:lnSpc>
                        <a:spcAft>
                          <a:spcPts val="0"/>
                        </a:spcAft>
                      </a:pPr>
                      <a:r>
                        <a:rPr lang="en-CA" sz="1050" b="1" dirty="0">
                          <a:effectLst/>
                          <a:latin typeface="Calibri"/>
                          <a:ea typeface="Calibri"/>
                          <a:cs typeface="Times New Roman"/>
                        </a:rPr>
                        <a:t> </a:t>
                      </a:r>
                      <a:endParaRPr lang="en-CA" sz="1050" dirty="0">
                        <a:effectLst/>
                        <a:latin typeface="Calibri"/>
                        <a:ea typeface="Calibri"/>
                        <a:cs typeface="Times New Roman"/>
                      </a:endParaRPr>
                    </a:p>
                    <a:p>
                      <a:pPr>
                        <a:lnSpc>
                          <a:spcPct val="115000"/>
                        </a:lnSpc>
                        <a:spcAft>
                          <a:spcPts val="0"/>
                        </a:spcAft>
                      </a:pPr>
                      <a:r>
                        <a:rPr lang="en-CA" sz="1050" b="1" dirty="0">
                          <a:effectLst/>
                          <a:latin typeface="Calibri"/>
                          <a:ea typeface="Calibri"/>
                          <a:cs typeface="Times New Roman"/>
                        </a:rPr>
                        <a:t> </a:t>
                      </a:r>
                      <a:endParaRPr lang="en-CA" sz="1050" dirty="0">
                        <a:effectLst/>
                        <a:latin typeface="Calibri"/>
                        <a:ea typeface="Calibri"/>
                        <a:cs typeface="Times New Roman"/>
                      </a:endParaRPr>
                    </a:p>
                    <a:p>
                      <a:pPr>
                        <a:lnSpc>
                          <a:spcPct val="115000"/>
                        </a:lnSpc>
                        <a:spcAft>
                          <a:spcPts val="0"/>
                        </a:spcAft>
                      </a:pPr>
                      <a:endParaRPr lang="en-CA" sz="1050" b="1" dirty="0" smtClean="0">
                        <a:effectLst/>
                        <a:latin typeface="Calibri"/>
                        <a:ea typeface="Calibri"/>
                        <a:cs typeface="Times New Roman"/>
                      </a:endParaRPr>
                    </a:p>
                    <a:p>
                      <a:pPr>
                        <a:lnSpc>
                          <a:spcPct val="115000"/>
                        </a:lnSpc>
                        <a:spcAft>
                          <a:spcPts val="0"/>
                        </a:spcAft>
                      </a:pPr>
                      <a:r>
                        <a:rPr lang="en-CA" sz="1050" b="1" dirty="0" smtClean="0">
                          <a:effectLst/>
                          <a:latin typeface="Calibri"/>
                          <a:ea typeface="Calibri"/>
                          <a:cs typeface="Times New Roman"/>
                        </a:rPr>
                        <a:t>Actual </a:t>
                      </a:r>
                      <a:r>
                        <a:rPr lang="en-CA" sz="1050" b="1" dirty="0">
                          <a:effectLst/>
                          <a:latin typeface="Calibri"/>
                          <a:ea typeface="Calibri"/>
                          <a:cs typeface="Times New Roman"/>
                        </a:rPr>
                        <a:t>CPI that is available January 2014 (for 2013 year)</a:t>
                      </a:r>
                      <a:endParaRPr lang="en-CA" sz="1050" dirty="0">
                        <a:effectLst/>
                        <a:latin typeface="Calibri"/>
                        <a:ea typeface="Calibri"/>
                        <a:cs typeface="Times New Roman"/>
                      </a:endParaRPr>
                    </a:p>
                    <a:p>
                      <a:pPr marL="342900" lvl="0" indent="-342900">
                        <a:lnSpc>
                          <a:spcPct val="115000"/>
                        </a:lnSpc>
                        <a:spcAft>
                          <a:spcPts val="0"/>
                        </a:spcAft>
                        <a:buFont typeface="Symbol"/>
                        <a:buChar char=""/>
                      </a:pPr>
                      <a:r>
                        <a:rPr lang="en-CA" sz="1050" b="1" dirty="0">
                          <a:effectLst/>
                          <a:latin typeface="Calibri"/>
                          <a:ea typeface="Calibri"/>
                          <a:cs typeface="Times New Roman"/>
                        </a:rPr>
                        <a:t>This number will be used to calculate the adjustment factors for the forecast period of 2015.</a:t>
                      </a:r>
                      <a:endParaRPr lang="en-CA" sz="1050" dirty="0">
                        <a:effectLst/>
                        <a:latin typeface="Calibri"/>
                        <a:ea typeface="Calibri"/>
                        <a:cs typeface="Times New Roman"/>
                      </a:endParaRPr>
                    </a:p>
                    <a:p>
                      <a:pPr marL="342900" lvl="0" indent="-342900">
                        <a:lnSpc>
                          <a:spcPct val="115000"/>
                        </a:lnSpc>
                        <a:spcAft>
                          <a:spcPts val="0"/>
                        </a:spcAft>
                        <a:buFont typeface="Symbol"/>
                        <a:buChar char=""/>
                      </a:pPr>
                      <a:r>
                        <a:rPr lang="en-CA" sz="1050" b="1" dirty="0">
                          <a:effectLst/>
                          <a:latin typeface="Calibri"/>
                          <a:ea typeface="Calibri"/>
                          <a:cs typeface="Times New Roman"/>
                        </a:rPr>
                        <a:t>We are committing to this actual CPI number to set the price ceiling for 2015. </a:t>
                      </a:r>
                      <a:endParaRPr lang="en-CA" sz="1050" dirty="0">
                        <a:effectLst/>
                        <a:latin typeface="Calibri"/>
                        <a:ea typeface="Calibri"/>
                        <a:cs typeface="Times New Roman"/>
                      </a:endParaRPr>
                    </a:p>
                    <a:p>
                      <a:pPr>
                        <a:lnSpc>
                          <a:spcPct val="115000"/>
                        </a:lnSpc>
                        <a:spcAft>
                          <a:spcPts val="0"/>
                        </a:spcAft>
                      </a:pPr>
                      <a:r>
                        <a:rPr lang="en-CA" sz="1050" b="1" dirty="0">
                          <a:effectLst/>
                          <a:latin typeface="Calibri"/>
                          <a:ea typeface="Calibri"/>
                          <a:cs typeface="Times New Roman"/>
                        </a:rPr>
                        <a:t> </a:t>
                      </a:r>
                      <a:endParaRPr lang="en-CA" sz="1050" dirty="0">
                        <a:effectLst/>
                        <a:latin typeface="Calibri"/>
                        <a:ea typeface="Calibri"/>
                        <a:cs typeface="Times New Roman"/>
                      </a:endParaRPr>
                    </a:p>
                  </a:txBody>
                  <a:tcPr marL="64333" marR="64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050" b="1" dirty="0">
                          <a:effectLst/>
                          <a:latin typeface="Calibri"/>
                          <a:ea typeface="Calibri"/>
                          <a:cs typeface="Times New Roman"/>
                        </a:rPr>
                        <a:t> </a:t>
                      </a:r>
                      <a:endParaRPr lang="en-CA" sz="1050" dirty="0">
                        <a:effectLst/>
                        <a:latin typeface="Calibri"/>
                        <a:ea typeface="Calibri"/>
                        <a:cs typeface="Times New Roman"/>
                      </a:endParaRPr>
                    </a:p>
                    <a:p>
                      <a:pPr>
                        <a:lnSpc>
                          <a:spcPct val="115000"/>
                        </a:lnSpc>
                        <a:spcAft>
                          <a:spcPts val="0"/>
                        </a:spcAft>
                      </a:pPr>
                      <a:r>
                        <a:rPr lang="en-CA" sz="1050" b="1" dirty="0">
                          <a:effectLst/>
                          <a:latin typeface="Calibri"/>
                          <a:ea typeface="Calibri"/>
                          <a:cs typeface="Times New Roman"/>
                        </a:rPr>
                        <a:t>No release of forecast CPI in April 2015 (for 2016). </a:t>
                      </a:r>
                      <a:endParaRPr lang="en-CA" sz="1050" dirty="0">
                        <a:effectLst/>
                        <a:latin typeface="Calibri"/>
                        <a:ea typeface="Calibri"/>
                        <a:cs typeface="Times New Roman"/>
                      </a:endParaRPr>
                    </a:p>
                    <a:p>
                      <a:pPr>
                        <a:lnSpc>
                          <a:spcPct val="115000"/>
                        </a:lnSpc>
                        <a:spcAft>
                          <a:spcPts val="0"/>
                        </a:spcAft>
                      </a:pPr>
                      <a:r>
                        <a:rPr lang="en-CA" sz="1050" b="1" dirty="0">
                          <a:effectLst/>
                          <a:latin typeface="Calibri"/>
                          <a:ea typeface="Calibri"/>
                          <a:cs typeface="Times New Roman"/>
                        </a:rPr>
                        <a:t> </a:t>
                      </a:r>
                      <a:endParaRPr lang="en-CA" sz="1050" dirty="0">
                        <a:effectLst/>
                        <a:latin typeface="Calibri"/>
                        <a:ea typeface="Calibri"/>
                        <a:cs typeface="Times New Roman"/>
                      </a:endParaRPr>
                    </a:p>
                    <a:p>
                      <a:pPr>
                        <a:lnSpc>
                          <a:spcPct val="115000"/>
                        </a:lnSpc>
                        <a:spcAft>
                          <a:spcPts val="0"/>
                        </a:spcAft>
                      </a:pPr>
                      <a:r>
                        <a:rPr lang="en-CA" sz="1050" b="1" dirty="0">
                          <a:effectLst/>
                          <a:latin typeface="Calibri"/>
                          <a:ea typeface="Calibri"/>
                          <a:cs typeface="Times New Roman"/>
                        </a:rPr>
                        <a:t> </a:t>
                      </a:r>
                      <a:endParaRPr lang="en-CA" sz="1050" dirty="0">
                        <a:effectLst/>
                        <a:latin typeface="Calibri"/>
                        <a:ea typeface="Calibri"/>
                        <a:cs typeface="Times New Roman"/>
                      </a:endParaRPr>
                    </a:p>
                    <a:p>
                      <a:pPr>
                        <a:lnSpc>
                          <a:spcPct val="115000"/>
                        </a:lnSpc>
                        <a:spcAft>
                          <a:spcPts val="0"/>
                        </a:spcAft>
                      </a:pPr>
                      <a:r>
                        <a:rPr lang="en-CA" sz="1050" b="1" dirty="0">
                          <a:effectLst/>
                          <a:latin typeface="Calibri"/>
                          <a:ea typeface="Calibri"/>
                          <a:cs typeface="Times New Roman"/>
                        </a:rPr>
                        <a:t> </a:t>
                      </a:r>
                      <a:endParaRPr lang="en-CA" sz="1050" dirty="0">
                        <a:effectLst/>
                        <a:latin typeface="Calibri"/>
                        <a:ea typeface="Calibri"/>
                        <a:cs typeface="Times New Roman"/>
                      </a:endParaRPr>
                    </a:p>
                    <a:p>
                      <a:pPr>
                        <a:lnSpc>
                          <a:spcPct val="115000"/>
                        </a:lnSpc>
                        <a:spcAft>
                          <a:spcPts val="0"/>
                        </a:spcAft>
                      </a:pPr>
                      <a:endParaRPr lang="en-CA" sz="1050" b="1" dirty="0" smtClean="0">
                        <a:effectLst/>
                        <a:latin typeface="Calibri"/>
                        <a:ea typeface="Calibri"/>
                        <a:cs typeface="Times New Roman"/>
                      </a:endParaRPr>
                    </a:p>
                    <a:p>
                      <a:pPr>
                        <a:lnSpc>
                          <a:spcPct val="115000"/>
                        </a:lnSpc>
                        <a:spcAft>
                          <a:spcPts val="0"/>
                        </a:spcAft>
                      </a:pPr>
                      <a:r>
                        <a:rPr lang="en-CA" sz="1050" b="1" dirty="0" smtClean="0">
                          <a:effectLst/>
                          <a:latin typeface="Calibri"/>
                          <a:ea typeface="Calibri"/>
                          <a:cs typeface="Times New Roman"/>
                        </a:rPr>
                        <a:t>Actual </a:t>
                      </a:r>
                      <a:r>
                        <a:rPr lang="en-CA" sz="1050" b="1" dirty="0">
                          <a:effectLst/>
                          <a:latin typeface="Calibri"/>
                          <a:ea typeface="Calibri"/>
                          <a:cs typeface="Times New Roman"/>
                        </a:rPr>
                        <a:t>CPI that is available January 2015 (for 2014 year)</a:t>
                      </a:r>
                      <a:endParaRPr lang="en-CA" sz="1050" dirty="0">
                        <a:effectLst/>
                        <a:latin typeface="Calibri"/>
                        <a:ea typeface="Calibri"/>
                        <a:cs typeface="Times New Roman"/>
                      </a:endParaRPr>
                    </a:p>
                    <a:p>
                      <a:pPr marL="342900" lvl="0" indent="-342900">
                        <a:lnSpc>
                          <a:spcPct val="115000"/>
                        </a:lnSpc>
                        <a:spcAft>
                          <a:spcPts val="0"/>
                        </a:spcAft>
                        <a:buFont typeface="Symbol"/>
                        <a:buChar char=""/>
                      </a:pPr>
                      <a:r>
                        <a:rPr lang="en-CA" sz="1050" b="1" dirty="0">
                          <a:effectLst/>
                          <a:latin typeface="Calibri"/>
                          <a:ea typeface="Calibri"/>
                          <a:cs typeface="Times New Roman"/>
                        </a:rPr>
                        <a:t>This number will be used to calculate the adjustment factors for the forecast period of 2016.</a:t>
                      </a:r>
                      <a:endParaRPr lang="en-CA" sz="1050" dirty="0">
                        <a:effectLst/>
                        <a:latin typeface="Calibri"/>
                        <a:ea typeface="Calibri"/>
                        <a:cs typeface="Times New Roman"/>
                      </a:endParaRPr>
                    </a:p>
                    <a:p>
                      <a:pPr marL="342900" lvl="0" indent="-342900">
                        <a:lnSpc>
                          <a:spcPct val="115000"/>
                        </a:lnSpc>
                        <a:spcAft>
                          <a:spcPts val="0"/>
                        </a:spcAft>
                        <a:buFont typeface="Symbol"/>
                        <a:buChar char=""/>
                      </a:pPr>
                      <a:r>
                        <a:rPr lang="en-CA" sz="1050" b="1" dirty="0">
                          <a:effectLst/>
                          <a:latin typeface="Calibri"/>
                          <a:ea typeface="Calibri"/>
                          <a:cs typeface="Times New Roman"/>
                        </a:rPr>
                        <a:t>We are committing to this actual CPI number to set the price ceiling for 2016.</a:t>
                      </a:r>
                      <a:endParaRPr lang="en-CA" sz="1050" dirty="0">
                        <a:effectLst/>
                        <a:latin typeface="Calibri"/>
                        <a:ea typeface="Calibri"/>
                        <a:cs typeface="Times New Roman"/>
                      </a:endParaRPr>
                    </a:p>
                  </a:txBody>
                  <a:tcPr marL="64333" marR="64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9</a:t>
            </a:fld>
            <a:endParaRPr lang="en-US">
              <a:solidFill>
                <a:srgbClr val="003366"/>
              </a:solidFill>
            </a:endParaRPr>
          </a:p>
        </p:txBody>
      </p:sp>
    </p:spTree>
    <p:extLst>
      <p:ext uri="{BB962C8B-B14F-4D97-AF65-F5344CB8AC3E}">
        <p14:creationId xmlns:p14="http://schemas.microsoft.com/office/powerpoint/2010/main" val="3452229878"/>
      </p:ext>
    </p:extLst>
  </p:cSld>
  <p:clrMapOvr>
    <a:masterClrMapping/>
  </p:clrMapOvr>
</p:sld>
</file>

<file path=ppt/theme/theme1.xml><?xml version="1.0" encoding="utf-8"?>
<a:theme xmlns:a="http://schemas.openxmlformats.org/drawingml/2006/main" name="Presentation 2">
  <a:themeElements>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Presentation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Presentation 2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Presentation 2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Presentation 2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Presentation 2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sentation 2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Presentation 2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Presentation 2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604</TotalTime>
  <Words>1304</Words>
  <Application>Microsoft Office PowerPoint</Application>
  <PresentationFormat>On-screen Show (4:3)</PresentationFormat>
  <Paragraphs>151</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Presentation 2</vt:lpstr>
      <vt:lpstr>Patented Medicine Prices Review Board CPI Initiative</vt:lpstr>
      <vt:lpstr>CPI-Initiative - Background </vt:lpstr>
      <vt:lpstr>CPI-Initiative </vt:lpstr>
      <vt:lpstr>CPI-Initiative </vt:lpstr>
      <vt:lpstr>Regulatory Burden Reduction </vt:lpstr>
      <vt:lpstr>CPI-Initiative:  Summary of Stakeholder Feedback </vt:lpstr>
      <vt:lpstr>CPI Initiative—Next Steps</vt:lpstr>
      <vt:lpstr>CPI Initiative – Proposal Detail</vt:lpstr>
      <vt:lpstr>CPI-Adjustment Factors that will Influence the Price if Initiative is Implemented for 2015</vt:lpstr>
      <vt:lpstr>Side by Side Changes to Guidelines (Changes in Red)</vt:lpstr>
      <vt:lpstr>Side by Side Changes to Guidelines (Changes in Red)</vt:lpstr>
      <vt:lpstr>Side by Side Changes to Guidelines (Changes in Red)</vt:lpstr>
      <vt:lpstr>Example (Changes in Red)</vt:lpstr>
      <vt:lpstr>Side by Side Changes to the Guidelines (Changes in Red)</vt:lpstr>
      <vt:lpstr>CPI Initiative</vt:lpstr>
    </vt:vector>
  </TitlesOfParts>
  <Company>Gov. of Canada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Patented Medicine Prices Review Board</dc:title>
  <dc:creator>PMPRB-CEPMB</dc:creator>
  <cp:lastModifiedBy>PMPRB-CEPMB</cp:lastModifiedBy>
  <cp:revision>45</cp:revision>
  <cp:lastPrinted>2013-10-25T14:30:03Z</cp:lastPrinted>
  <dcterms:created xsi:type="dcterms:W3CDTF">2013-10-08T14:09:23Z</dcterms:created>
  <dcterms:modified xsi:type="dcterms:W3CDTF">2013-10-28T21:04:09Z</dcterms:modified>
</cp:coreProperties>
</file>