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36"/>
  </p:notesMasterIdLst>
  <p:handoutMasterIdLst>
    <p:handoutMasterId r:id="rId37"/>
  </p:handoutMasterIdLst>
  <p:sldIdLst>
    <p:sldId id="270" r:id="rId2"/>
    <p:sldId id="685" r:id="rId3"/>
    <p:sldId id="712" r:id="rId4"/>
    <p:sldId id="692" r:id="rId5"/>
    <p:sldId id="695" r:id="rId6"/>
    <p:sldId id="696" r:id="rId7"/>
    <p:sldId id="714" r:id="rId8"/>
    <p:sldId id="717" r:id="rId9"/>
    <p:sldId id="718" r:id="rId10"/>
    <p:sldId id="719" r:id="rId11"/>
    <p:sldId id="720" r:id="rId12"/>
    <p:sldId id="721" r:id="rId13"/>
    <p:sldId id="722" r:id="rId14"/>
    <p:sldId id="723" r:id="rId15"/>
    <p:sldId id="724" r:id="rId16"/>
    <p:sldId id="725" r:id="rId17"/>
    <p:sldId id="726" r:id="rId18"/>
    <p:sldId id="727" r:id="rId19"/>
    <p:sldId id="728" r:id="rId20"/>
    <p:sldId id="729" r:id="rId21"/>
    <p:sldId id="730" r:id="rId22"/>
    <p:sldId id="731" r:id="rId23"/>
    <p:sldId id="732" r:id="rId24"/>
    <p:sldId id="743" r:id="rId25"/>
    <p:sldId id="733" r:id="rId26"/>
    <p:sldId id="734" r:id="rId27"/>
    <p:sldId id="735" r:id="rId28"/>
    <p:sldId id="736" r:id="rId29"/>
    <p:sldId id="737" r:id="rId30"/>
    <p:sldId id="738" r:id="rId31"/>
    <p:sldId id="739" r:id="rId32"/>
    <p:sldId id="740" r:id="rId33"/>
    <p:sldId id="741" r:id="rId34"/>
    <p:sldId id="742" r:id="rId3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80000"/>
    <a:srgbClr val="20558A"/>
    <a:srgbClr val="0066CC"/>
    <a:srgbClr val="345A98"/>
    <a:srgbClr val="22509A"/>
    <a:srgbClr val="1D4585"/>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271" autoAdjust="0"/>
    <p:restoredTop sz="63787" autoAdjust="0"/>
  </p:normalViewPr>
  <p:slideViewPr>
    <p:cSldViewPr>
      <p:cViewPr>
        <p:scale>
          <a:sx n="110" d="100"/>
          <a:sy n="110" d="100"/>
        </p:scale>
        <p:origin x="-1446" y="72"/>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32" y="-90"/>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2"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3603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7" y="4416428"/>
            <a:ext cx="5608637"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879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10</a:t>
            </a:fld>
            <a:endParaRPr lang="en-US" dirty="0"/>
          </a:p>
        </p:txBody>
      </p:sp>
    </p:spTree>
    <p:extLst>
      <p:ext uri="{BB962C8B-B14F-4D97-AF65-F5344CB8AC3E}">
        <p14:creationId xmlns:p14="http://schemas.microsoft.com/office/powerpoint/2010/main" val="783633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kern="1200" baseline="0" dirty="0" smtClean="0">
                <a:solidFill>
                  <a:schemeClr val="tx1"/>
                </a:solidFill>
                <a:effectLst/>
                <a:latin typeface="Arial" charset="0"/>
                <a:ea typeface="ＭＳ Ｐゴシック" pitchFamily="-60" charset="-128"/>
                <a:cs typeface="ＭＳ Ｐゴシック" pitchFamily="-60" charset="-128"/>
              </a:rPr>
              <a:t>  </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defRPr/>
            </a:pPr>
            <a:endParaRPr lang="en-US" b="1"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24</a:t>
            </a:fld>
            <a:endParaRPr lang="en-US" dirty="0"/>
          </a:p>
        </p:txBody>
      </p:sp>
    </p:spTree>
    <p:extLst>
      <p:ext uri="{BB962C8B-B14F-4D97-AF65-F5344CB8AC3E}">
        <p14:creationId xmlns:p14="http://schemas.microsoft.com/office/powerpoint/2010/main" val="7836334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25</a:t>
            </a:fld>
            <a:endParaRPr lang="en-US" dirty="0"/>
          </a:p>
        </p:txBody>
      </p:sp>
    </p:spTree>
    <p:extLst>
      <p:ext uri="{BB962C8B-B14F-4D97-AF65-F5344CB8AC3E}">
        <p14:creationId xmlns:p14="http://schemas.microsoft.com/office/powerpoint/2010/main" val="10502608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solidFill>
                <a:srgbClr val="00206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a:t>
            </a:fld>
            <a:endParaRPr lang="en-US" dirty="0"/>
          </a:p>
        </p:txBody>
      </p:sp>
    </p:spTree>
    <p:extLst>
      <p:ext uri="{BB962C8B-B14F-4D97-AF65-F5344CB8AC3E}">
        <p14:creationId xmlns:p14="http://schemas.microsoft.com/office/powerpoint/2010/main" val="16259855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33</a:t>
            </a:fld>
            <a:endParaRPr lang="en-US" dirty="0"/>
          </a:p>
        </p:txBody>
      </p:sp>
    </p:spTree>
    <p:extLst>
      <p:ext uri="{BB962C8B-B14F-4D97-AF65-F5344CB8AC3E}">
        <p14:creationId xmlns:p14="http://schemas.microsoft.com/office/powerpoint/2010/main" val="19014211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34</a:t>
            </a:fld>
            <a:endParaRPr lang="en-US" dirty="0"/>
          </a:p>
        </p:txBody>
      </p:sp>
    </p:spTree>
    <p:extLst>
      <p:ext uri="{BB962C8B-B14F-4D97-AF65-F5344CB8AC3E}">
        <p14:creationId xmlns:p14="http://schemas.microsoft.com/office/powerpoint/2010/main" val="3392208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8</a:t>
            </a:fld>
            <a:endParaRPr lang="en-US" dirty="0"/>
          </a:p>
        </p:txBody>
      </p:sp>
    </p:spTree>
    <p:extLst>
      <p:ext uri="{BB962C8B-B14F-4D97-AF65-F5344CB8AC3E}">
        <p14:creationId xmlns:p14="http://schemas.microsoft.com/office/powerpoint/2010/main" val="332415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9</a:t>
            </a:fld>
            <a:endParaRPr lang="en-US" dirty="0"/>
          </a:p>
        </p:txBody>
      </p:sp>
    </p:spTree>
    <p:extLst>
      <p:ext uri="{BB962C8B-B14F-4D97-AF65-F5344CB8AC3E}">
        <p14:creationId xmlns:p14="http://schemas.microsoft.com/office/powerpoint/2010/main" val="332415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package" Target="../embeddings/Microsoft_Excel_Worksheet3.xlsx"/><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r>
              <a:rPr lang="fr-CA" sz="2400" b="1" dirty="0" smtClean="0"/>
              <a:t>Méthodologie de la majoration régulière – une mise à jour</a:t>
            </a:r>
          </a:p>
          <a:p>
            <a:pPr eaLnBrk="1" hangingPunct="1">
              <a:buFont typeface="Wingdings" pitchFamily="-60" charset="2"/>
              <a:buNone/>
            </a:pPr>
            <a:endParaRPr lang="fr-CA" sz="2400" dirty="0" smtClean="0"/>
          </a:p>
          <a:p>
            <a:pPr eaLnBrk="1" hangingPunct="1">
              <a:buFont typeface="Wingdings" pitchFamily="-60" charset="2"/>
              <a:buNone/>
            </a:pPr>
            <a:r>
              <a:rPr lang="fr-CA" sz="2000" dirty="0" smtClean="0"/>
              <a:t>					Ottawa, le 16 mai 2013</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eaLnBrk="1" hangingPunct="1"/>
            <a:r>
              <a:rPr lang="fr-CA" sz="3600" i="1" dirty="0" smtClean="0">
                <a:solidFill>
                  <a:schemeClr val="tx1"/>
                </a:solidFill>
              </a:rPr>
              <a:t>Conseil d’examen du prix des médicaments brevetés</a:t>
            </a:r>
            <a:br>
              <a:rPr lang="fr-CA" sz="3600" i="1" dirty="0" smtClean="0">
                <a:solidFill>
                  <a:schemeClr val="tx1"/>
                </a:solidFill>
              </a:rPr>
            </a:br>
            <a:r>
              <a:rPr lang="fr-CA" sz="2800" i="1" dirty="0" smtClean="0">
                <a:solidFill>
                  <a:schemeClr val="tx1"/>
                </a:solidFill>
              </a:rPr>
              <a:t>Direction de la réglementation et de la liaison auprès des brevetés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10</a:t>
            </a:fld>
            <a:endParaRPr lang="en-US" dirty="0">
              <a:solidFill>
                <a:schemeClr val="tx1"/>
              </a:solidFill>
            </a:endParaRPr>
          </a:p>
        </p:txBody>
      </p:sp>
      <p:sp>
        <p:nvSpPr>
          <p:cNvPr id="5" name="Content Placeholder 2"/>
          <p:cNvSpPr>
            <a:spLocks noGrp="1"/>
          </p:cNvSpPr>
          <p:nvPr>
            <p:ph idx="1"/>
          </p:nvPr>
        </p:nvSpPr>
        <p:spPr>
          <a:xfrm>
            <a:off x="1259632" y="1772816"/>
            <a:ext cx="7416824" cy="2448272"/>
          </a:xfrm>
        </p:spPr>
        <p:txBody>
          <a:bodyPr/>
          <a:lstStyle/>
          <a:p>
            <a:pPr marL="0" indent="0" algn="ctr">
              <a:buNone/>
            </a:pPr>
            <a:endParaRPr lang="en-CA" sz="4000" dirty="0" smtClean="0"/>
          </a:p>
          <a:p>
            <a:pPr marL="0" indent="0" algn="ctr">
              <a:buNone/>
            </a:pPr>
            <a:r>
              <a:rPr lang="fr-CA" sz="4000" dirty="0" smtClean="0"/>
              <a:t>Se prévaloir de la méthodologie de la majoration régulière</a:t>
            </a:r>
          </a:p>
          <a:p>
            <a:pPr algn="ctr"/>
            <a:endParaRPr lang="en-CA" sz="4000" dirty="0"/>
          </a:p>
        </p:txBody>
      </p:sp>
    </p:spTree>
    <p:extLst>
      <p:ext uri="{BB962C8B-B14F-4D97-AF65-F5344CB8AC3E}">
        <p14:creationId xmlns:p14="http://schemas.microsoft.com/office/powerpoint/2010/main" val="2988852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355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151D245D-2042-4322-A27F-B17407AE36EB}" type="slidenum">
              <a:rPr lang="en-US" sz="1400" smtClean="0">
                <a:solidFill>
                  <a:schemeClr val="bg1"/>
                </a:solidFill>
              </a:rPr>
              <a:pPr eaLnBrk="1" hangingPunct="1"/>
              <a:t>11</a:t>
            </a:fld>
            <a:endParaRPr lang="en-US" sz="1400" dirty="0" smtClean="0"/>
          </a:p>
        </p:txBody>
      </p:sp>
      <p:graphicFrame>
        <p:nvGraphicFramePr>
          <p:cNvPr id="23557" name="Object 6"/>
          <p:cNvGraphicFramePr>
            <a:graphicFrameLocks noChangeAspect="1"/>
          </p:cNvGraphicFramePr>
          <p:nvPr>
            <p:extLst>
              <p:ext uri="{D42A27DB-BD31-4B8C-83A1-F6EECF244321}">
                <p14:modId xmlns:p14="http://schemas.microsoft.com/office/powerpoint/2010/main" val="854475273"/>
              </p:ext>
            </p:extLst>
          </p:nvPr>
        </p:nvGraphicFramePr>
        <p:xfrm>
          <a:off x="1114425" y="1485900"/>
          <a:ext cx="7467600" cy="3876675"/>
        </p:xfrm>
        <a:graphic>
          <a:graphicData uri="http://schemas.openxmlformats.org/presentationml/2006/ole">
            <mc:AlternateContent xmlns:mc="http://schemas.openxmlformats.org/markup-compatibility/2006">
              <mc:Choice xmlns:v="urn:schemas-microsoft-com:vml" Requires="v">
                <p:oleObj spid="_x0000_s1115" name="Document" r:id="rId5" imgW="6346738" imgH="3291750" progId="Word.Document.12">
                  <p:embed/>
                </p:oleObj>
              </mc:Choice>
              <mc:Fallback>
                <p:oleObj name="Document" r:id="rId5" imgW="6346738" imgH="3291750" progId="Word.Document.12">
                  <p:embed/>
                  <p:pic>
                    <p:nvPicPr>
                      <p:cNvPr id="0" name=""/>
                      <p:cNvPicPr>
                        <a:picLocks noChangeAspect="1" noChangeArrowheads="1"/>
                      </p:cNvPicPr>
                      <p:nvPr/>
                    </p:nvPicPr>
                    <p:blipFill>
                      <a:blip r:embed="rId6"/>
                      <a:srcRect/>
                      <a:stretch>
                        <a:fillRect/>
                      </a:stretch>
                    </p:blipFill>
                    <p:spPr bwMode="auto">
                      <a:xfrm>
                        <a:off x="1114425" y="1485900"/>
                        <a:ext cx="7467600" cy="387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dirty="0" smtClean="0"/>
              <a:t>Formulaires de demande</a:t>
            </a:r>
          </a:p>
        </p:txBody>
      </p:sp>
    </p:spTree>
    <p:extLst>
      <p:ext uri="{BB962C8B-B14F-4D97-AF65-F5344CB8AC3E}">
        <p14:creationId xmlns:p14="http://schemas.microsoft.com/office/powerpoint/2010/main" val="1915396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458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03314ED2-E7CB-49EF-9143-F112178D9872}" type="slidenum">
              <a:rPr lang="en-US" sz="1400" smtClean="0">
                <a:solidFill>
                  <a:schemeClr val="bg1"/>
                </a:solidFill>
              </a:rPr>
              <a:pPr eaLnBrk="1" hangingPunct="1"/>
              <a:t>12</a:t>
            </a:fld>
            <a:endParaRPr lang="en-US" sz="1400" dirty="0" smtClean="0"/>
          </a:p>
        </p:txBody>
      </p:sp>
      <p:graphicFrame>
        <p:nvGraphicFramePr>
          <p:cNvPr id="24581" name="Object 3"/>
          <p:cNvGraphicFramePr>
            <a:graphicFrameLocks noChangeAspect="1"/>
          </p:cNvGraphicFramePr>
          <p:nvPr>
            <p:extLst>
              <p:ext uri="{D42A27DB-BD31-4B8C-83A1-F6EECF244321}">
                <p14:modId xmlns:p14="http://schemas.microsoft.com/office/powerpoint/2010/main" val="3837279157"/>
              </p:ext>
            </p:extLst>
          </p:nvPr>
        </p:nvGraphicFramePr>
        <p:xfrm>
          <a:off x="1400175" y="1485900"/>
          <a:ext cx="6648450" cy="4143375"/>
        </p:xfrm>
        <a:graphic>
          <a:graphicData uri="http://schemas.openxmlformats.org/presentationml/2006/ole">
            <mc:AlternateContent xmlns:mc="http://schemas.openxmlformats.org/markup-compatibility/2006">
              <mc:Choice xmlns:v="urn:schemas-microsoft-com:vml" Requires="v">
                <p:oleObj spid="_x0000_s2139" name="Document" r:id="rId5" imgW="5956042" imgH="3702769" progId="Word.Document.12">
                  <p:embed/>
                </p:oleObj>
              </mc:Choice>
              <mc:Fallback>
                <p:oleObj name="Document" r:id="rId5" imgW="5956042" imgH="3702769" progId="Word.Document.12">
                  <p:embed/>
                  <p:pic>
                    <p:nvPicPr>
                      <p:cNvPr id="0" name=""/>
                      <p:cNvPicPr>
                        <a:picLocks noChangeAspect="1" noChangeArrowheads="1"/>
                      </p:cNvPicPr>
                      <p:nvPr/>
                    </p:nvPicPr>
                    <p:blipFill>
                      <a:blip r:embed="rId6"/>
                      <a:srcRect/>
                      <a:stretch>
                        <a:fillRect/>
                      </a:stretch>
                    </p:blipFill>
                    <p:spPr bwMode="auto">
                      <a:xfrm>
                        <a:off x="1400175" y="1485900"/>
                        <a:ext cx="6648450" cy="414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dirty="0" smtClean="0"/>
              <a:t>Formulaires de demande</a:t>
            </a:r>
          </a:p>
        </p:txBody>
      </p:sp>
    </p:spTree>
    <p:extLst>
      <p:ext uri="{BB962C8B-B14F-4D97-AF65-F5344CB8AC3E}">
        <p14:creationId xmlns:p14="http://schemas.microsoft.com/office/powerpoint/2010/main" val="1634353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4294967295"/>
          </p:nvPr>
        </p:nvSpPr>
        <p:spPr>
          <a:xfrm>
            <a:off x="1043608" y="1484784"/>
            <a:ext cx="7992888" cy="936104"/>
          </a:xfrm>
        </p:spPr>
        <p:txBody>
          <a:bodyPr/>
          <a:lstStyle/>
          <a:p>
            <a:pPr lvl="1" eaLnBrk="1" hangingPunct="1">
              <a:buFont typeface="Wingdings" pitchFamily="2" charset="2"/>
              <a:buChar char="§"/>
            </a:pPr>
            <a:r>
              <a:rPr lang="fr-CA" sz="2800" b="1" dirty="0" smtClean="0"/>
              <a:t>Partie A : comme il a été mentionné précédemment</a:t>
            </a:r>
          </a:p>
          <a:p>
            <a:pPr lvl="1" eaLnBrk="1" hangingPunct="1">
              <a:buFont typeface="Wingdings" pitchFamily="2" charset="2"/>
              <a:buChar char="§"/>
            </a:pPr>
            <a:r>
              <a:rPr lang="fr-CA" sz="2800" b="1" dirty="0" smtClean="0"/>
              <a:t>Partie B</a:t>
            </a:r>
          </a:p>
          <a:p>
            <a:pPr lvl="1" eaLnBrk="1" hangingPunct="1">
              <a:buFont typeface="Wingdings" pitchFamily="2" charset="2"/>
              <a:buNone/>
            </a:pPr>
            <a:endParaRPr lang="en-US" sz="2800" b="1" dirty="0" smtClean="0"/>
          </a:p>
        </p:txBody>
      </p:sp>
      <p:sp>
        <p:nvSpPr>
          <p:cNvPr id="25604"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5605"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DEDB240E-A16D-45F2-8B35-5B8BE48360FE}" type="slidenum">
              <a:rPr lang="en-US" sz="1400" smtClean="0">
                <a:solidFill>
                  <a:schemeClr val="bg1"/>
                </a:solidFill>
              </a:rPr>
              <a:pPr eaLnBrk="1" hangingPunct="1"/>
              <a:t>13</a:t>
            </a:fld>
            <a:endParaRPr lang="en-US" sz="1400" dirty="0" smtClean="0"/>
          </a:p>
        </p:txBody>
      </p:sp>
      <p:graphicFrame>
        <p:nvGraphicFramePr>
          <p:cNvPr id="25606" name="Object 6"/>
          <p:cNvGraphicFramePr>
            <a:graphicFrameLocks noChangeAspect="1"/>
          </p:cNvGraphicFramePr>
          <p:nvPr>
            <p:extLst>
              <p:ext uri="{D42A27DB-BD31-4B8C-83A1-F6EECF244321}">
                <p14:modId xmlns:p14="http://schemas.microsoft.com/office/powerpoint/2010/main" val="1271652190"/>
              </p:ext>
            </p:extLst>
          </p:nvPr>
        </p:nvGraphicFramePr>
        <p:xfrm>
          <a:off x="1106488" y="3068638"/>
          <a:ext cx="7845425" cy="1990725"/>
        </p:xfrm>
        <a:graphic>
          <a:graphicData uri="http://schemas.openxmlformats.org/presentationml/2006/ole">
            <mc:AlternateContent xmlns:mc="http://schemas.openxmlformats.org/markup-compatibility/2006">
              <mc:Choice xmlns:v="urn:schemas-microsoft-com:vml" Requires="v">
                <p:oleObj spid="_x0000_s3167" name="Worksheet" r:id="rId5" imgW="8020159" imgH="1990789" progId="Excel.Sheet.12">
                  <p:embed/>
                </p:oleObj>
              </mc:Choice>
              <mc:Fallback>
                <p:oleObj name="Worksheet" r:id="rId5" imgW="8020159" imgH="1990789" progId="Excel.Sheet.12">
                  <p:embed/>
                  <p:pic>
                    <p:nvPicPr>
                      <p:cNvPr id="0" name=""/>
                      <p:cNvPicPr>
                        <a:picLocks noChangeAspect="1" noChangeArrowheads="1"/>
                      </p:cNvPicPr>
                      <p:nvPr/>
                    </p:nvPicPr>
                    <p:blipFill>
                      <a:blip r:embed="rId6"/>
                      <a:srcRect/>
                      <a:stretch>
                        <a:fillRect/>
                      </a:stretch>
                    </p:blipFill>
                    <p:spPr bwMode="auto">
                      <a:xfrm>
                        <a:off x="1106488" y="3068638"/>
                        <a:ext cx="7845425" cy="1990725"/>
                      </a:xfrm>
                      <a:prstGeom prst="rect">
                        <a:avLst/>
                      </a:prstGeom>
                      <a:noFill/>
                      <a:ln>
                        <a:noFill/>
                      </a:ln>
                      <a:effectLst/>
                    </p:spPr>
                  </p:pic>
                </p:oleObj>
              </mc:Fallback>
            </mc:AlternateContent>
          </a:graphicData>
        </a:graphic>
      </p:graphicFrame>
      <p:sp>
        <p:nvSpPr>
          <p:cNvPr id="7"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dirty="0" smtClean="0"/>
              <a:t>Formulaires de demande</a:t>
            </a:r>
          </a:p>
        </p:txBody>
      </p:sp>
    </p:spTree>
    <p:extLst>
      <p:ext uri="{BB962C8B-B14F-4D97-AF65-F5344CB8AC3E}">
        <p14:creationId xmlns:p14="http://schemas.microsoft.com/office/powerpoint/2010/main" val="3357198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4294967295"/>
          </p:nvPr>
        </p:nvSpPr>
        <p:spPr>
          <a:xfrm>
            <a:off x="1104900" y="1340768"/>
            <a:ext cx="7848600" cy="4248472"/>
          </a:xfrm>
        </p:spPr>
        <p:txBody>
          <a:bodyPr/>
          <a:lstStyle/>
          <a:p>
            <a:pPr eaLnBrk="1" hangingPunct="1">
              <a:buFont typeface="Wingdings" pitchFamily="2" charset="2"/>
              <a:buChar char="§"/>
            </a:pPr>
            <a:r>
              <a:rPr lang="fr-CA" sz="2600" b="1" dirty="0" smtClean="0"/>
              <a:t>Le produit médicamenteux breveté est vendu </a:t>
            </a:r>
            <a:r>
              <a:rPr lang="fr-CA" sz="2600" dirty="0" smtClean="0"/>
              <a:t>à divers clients depuis le 1</a:t>
            </a:r>
            <a:r>
              <a:rPr lang="fr-CA" sz="2600" baseline="30000" dirty="0" smtClean="0"/>
              <a:t>er</a:t>
            </a:r>
            <a:r>
              <a:rPr lang="fr-CA" sz="2600" dirty="0" smtClean="0"/>
              <a:t> avril </a:t>
            </a:r>
            <a:r>
              <a:rPr lang="fr-CA" sz="2600" b="1" dirty="0" smtClean="0"/>
              <a:t>2007. Son prix a fait l’objet d’une enquête en 2012. Le breveté est d’avis qu’on peut appliquer la méthodologie de la majoration régulière.</a:t>
            </a:r>
          </a:p>
          <a:p>
            <a:pPr eaLnBrk="1" hangingPunct="1">
              <a:buFont typeface="Wingdings" pitchFamily="2" charset="2"/>
              <a:buChar char="§"/>
            </a:pPr>
            <a:r>
              <a:rPr lang="fr-CA" sz="2600" b="1" dirty="0" smtClean="0"/>
              <a:t>Seulement </a:t>
            </a:r>
            <a:r>
              <a:rPr lang="fr-CA" sz="2600" dirty="0" smtClean="0"/>
              <a:t>u</a:t>
            </a:r>
            <a:r>
              <a:rPr lang="fr-CA" sz="2600" b="1" dirty="0" smtClean="0"/>
              <a:t>n prix courant : </a:t>
            </a:r>
          </a:p>
          <a:p>
            <a:pPr lvl="2" eaLnBrk="1" hangingPunct="1">
              <a:buFont typeface="Wingdings" pitchFamily="2" charset="2"/>
              <a:buNone/>
            </a:pPr>
            <a:r>
              <a:rPr lang="fr-CA" sz="2600" b="1" dirty="0" smtClean="0"/>
              <a:t>		20,00 $/comprimé en 2007, 2008 et 2009 </a:t>
            </a:r>
          </a:p>
          <a:p>
            <a:pPr lvl="2" eaLnBrk="1" hangingPunct="1">
              <a:buFont typeface="Wingdings" pitchFamily="2" charset="2"/>
              <a:buNone/>
            </a:pPr>
            <a:r>
              <a:rPr lang="fr-CA" sz="2600" b="1" dirty="0" smtClean="0"/>
              <a:t>		21,00 $/comprimé en 2010, 2011 et 2012</a:t>
            </a:r>
          </a:p>
          <a:p>
            <a:pPr eaLnBrk="1" hangingPunct="1">
              <a:buFont typeface="Wingdings" pitchFamily="2" charset="2"/>
              <a:buChar char="§"/>
            </a:pPr>
            <a:r>
              <a:rPr lang="fr-CA" sz="2600" b="1" dirty="0" smtClean="0"/>
              <a:t>L’augmentation du prix était en vigueur en date du 1</a:t>
            </a:r>
            <a:r>
              <a:rPr lang="fr-CA" sz="2600" b="1" baseline="30000" dirty="0" smtClean="0"/>
              <a:t>er</a:t>
            </a:r>
            <a:r>
              <a:rPr lang="fr-CA" sz="2600" b="1" dirty="0" smtClean="0"/>
              <a:t> avril 2010.</a:t>
            </a:r>
          </a:p>
          <a:p>
            <a:pPr eaLnBrk="1" hangingPunct="1">
              <a:buFont typeface="Wingdings" pitchFamily="2" charset="2"/>
              <a:buChar char="§"/>
            </a:pPr>
            <a:r>
              <a:rPr lang="fr-CA" sz="2600" b="1" dirty="0" smtClean="0"/>
              <a:t>Le prix de vente maximal correspondait au prix courant.</a:t>
            </a:r>
          </a:p>
          <a:p>
            <a:pPr lvl="2" eaLnBrk="1" hangingPunct="1">
              <a:buFont typeface="Wingdings" pitchFamily="2" charset="2"/>
              <a:buNone/>
            </a:pPr>
            <a:r>
              <a:rPr lang="fr-CA" sz="2400" b="1" dirty="0" smtClean="0"/>
              <a:t>	</a:t>
            </a:r>
          </a:p>
        </p:txBody>
      </p:sp>
      <p:sp>
        <p:nvSpPr>
          <p:cNvPr id="2662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662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EAA2F11F-4431-4712-B90B-23D5B2EC4EA6}" type="slidenum">
              <a:rPr lang="en-US" sz="1400" smtClean="0">
                <a:solidFill>
                  <a:schemeClr val="bg1"/>
                </a:solidFill>
              </a:rPr>
              <a:pPr eaLnBrk="1" hangingPunct="1"/>
              <a:t>14</a:t>
            </a:fld>
            <a:endParaRPr lang="en-US" sz="1400" dirty="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sz="3800" dirty="0" smtClean="0"/>
              <a:t>Méthodologie de la majoration régulière</a:t>
            </a:r>
          </a:p>
        </p:txBody>
      </p:sp>
    </p:spTree>
    <p:extLst>
      <p:ext uri="{BB962C8B-B14F-4D97-AF65-F5344CB8AC3E}">
        <p14:creationId xmlns:p14="http://schemas.microsoft.com/office/powerpoint/2010/main" val="378500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662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EAA2F11F-4431-4712-B90B-23D5B2EC4EA6}" type="slidenum">
              <a:rPr lang="en-US" sz="1400" smtClean="0">
                <a:solidFill>
                  <a:schemeClr val="bg1"/>
                </a:solidFill>
              </a:rPr>
              <a:pPr eaLnBrk="1" hangingPunct="1"/>
              <a:t>15</a:t>
            </a:fld>
            <a:endParaRPr lang="en-US" sz="1400" dirty="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sz="3800" dirty="0"/>
              <a:t>Méthodologie de la majoration régulière</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1818671421"/>
              </p:ext>
            </p:extLst>
          </p:nvPr>
        </p:nvGraphicFramePr>
        <p:xfrm>
          <a:off x="1412032" y="2924944"/>
          <a:ext cx="6095999" cy="1847361"/>
        </p:xfrm>
        <a:graphic>
          <a:graphicData uri="http://schemas.openxmlformats.org/drawingml/2006/table">
            <a:tbl>
              <a:tblPr/>
              <a:tblGrid>
                <a:gridCol w="1840766"/>
                <a:gridCol w="601316"/>
                <a:gridCol w="601316"/>
                <a:gridCol w="598249"/>
                <a:gridCol w="598249"/>
                <a:gridCol w="653471"/>
                <a:gridCol w="601316"/>
                <a:gridCol w="601316"/>
              </a:tblGrid>
              <a:tr h="193210">
                <a:tc>
                  <a:txBody>
                    <a:bodyPr/>
                    <a:lstStyle/>
                    <a:p>
                      <a:pPr algn="l" fontAlgn="b"/>
                      <a:r>
                        <a:rPr lang="en-CA" sz="1200" b="1" i="0" u="none" strike="noStrike" dirty="0" smtClean="0">
                          <a:solidFill>
                            <a:srgbClr val="000000"/>
                          </a:solidFill>
                          <a:effectLst/>
                          <a:latin typeface="Arial"/>
                        </a:rPr>
                        <a:t>PARTIE </a:t>
                      </a:r>
                      <a:r>
                        <a:rPr lang="en-CA" sz="1200" b="1" i="0" u="none" strike="noStrike" dirty="0">
                          <a:solidFill>
                            <a:srgbClr val="000000"/>
                          </a:solidFill>
                          <a:effectLst/>
                          <a:latin typeface="Arial"/>
                        </a:rPr>
                        <a:t>B </a:t>
                      </a: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gridSpan="3">
                  <a:txBody>
                    <a:bodyPr/>
                    <a:lstStyle/>
                    <a:p>
                      <a:pPr marL="0" indent="0" algn="ctr" fontAlgn="b"/>
                      <a:r>
                        <a:rPr lang="en-CA" sz="1200" b="1" i="0" u="none" strike="noStrike" dirty="0" smtClean="0">
                          <a:solidFill>
                            <a:srgbClr val="000000"/>
                          </a:solidFill>
                          <a:effectLst/>
                          <a:latin typeface="Arial"/>
                        </a:rPr>
                        <a:t>Tableau</a:t>
                      </a:r>
                      <a:r>
                        <a:rPr lang="en-CA" sz="1200" b="1" i="0" u="none" strike="noStrike" baseline="0" dirty="0" smtClean="0">
                          <a:solidFill>
                            <a:srgbClr val="000000"/>
                          </a:solidFill>
                          <a:effectLst/>
                          <a:latin typeface="Arial"/>
                        </a:rPr>
                        <a:t> des augmentations de prix</a:t>
                      </a:r>
                      <a:endParaRPr lang="en-CA" sz="12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CA"/>
                    </a:p>
                  </a:txBody>
                  <a:tcPr/>
                </a:tc>
                <a:tc hMerge="1">
                  <a:txBody>
                    <a:bodyPr/>
                    <a:lstStyle/>
                    <a:p>
                      <a:endParaRPr lang="en-CA"/>
                    </a:p>
                  </a:txBody>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r>
              <a:tr h="193210">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3210">
                <a:tc>
                  <a:txBody>
                    <a:bodyPr/>
                    <a:lstStyle/>
                    <a:p>
                      <a:pPr algn="l" fontAlgn="b"/>
                      <a:r>
                        <a:rPr lang="en-CA" sz="1100" b="0" i="0" u="none" strike="noStrike" dirty="0">
                          <a:solidFill>
                            <a:srgbClr val="000000"/>
                          </a:solidFill>
                          <a:effectLst/>
                          <a:latin typeface="Calibri"/>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CA" sz="1100" b="0" i="0" u="none" strike="noStrike" dirty="0" smtClean="0">
                          <a:solidFill>
                            <a:srgbClr val="000000"/>
                          </a:solidFill>
                          <a:effectLst/>
                          <a:latin typeface="Calibri"/>
                        </a:rPr>
                        <a:t>2007</a:t>
                      </a:r>
                      <a:endParaRPr lang="en-CA"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fontAlgn="b"/>
                      <a:r>
                        <a:rPr lang="en-CA" sz="1100" b="0" i="0" u="none" strike="noStrike" dirty="0" smtClean="0">
                          <a:solidFill>
                            <a:srgbClr val="000000"/>
                          </a:solidFill>
                          <a:effectLst/>
                          <a:latin typeface="Calibri"/>
                        </a:rPr>
                        <a:t>2008</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2009</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2011</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2012</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6">
                <a:tc>
                  <a:txBody>
                    <a:bodyPr/>
                    <a:lstStyle/>
                    <a:p>
                      <a:pPr algn="l" fontAlgn="b"/>
                      <a:r>
                        <a:rPr lang="fr-CA" sz="800" b="0" i="0" u="none" strike="noStrike" noProof="0" dirty="0" smtClean="0">
                          <a:solidFill>
                            <a:srgbClr val="000000"/>
                          </a:solidFill>
                          <a:effectLst/>
                          <a:latin typeface="Calibri"/>
                        </a:rPr>
                        <a:t>Prix courant (prix/unité)</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21,00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21,00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21,00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fr-CA" sz="800" b="0" i="0" u="none" strike="noStrike" noProof="0" dirty="0" smtClean="0">
                          <a:solidFill>
                            <a:srgbClr val="000000"/>
                          </a:solidFill>
                          <a:effectLst/>
                          <a:latin typeface="Calibri"/>
                        </a:rPr>
                        <a:t>Augmentation du prix courant (%)</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5,00 %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14">
                <a:tc>
                  <a:txBody>
                    <a:bodyPr/>
                    <a:lstStyle/>
                    <a:p>
                      <a:pPr algn="l" fontAlgn="b"/>
                      <a:r>
                        <a:rPr lang="fr-CA" sz="800" b="0" i="0" u="none" strike="noStrike" noProof="0" dirty="0" smtClean="0">
                          <a:solidFill>
                            <a:srgbClr val="000000"/>
                          </a:solidFill>
                          <a:effectLst/>
                          <a:latin typeface="Calibri"/>
                        </a:rPr>
                        <a:t>Prix</a:t>
                      </a:r>
                      <a:r>
                        <a:rPr lang="fr-CA" sz="800" b="0" i="0" u="none" strike="noStrike" baseline="0" noProof="0" dirty="0" smtClean="0">
                          <a:solidFill>
                            <a:srgbClr val="000000"/>
                          </a:solidFill>
                          <a:effectLst/>
                          <a:latin typeface="Calibri"/>
                        </a:rPr>
                        <a:t> de vente maximal/unité</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20,00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21,00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21,00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21,00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fr-CA" sz="800" b="0" i="0" u="none" strike="noStrike" noProof="0" dirty="0" smtClean="0">
                          <a:solidFill>
                            <a:srgbClr val="000000"/>
                          </a:solidFill>
                          <a:effectLst/>
                          <a:latin typeface="Calibri"/>
                        </a:rPr>
                        <a:t>Entrée</a:t>
                      </a:r>
                      <a:r>
                        <a:rPr lang="fr-CA" sz="800" b="0" i="0" u="none" strike="noStrike" baseline="0" noProof="0" dirty="0" smtClean="0">
                          <a:solidFill>
                            <a:srgbClr val="000000"/>
                          </a:solidFill>
                          <a:effectLst/>
                          <a:latin typeface="Calibri"/>
                        </a:rPr>
                        <a:t> en vigueur de l’augmentation du prix courant</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fr-CA" sz="1100" b="0" i="0" u="none" strike="noStrike" noProof="0" dirty="0" smtClean="0">
                          <a:solidFill>
                            <a:srgbClr val="000000"/>
                          </a:solidFill>
                          <a:effectLst/>
                          <a:latin typeface="Calibri"/>
                        </a:rPr>
                        <a:t>1-avr-10</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CA" sz="1100" b="0" i="0" u="none" strike="noStrike" noProof="0" dirty="0" smtClean="0">
                          <a:solidFill>
                            <a:srgbClr val="000000"/>
                          </a:solidFill>
                          <a:effectLst/>
                          <a:latin typeface="Calibri"/>
                        </a:rPr>
                        <a:t> </a:t>
                      </a:r>
                      <a:endParaRPr lang="fr-CA" sz="11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115616" y="1124744"/>
            <a:ext cx="7560840" cy="1846659"/>
          </a:xfrm>
          <a:prstGeom prst="rect">
            <a:avLst/>
          </a:prstGeom>
          <a:noFill/>
        </p:spPr>
        <p:txBody>
          <a:bodyPr wrap="square">
            <a:spAutoFit/>
          </a:bodyPr>
          <a:lstStyle/>
          <a:p>
            <a:pPr algn="l">
              <a:defRPr/>
            </a:pPr>
            <a:r>
              <a:rPr lang="en-US" sz="2200" b="1" dirty="0" smtClean="0">
                <a:latin typeface="+mj-lt"/>
                <a:cs typeface="Arial" pitchFamily="34" charset="0"/>
              </a:rPr>
              <a:t>PARTIE A</a:t>
            </a:r>
            <a:endParaRPr lang="en-US" sz="2200" b="1" dirty="0">
              <a:latin typeface="+mj-lt"/>
              <a:cs typeface="Arial" pitchFamily="34" charset="0"/>
            </a:endParaRPr>
          </a:p>
          <a:p>
            <a:pPr algn="l">
              <a:defRPr/>
            </a:pPr>
            <a:r>
              <a:rPr lang="en-US" b="1" dirty="0">
                <a:latin typeface="Arial" pitchFamily="34" charset="0"/>
                <a:cs typeface="Arial" pitchFamily="34" charset="0"/>
              </a:rPr>
              <a:t> </a:t>
            </a:r>
          </a:p>
          <a:p>
            <a:pPr algn="l">
              <a:defRPr/>
            </a:pPr>
            <a:r>
              <a:rPr lang="fr-CA" sz="2200" b="1" dirty="0" smtClean="0">
                <a:latin typeface="+mn-lt"/>
                <a:cs typeface="Arial" pitchFamily="34" charset="0"/>
              </a:rPr>
              <a:t>On doit fournir des renseignements sur le produit médicamenteux, des renseignements de base </a:t>
            </a:r>
            <a:r>
              <a:rPr lang="fr-CA" sz="2200" b="1" dirty="0">
                <a:latin typeface="+mn-lt"/>
                <a:cs typeface="Arial" pitchFamily="34" charset="0"/>
              </a:rPr>
              <a:t>e</a:t>
            </a:r>
            <a:r>
              <a:rPr lang="fr-CA" sz="2200" b="1" dirty="0" smtClean="0">
                <a:latin typeface="+mn-lt"/>
                <a:cs typeface="Arial" pitchFamily="34" charset="0"/>
              </a:rPr>
              <a:t>t une description de l’avantage comme l’exige le formulaire.</a:t>
            </a:r>
            <a:endParaRPr lang="fr-CA" sz="2200" b="1" dirty="0">
              <a:latin typeface="+mn-lt"/>
            </a:endParaRPr>
          </a:p>
        </p:txBody>
      </p:sp>
      <p:sp>
        <p:nvSpPr>
          <p:cNvPr id="9" name="TextBox 5"/>
          <p:cNvSpPr txBox="1">
            <a:spLocks noChangeArrowheads="1"/>
          </p:cNvSpPr>
          <p:nvPr/>
        </p:nvSpPr>
        <p:spPr bwMode="auto">
          <a:xfrm>
            <a:off x="1115616" y="4941168"/>
            <a:ext cx="7704856" cy="830997"/>
          </a:xfrm>
          <a:prstGeom prst="rect">
            <a:avLst/>
          </a:prstGeom>
          <a:noFill/>
          <a:ln w="9525">
            <a:noFill/>
            <a:miter lim="800000"/>
            <a:headEnd/>
            <a:tailEnd/>
          </a:ln>
        </p:spPr>
        <p:txBody>
          <a:bodyPr wrap="square">
            <a:spAutoFit/>
          </a:bodyPr>
          <a:lstStyle/>
          <a:p>
            <a:pPr algn="l">
              <a:defRPr/>
            </a:pPr>
            <a:r>
              <a:rPr lang="fr-CA" b="1" dirty="0" smtClean="0">
                <a:latin typeface="+mn-lt"/>
              </a:rPr>
              <a:t>On doit fournir des copies du prix courant pour chaque année dont on fait rapport dans le tableau des augmentations de prix.</a:t>
            </a:r>
            <a:endParaRPr lang="fr-CA" b="1" dirty="0">
              <a:latin typeface="+mn-lt"/>
            </a:endParaRPr>
          </a:p>
        </p:txBody>
      </p:sp>
    </p:spTree>
    <p:extLst>
      <p:ext uri="{BB962C8B-B14F-4D97-AF65-F5344CB8AC3E}">
        <p14:creationId xmlns:p14="http://schemas.microsoft.com/office/powerpoint/2010/main" val="991640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1018084" y="1196752"/>
            <a:ext cx="8018412" cy="4724400"/>
          </a:xfrm>
        </p:spPr>
        <p:txBody>
          <a:bodyPr/>
          <a:lstStyle/>
          <a:p>
            <a:pPr eaLnBrk="1" hangingPunct="1">
              <a:buFont typeface="Wingdings" pitchFamily="2" charset="2"/>
              <a:buChar char="§"/>
            </a:pPr>
            <a:r>
              <a:rPr lang="fr-CA" dirty="0" smtClean="0"/>
              <a:t>Le produit médicamenteux breveté est vendu à divers clients depuis le 1</a:t>
            </a:r>
            <a:r>
              <a:rPr lang="fr-CA" baseline="30000" dirty="0" smtClean="0"/>
              <a:t>er </a:t>
            </a:r>
            <a:r>
              <a:rPr lang="fr-CA" dirty="0" smtClean="0"/>
              <a:t>avril 2007. Son prix a fait l’objet d’une enquête en 2012. Le breveté est d’avis qu’on peut appliquer la méthodologie de la majoration régulière.</a:t>
            </a:r>
            <a:endParaRPr lang="fr-CA" b="1" dirty="0" smtClean="0"/>
          </a:p>
          <a:p>
            <a:pPr eaLnBrk="1" hangingPunct="1">
              <a:buFont typeface="Wingdings" pitchFamily="2" charset="2"/>
              <a:buChar char="§"/>
            </a:pPr>
            <a:r>
              <a:rPr lang="fr-CA" b="1" dirty="0" smtClean="0"/>
              <a:t>Deux prix courants: </a:t>
            </a:r>
            <a:r>
              <a:rPr lang="fr-CA" sz="2000" dirty="0" smtClean="0"/>
              <a:t>Grossiste</a:t>
            </a:r>
            <a:r>
              <a:rPr lang="fr-CA" sz="2000" b="1" dirty="0" smtClean="0"/>
              <a:t>  20,00 $/comprimé en 2007, 2008 et 2009 </a:t>
            </a:r>
            <a:endParaRPr lang="fr-CA" b="1" dirty="0" smtClean="0"/>
          </a:p>
          <a:p>
            <a:pPr lvl="2" eaLnBrk="1" hangingPunct="1">
              <a:buFont typeface="Wingdings" pitchFamily="2" charset="2"/>
              <a:buNone/>
            </a:pPr>
            <a:r>
              <a:rPr lang="fr-CA" b="1" dirty="0" smtClean="0"/>
              <a:t>				       	 21,00 $/comprimé en 2010, 2011 et 2012</a:t>
            </a:r>
          </a:p>
          <a:p>
            <a:pPr lvl="2" eaLnBrk="1" hangingPunct="1">
              <a:buFont typeface="Wingdings" pitchFamily="2" charset="2"/>
              <a:buNone/>
            </a:pPr>
            <a:r>
              <a:rPr lang="fr-CA" b="1" dirty="0" smtClean="0"/>
              <a:t>        	              Québec	 15,00 $/comprimé en 2007, 2008 et 2009</a:t>
            </a:r>
          </a:p>
          <a:p>
            <a:pPr lvl="2" eaLnBrk="1" hangingPunct="1">
              <a:buFont typeface="Wingdings" pitchFamily="2" charset="2"/>
              <a:buNone/>
            </a:pPr>
            <a:r>
              <a:rPr lang="fr-CA" b="1" dirty="0" smtClean="0"/>
              <a:t>					 15,60 $/comprimé en 2010, 2011 et 2012</a:t>
            </a:r>
          </a:p>
          <a:p>
            <a:pPr eaLnBrk="1" hangingPunct="1">
              <a:buFont typeface="Wingdings" pitchFamily="2" charset="2"/>
              <a:buChar char="§"/>
            </a:pPr>
            <a:r>
              <a:rPr lang="fr-CA" dirty="0" smtClean="0"/>
              <a:t>Les augmentations du prix étaient en vigueur en date du 1</a:t>
            </a:r>
            <a:r>
              <a:rPr lang="fr-CA" baseline="30000" dirty="0" smtClean="0"/>
              <a:t>er </a:t>
            </a:r>
            <a:r>
              <a:rPr lang="fr-CA" dirty="0" smtClean="0"/>
              <a:t>avril 2010.</a:t>
            </a:r>
            <a:endParaRPr lang="fr-CA" b="1" dirty="0" smtClean="0"/>
          </a:p>
          <a:p>
            <a:pPr eaLnBrk="1" hangingPunct="1">
              <a:buFont typeface="Wingdings" pitchFamily="2" charset="2"/>
              <a:buChar char="§"/>
            </a:pPr>
            <a:r>
              <a:rPr lang="fr-CA" dirty="0" smtClean="0"/>
              <a:t>Le prix de vente maximal correspondait au prix courant</a:t>
            </a:r>
            <a:r>
              <a:rPr lang="fr-FR" dirty="0" smtClean="0"/>
              <a:t>.</a:t>
            </a:r>
            <a:endParaRPr lang="en-US" b="1" dirty="0" smtClean="0"/>
          </a:p>
          <a:p>
            <a:pPr lvl="2" eaLnBrk="1" hangingPunct="1">
              <a:buFont typeface="Wingdings" pitchFamily="2" charset="2"/>
              <a:buNone/>
            </a:pPr>
            <a:r>
              <a:rPr lang="en-US" b="1" dirty="0" smtClean="0"/>
              <a:t>	 </a:t>
            </a:r>
            <a:endParaRPr lang="en-US" sz="1800" b="1" dirty="0" smtClean="0"/>
          </a:p>
        </p:txBody>
      </p:sp>
      <p:sp>
        <p:nvSpPr>
          <p:cNvPr id="2867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867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790C9BC-14C4-4D41-A2A7-1071BF28491E}" type="slidenum">
              <a:rPr lang="en-US" sz="1400" smtClean="0">
                <a:solidFill>
                  <a:schemeClr val="bg1"/>
                </a:solidFill>
              </a:rPr>
              <a:pPr eaLnBrk="1" hangingPunct="1"/>
              <a:t>16</a:t>
            </a:fld>
            <a:endParaRPr lang="en-US" sz="1400" dirty="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sz="3800" dirty="0"/>
              <a:t>Méthodologie de la majoration régulière</a:t>
            </a:r>
            <a:endParaRPr lang="en-US" dirty="0" smtClean="0"/>
          </a:p>
        </p:txBody>
      </p:sp>
    </p:spTree>
    <p:extLst>
      <p:ext uri="{BB962C8B-B14F-4D97-AF65-F5344CB8AC3E}">
        <p14:creationId xmlns:p14="http://schemas.microsoft.com/office/powerpoint/2010/main" val="2889554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662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EAA2F11F-4431-4712-B90B-23D5B2EC4EA6}" type="slidenum">
              <a:rPr lang="en-US" sz="1400" smtClean="0">
                <a:solidFill>
                  <a:schemeClr val="bg1"/>
                </a:solidFill>
              </a:rPr>
              <a:pPr eaLnBrk="1" hangingPunct="1"/>
              <a:t>17</a:t>
            </a:fld>
            <a:endParaRPr lang="en-US" sz="1400" dirty="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fr-CA" sz="3800" dirty="0"/>
              <a:t>Méthodologie de la majoration régulière</a:t>
            </a:r>
            <a:endParaRPr lang="en-US" dirty="0" smtClean="0"/>
          </a:p>
        </p:txBody>
      </p:sp>
      <p:graphicFrame>
        <p:nvGraphicFramePr>
          <p:cNvPr id="11" name="Table 10"/>
          <p:cNvGraphicFramePr>
            <a:graphicFrameLocks noGrp="1"/>
          </p:cNvGraphicFramePr>
          <p:nvPr>
            <p:extLst>
              <p:ext uri="{D42A27DB-BD31-4B8C-83A1-F6EECF244321}">
                <p14:modId xmlns:p14="http://schemas.microsoft.com/office/powerpoint/2010/main" val="3188520553"/>
              </p:ext>
            </p:extLst>
          </p:nvPr>
        </p:nvGraphicFramePr>
        <p:xfrm>
          <a:off x="1475656" y="2235110"/>
          <a:ext cx="6095999" cy="1847361"/>
        </p:xfrm>
        <a:graphic>
          <a:graphicData uri="http://schemas.openxmlformats.org/drawingml/2006/table">
            <a:tbl>
              <a:tblPr/>
              <a:tblGrid>
                <a:gridCol w="1840766"/>
                <a:gridCol w="601316"/>
                <a:gridCol w="601316"/>
                <a:gridCol w="598249"/>
                <a:gridCol w="598249"/>
                <a:gridCol w="653471"/>
                <a:gridCol w="601316"/>
                <a:gridCol w="601316"/>
              </a:tblGrid>
              <a:tr h="193210">
                <a:tc>
                  <a:txBody>
                    <a:bodyPr/>
                    <a:lstStyle/>
                    <a:p>
                      <a:pPr algn="l" fontAlgn="b"/>
                      <a:r>
                        <a:rPr lang="en-CA" sz="1200" b="1" i="0" u="none" strike="noStrike" dirty="0" smtClean="0">
                          <a:solidFill>
                            <a:srgbClr val="000000"/>
                          </a:solidFill>
                          <a:effectLst/>
                          <a:latin typeface="Arial"/>
                        </a:rPr>
                        <a:t>PARTIE </a:t>
                      </a:r>
                      <a:r>
                        <a:rPr lang="en-CA" sz="1200" b="1" i="0" u="none" strike="noStrike" dirty="0">
                          <a:solidFill>
                            <a:srgbClr val="000000"/>
                          </a:solidFill>
                          <a:effectLst/>
                          <a:latin typeface="Arial"/>
                        </a:rPr>
                        <a:t>B </a:t>
                      </a: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gridSpan="3">
                  <a:txBody>
                    <a:bodyPr/>
                    <a:lstStyle/>
                    <a:p>
                      <a:pPr algn="ctr" fontAlgn="b"/>
                      <a:r>
                        <a:rPr lang="en-CA" sz="1200" b="1" i="0" u="none" strike="noStrike" dirty="0" smtClean="0">
                          <a:solidFill>
                            <a:srgbClr val="000000"/>
                          </a:solidFill>
                          <a:effectLst/>
                          <a:latin typeface="Arial"/>
                        </a:rPr>
                        <a:t>Tableau des augmentations de prix</a:t>
                      </a:r>
                      <a:endParaRPr lang="en-CA" sz="12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CA"/>
                    </a:p>
                  </a:txBody>
                  <a:tcPr/>
                </a:tc>
                <a:tc hMerge="1">
                  <a:txBody>
                    <a:bodyPr/>
                    <a:lstStyle/>
                    <a:p>
                      <a:endParaRPr lang="en-CA"/>
                    </a:p>
                  </a:txBody>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r>
              <a:tr h="193210">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3210">
                <a:tc>
                  <a:txBody>
                    <a:bodyPr/>
                    <a:lstStyle/>
                    <a:p>
                      <a:pPr algn="l" fontAlgn="b"/>
                      <a:r>
                        <a:rPr lang="en-CA" sz="1100" b="0" i="0" u="none" strike="noStrike" dirty="0">
                          <a:solidFill>
                            <a:srgbClr val="000000"/>
                          </a:solidFill>
                          <a:effectLst/>
                          <a:latin typeface="Calibri"/>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CA" sz="1100" b="0" i="0" u="none" strike="noStrike" dirty="0" smtClean="0">
                          <a:solidFill>
                            <a:srgbClr val="000000"/>
                          </a:solidFill>
                          <a:effectLst/>
                          <a:latin typeface="Calibri"/>
                        </a:rPr>
                        <a:t>2007</a:t>
                      </a:r>
                      <a:endParaRPr lang="en-CA"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fontAlgn="b"/>
                      <a:r>
                        <a:rPr lang="en-CA" sz="1100" b="0" i="0" u="none" strike="noStrike" dirty="0" smtClean="0">
                          <a:solidFill>
                            <a:srgbClr val="000000"/>
                          </a:solidFill>
                          <a:effectLst/>
                          <a:latin typeface="Calibri"/>
                        </a:rPr>
                        <a:t>2008</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2009</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2011</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2012</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6">
                <a:tc>
                  <a:txBody>
                    <a:bodyPr/>
                    <a:lstStyle/>
                    <a:p>
                      <a:pPr algn="l" fontAlgn="b"/>
                      <a:r>
                        <a:rPr lang="fr-CA" sz="800" b="0" i="0" u="none" strike="noStrike" noProof="0" dirty="0" smtClean="0">
                          <a:solidFill>
                            <a:srgbClr val="000000"/>
                          </a:solidFill>
                          <a:effectLst/>
                          <a:latin typeface="Calibri"/>
                        </a:rPr>
                        <a:t>Prix courant (prix/unité)</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21,00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21,00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21,00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fr-CA" sz="800" b="0" i="0" u="none" strike="noStrike" noProof="0" dirty="0" smtClean="0">
                          <a:solidFill>
                            <a:srgbClr val="000000"/>
                          </a:solidFill>
                          <a:effectLst/>
                          <a:latin typeface="Calibri"/>
                        </a:rPr>
                        <a:t>Augmentation</a:t>
                      </a:r>
                      <a:r>
                        <a:rPr lang="fr-CA" sz="800" b="0" i="0" u="none" strike="noStrike" baseline="0" noProof="0" dirty="0" smtClean="0">
                          <a:solidFill>
                            <a:srgbClr val="000000"/>
                          </a:solidFill>
                          <a:effectLst/>
                          <a:latin typeface="Calibri"/>
                        </a:rPr>
                        <a:t> du prix courant (</a:t>
                      </a:r>
                      <a:r>
                        <a:rPr lang="fr-CA" sz="800" b="0" i="0" u="none" strike="noStrike" noProof="0" dirty="0" smtClean="0">
                          <a:solidFill>
                            <a:srgbClr val="000000"/>
                          </a:solidFill>
                          <a:effectLst/>
                          <a:latin typeface="Calibri"/>
                        </a:rPr>
                        <a:t>%)</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5,00 %</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14">
                <a:tc>
                  <a:txBody>
                    <a:bodyPr/>
                    <a:lstStyle/>
                    <a:p>
                      <a:pPr algn="l" fontAlgn="b"/>
                      <a:r>
                        <a:rPr lang="fr-CA" sz="800" b="0" i="0" u="none" strike="noStrike" noProof="0" dirty="0" smtClean="0">
                          <a:solidFill>
                            <a:srgbClr val="000000"/>
                          </a:solidFill>
                          <a:effectLst/>
                          <a:latin typeface="Calibri"/>
                        </a:rPr>
                        <a:t>Prix de vente maximal/unité</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20,00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21,00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21,00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21,00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fr-CA" sz="800" b="0" i="0" u="none" strike="noStrike" noProof="0" dirty="0" smtClean="0">
                          <a:solidFill>
                            <a:srgbClr val="000000"/>
                          </a:solidFill>
                          <a:effectLst/>
                          <a:latin typeface="Calibri"/>
                        </a:rPr>
                        <a:t>Entrée en vigueur de l’augmentation du prix courant</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1-avr-10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29620581"/>
              </p:ext>
            </p:extLst>
          </p:nvPr>
        </p:nvGraphicFramePr>
        <p:xfrm>
          <a:off x="1475656" y="4158132"/>
          <a:ext cx="6095999" cy="1277938"/>
        </p:xfrm>
        <a:graphic>
          <a:graphicData uri="http://schemas.openxmlformats.org/drawingml/2006/table">
            <a:tbl>
              <a:tblPr/>
              <a:tblGrid>
                <a:gridCol w="1828800"/>
                <a:gridCol w="609600"/>
                <a:gridCol w="609600"/>
                <a:gridCol w="609600"/>
                <a:gridCol w="609600"/>
                <a:gridCol w="609600"/>
                <a:gridCol w="609600"/>
                <a:gridCol w="609599"/>
              </a:tblGrid>
              <a:tr h="193070">
                <a:tc>
                  <a:txBody>
                    <a:bodyPr/>
                    <a:lstStyle/>
                    <a:p>
                      <a:pPr algn="l" fontAlgn="b"/>
                      <a:r>
                        <a:rPr lang="en-CA" sz="1100" b="1" i="0" u="none" strike="noStrike" dirty="0" smtClean="0">
                          <a:solidFill>
                            <a:srgbClr val="000000"/>
                          </a:solidFill>
                          <a:effectLst/>
                          <a:latin typeface="Calibri"/>
                        </a:rPr>
                        <a:t>Québec</a:t>
                      </a:r>
                      <a:endParaRPr lang="en-CA" sz="1100" b="1" i="0" u="none" strike="noStrike" dirty="0">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CA" sz="1100" b="0" i="0" u="none" strike="noStrike" dirty="0" smtClean="0">
                          <a:solidFill>
                            <a:srgbClr val="000000"/>
                          </a:solidFill>
                          <a:effectLst/>
                          <a:latin typeface="Calibri"/>
                        </a:rPr>
                        <a:t>2007</a:t>
                      </a:r>
                      <a:endParaRPr lang="en-CA"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fontAlgn="b"/>
                      <a:r>
                        <a:rPr lang="en-CA" sz="1100" b="0" i="0" u="none" strike="noStrike" dirty="0" smtClean="0">
                          <a:solidFill>
                            <a:srgbClr val="000000"/>
                          </a:solidFill>
                          <a:effectLst/>
                          <a:latin typeface="Calibri"/>
                        </a:rPr>
                        <a:t>2008</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2009</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2011</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2012</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395">
                <a:tc>
                  <a:txBody>
                    <a:bodyPr/>
                    <a:lstStyle/>
                    <a:p>
                      <a:pPr algn="l" fontAlgn="b"/>
                      <a:r>
                        <a:rPr lang="fr-CA" sz="800" b="0" i="0" u="none" strike="noStrike" noProof="0" dirty="0" smtClean="0">
                          <a:solidFill>
                            <a:srgbClr val="000000"/>
                          </a:solidFill>
                          <a:effectLst/>
                          <a:latin typeface="Calibri"/>
                        </a:rPr>
                        <a:t>Prix courant (prix/unité)</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15,60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15,60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15,60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426">
                <a:tc>
                  <a:txBody>
                    <a:bodyPr/>
                    <a:lstStyle/>
                    <a:p>
                      <a:pPr algn="l" fontAlgn="b"/>
                      <a:r>
                        <a:rPr lang="fr-CA" sz="800" b="0" i="0" u="none" strike="noStrike" noProof="0" dirty="0" smtClean="0">
                          <a:solidFill>
                            <a:srgbClr val="000000"/>
                          </a:solidFill>
                          <a:effectLst/>
                          <a:latin typeface="Calibri"/>
                        </a:rPr>
                        <a:t>Augmentation</a:t>
                      </a:r>
                      <a:r>
                        <a:rPr lang="fr-CA" sz="800" b="0" i="0" u="none" strike="noStrike" baseline="0" noProof="0" dirty="0" smtClean="0">
                          <a:solidFill>
                            <a:srgbClr val="000000"/>
                          </a:solidFill>
                          <a:effectLst/>
                          <a:latin typeface="Calibri"/>
                        </a:rPr>
                        <a:t> du prix courant (</a:t>
                      </a:r>
                      <a:r>
                        <a:rPr lang="fr-CA" sz="800" b="0" i="0" u="none" strike="noStrike" noProof="0" dirty="0" smtClean="0">
                          <a:solidFill>
                            <a:srgbClr val="000000"/>
                          </a:solidFill>
                          <a:effectLst/>
                          <a:latin typeface="Calibri"/>
                        </a:rPr>
                        <a:t>%)</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4,00 %</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621">
                <a:tc>
                  <a:txBody>
                    <a:bodyPr/>
                    <a:lstStyle/>
                    <a:p>
                      <a:pPr algn="l" fontAlgn="b"/>
                      <a:r>
                        <a:rPr lang="fr-CA" sz="800" b="0" i="0" u="none" strike="noStrike" noProof="0" dirty="0" smtClean="0">
                          <a:solidFill>
                            <a:srgbClr val="000000"/>
                          </a:solidFill>
                          <a:effectLst/>
                          <a:latin typeface="Calibri"/>
                        </a:rPr>
                        <a:t>Prix de vente maximal/unité</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15,00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15,60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15,60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15,60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426">
                <a:tc>
                  <a:txBody>
                    <a:bodyPr/>
                    <a:lstStyle/>
                    <a:p>
                      <a:pPr algn="l" fontAlgn="b"/>
                      <a:r>
                        <a:rPr lang="fr-CA" sz="800" b="0" i="0" u="none" strike="noStrike" noProof="0" dirty="0" smtClean="0">
                          <a:solidFill>
                            <a:srgbClr val="000000"/>
                          </a:solidFill>
                          <a:effectLst/>
                          <a:latin typeface="Calibri"/>
                        </a:rPr>
                        <a:t>Entrée en vigueur de l’augmentation du prix courant</a:t>
                      </a:r>
                      <a:endParaRPr lang="fr-CA" sz="800" b="0" i="0" u="none" strike="noStrike" noProof="0"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1-avr-10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Rectangle 10"/>
          <p:cNvSpPr>
            <a:spLocks noChangeArrowheads="1"/>
          </p:cNvSpPr>
          <p:nvPr/>
        </p:nvSpPr>
        <p:spPr bwMode="auto">
          <a:xfrm>
            <a:off x="1115616" y="1150357"/>
            <a:ext cx="756084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r>
              <a:rPr lang="en-US" sz="1700" b="1" dirty="0" smtClean="0">
                <a:cs typeface="Arial" charset="0"/>
              </a:rPr>
              <a:t>PARTIE A</a:t>
            </a:r>
            <a:endParaRPr lang="en-US" sz="1700" b="1" dirty="0">
              <a:cs typeface="Arial" charset="0"/>
            </a:endParaRPr>
          </a:p>
          <a:p>
            <a:r>
              <a:rPr lang="fr-FR" sz="1700" b="1" dirty="0">
                <a:cs typeface="Arial" charset="0"/>
              </a:rPr>
              <a:t>On doit fournir des renseignements sur le produit </a:t>
            </a:r>
            <a:r>
              <a:rPr lang="fr-FR" sz="1700" b="1" dirty="0" smtClean="0">
                <a:cs typeface="Arial" charset="0"/>
              </a:rPr>
              <a:t>médicamenteux, des </a:t>
            </a:r>
            <a:r>
              <a:rPr lang="fr-FR" sz="1700" b="1" dirty="0">
                <a:cs typeface="Arial" charset="0"/>
              </a:rPr>
              <a:t>renseignements de base et une description de l’avantage comme l’exige le </a:t>
            </a:r>
            <a:r>
              <a:rPr lang="fr-FR" sz="1700" b="1" dirty="0" smtClean="0">
                <a:cs typeface="Arial" charset="0"/>
              </a:rPr>
              <a:t>formulaire.</a:t>
            </a:r>
            <a:endParaRPr lang="en-CA" sz="1700" b="1" dirty="0">
              <a:cs typeface="Arial" charset="0"/>
            </a:endParaRPr>
          </a:p>
        </p:txBody>
      </p:sp>
      <p:sp>
        <p:nvSpPr>
          <p:cNvPr id="14" name="TextBox 6"/>
          <p:cNvSpPr txBox="1">
            <a:spLocks noChangeArrowheads="1"/>
          </p:cNvSpPr>
          <p:nvPr/>
        </p:nvSpPr>
        <p:spPr bwMode="auto">
          <a:xfrm>
            <a:off x="1115616" y="5445223"/>
            <a:ext cx="712879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700" b="1" dirty="0" smtClean="0">
                <a:cs typeface="Arial" charset="0"/>
              </a:rPr>
              <a:t>On doit fournir des </a:t>
            </a:r>
            <a:r>
              <a:rPr lang="fr-FR" sz="1700" b="1" dirty="0">
                <a:cs typeface="Arial" charset="0"/>
              </a:rPr>
              <a:t>copies du prix courant </a:t>
            </a:r>
            <a:r>
              <a:rPr lang="fr-FR" sz="1700" b="1" dirty="0" smtClean="0">
                <a:cs typeface="Arial" charset="0"/>
              </a:rPr>
              <a:t>pour </a:t>
            </a:r>
            <a:r>
              <a:rPr lang="fr-FR" sz="1700" b="1" dirty="0">
                <a:cs typeface="Arial" charset="0"/>
              </a:rPr>
              <a:t>chaque année dont on fait rapport dans le tableau des augmentations de </a:t>
            </a:r>
            <a:r>
              <a:rPr lang="fr-FR" sz="1700" b="1" dirty="0" smtClean="0">
                <a:cs typeface="Arial" charset="0"/>
              </a:rPr>
              <a:t>prix.</a:t>
            </a:r>
            <a:endParaRPr lang="en-CA" sz="1700" dirty="0"/>
          </a:p>
        </p:txBody>
      </p:sp>
    </p:spTree>
    <p:extLst>
      <p:ext uri="{BB962C8B-B14F-4D97-AF65-F5344CB8AC3E}">
        <p14:creationId xmlns:p14="http://schemas.microsoft.com/office/powerpoint/2010/main" val="2585816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648072"/>
          </a:xfrm>
        </p:spPr>
        <p:txBody>
          <a:bodyPr/>
          <a:lstStyle/>
          <a:p>
            <a:pPr algn="ctr" eaLnBrk="1" hangingPunct="1"/>
            <a:r>
              <a:rPr lang="fr-FR" sz="3200" dirty="0"/>
              <a:t>Méthodologie de la majoration </a:t>
            </a:r>
            <a:r>
              <a:rPr lang="fr-FR" sz="3200" dirty="0" smtClean="0"/>
              <a:t>régulière – </a:t>
            </a:r>
            <a:br>
              <a:rPr lang="fr-FR" sz="3200" dirty="0" smtClean="0"/>
            </a:br>
            <a:r>
              <a:rPr lang="fr-FR" sz="3200" dirty="0" smtClean="0"/>
              <a:t>Calcul du PRPL</a:t>
            </a:r>
            <a:r>
              <a:rPr lang="en-US" sz="3200" dirty="0" smtClean="0"/>
              <a:t>*</a:t>
            </a:r>
          </a:p>
        </p:txBody>
      </p:sp>
      <p:sp>
        <p:nvSpPr>
          <p:cNvPr id="22531" name="Rectangle 3"/>
          <p:cNvSpPr>
            <a:spLocks noGrp="1" noChangeArrowheads="1"/>
          </p:cNvSpPr>
          <p:nvPr>
            <p:ph type="body" idx="4294967295"/>
          </p:nvPr>
        </p:nvSpPr>
        <p:spPr>
          <a:xfrm>
            <a:off x="1043608" y="1268760"/>
            <a:ext cx="7992888" cy="4032448"/>
          </a:xfrm>
        </p:spPr>
        <p:txBody>
          <a:bodyPr/>
          <a:lstStyle/>
          <a:p>
            <a:pPr marL="0" indent="0" eaLnBrk="1" hangingPunct="1">
              <a:buNone/>
              <a:defRPr/>
            </a:pPr>
            <a:r>
              <a:rPr lang="fr-CA" sz="2800" dirty="0" smtClean="0"/>
              <a:t>Pour calculer le PRPL*, le personnel du Conseil utilise la plus faible des valeurs entre :</a:t>
            </a:r>
          </a:p>
          <a:p>
            <a:pPr marL="457200" indent="-457200" eaLnBrk="1" hangingPunct="1">
              <a:buAutoNum type="arabicParenR"/>
              <a:defRPr/>
            </a:pPr>
            <a:r>
              <a:rPr lang="fr-CA" sz="2800" dirty="0"/>
              <a:t>c</a:t>
            </a:r>
            <a:r>
              <a:rPr lang="fr-CA" sz="2800" dirty="0" smtClean="0"/>
              <a:t>elle obtenue au moyen de la méthodologie de rajustement du prix selon l’IPC; et</a:t>
            </a:r>
          </a:p>
          <a:p>
            <a:pPr marL="457200" indent="-457200" eaLnBrk="1" hangingPunct="1">
              <a:buAutoNum type="arabicParenR"/>
              <a:defRPr/>
            </a:pPr>
            <a:r>
              <a:rPr lang="fr-CA" sz="2800" dirty="0"/>
              <a:t>l</a:t>
            </a:r>
            <a:r>
              <a:rPr lang="fr-CA" sz="2800" dirty="0" smtClean="0"/>
              <a:t>es augmentations de prix indiquées à la section 5.</a:t>
            </a:r>
          </a:p>
          <a:p>
            <a:pPr marL="0" indent="0" eaLnBrk="1" hangingPunct="1">
              <a:buNone/>
              <a:defRPr/>
            </a:pPr>
            <a:r>
              <a:rPr lang="fr-CA" sz="2800" i="1" dirty="0" smtClean="0"/>
              <a:t>* Peut faire l’objet d’une comparaison du prix au Canada avec le prix international le plus élevé</a:t>
            </a:r>
          </a:p>
          <a:p>
            <a:pPr marL="0" indent="0" eaLnBrk="1" hangingPunct="1">
              <a:buNone/>
              <a:defRPr/>
            </a:pPr>
            <a:endParaRPr lang="en-US" sz="2800" dirty="0"/>
          </a:p>
          <a:p>
            <a:pPr marL="0" indent="0" eaLnBrk="1" hangingPunct="1">
              <a:buNone/>
              <a:defRPr/>
            </a:pPr>
            <a:r>
              <a:rPr lang="fr-CA" sz="2800" dirty="0" smtClean="0"/>
              <a:t>Cela dit, il existe deux conseils pratiques.</a:t>
            </a:r>
            <a:endParaRPr lang="fr-CA" sz="2800" b="1" dirty="0" smtClean="0"/>
          </a:p>
        </p:txBody>
      </p:sp>
      <p:sp>
        <p:nvSpPr>
          <p:cNvPr id="2150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18</a:t>
            </a:fld>
            <a:endParaRPr lang="en-US" sz="1400" dirty="0" smtClean="0"/>
          </a:p>
        </p:txBody>
      </p:sp>
    </p:spTree>
    <p:extLst>
      <p:ext uri="{BB962C8B-B14F-4D97-AF65-F5344CB8AC3E}">
        <p14:creationId xmlns:p14="http://schemas.microsoft.com/office/powerpoint/2010/main" val="2606535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34693"/>
            <a:ext cx="7848600" cy="648072"/>
          </a:xfrm>
        </p:spPr>
        <p:txBody>
          <a:bodyPr/>
          <a:lstStyle/>
          <a:p>
            <a:pPr algn="ctr" eaLnBrk="1" hangingPunct="1"/>
            <a:r>
              <a:rPr lang="fr-FR" sz="3200" dirty="0"/>
              <a:t>Méthodologie de la majoration régulière – </a:t>
            </a:r>
            <a:br>
              <a:rPr lang="fr-FR" sz="3200" dirty="0"/>
            </a:br>
            <a:r>
              <a:rPr lang="fr-FR" sz="3200" dirty="0"/>
              <a:t>Calcul du PRPL</a:t>
            </a:r>
            <a:r>
              <a:rPr lang="en-US" sz="3200" dirty="0"/>
              <a:t>*</a:t>
            </a:r>
            <a:endParaRPr lang="en-US" sz="3200" dirty="0" smtClean="0"/>
          </a:p>
        </p:txBody>
      </p:sp>
      <p:sp>
        <p:nvSpPr>
          <p:cNvPr id="22531" name="Rectangle 3"/>
          <p:cNvSpPr>
            <a:spLocks noGrp="1" noChangeArrowheads="1"/>
          </p:cNvSpPr>
          <p:nvPr>
            <p:ph type="body" idx="4294967295"/>
          </p:nvPr>
        </p:nvSpPr>
        <p:spPr>
          <a:xfrm>
            <a:off x="1043608" y="1196752"/>
            <a:ext cx="8064896" cy="2448272"/>
          </a:xfrm>
        </p:spPr>
        <p:txBody>
          <a:bodyPr/>
          <a:lstStyle/>
          <a:p>
            <a:pPr marL="0" indent="0" eaLnBrk="1" hangingPunct="1">
              <a:buNone/>
              <a:defRPr/>
            </a:pPr>
            <a:r>
              <a:rPr lang="fr-CA" dirty="0" smtClean="0"/>
              <a:t>Conseil pratique n</a:t>
            </a:r>
            <a:r>
              <a:rPr lang="fr-CA" baseline="30000" dirty="0" smtClean="0"/>
              <a:t>o</a:t>
            </a:r>
            <a:r>
              <a:rPr lang="fr-CA" dirty="0" smtClean="0"/>
              <a:t> 1 : Augmentation du prix au Canada indiqué à la section 5 par rapport à l’IPC annuel (période d’un an)</a:t>
            </a:r>
          </a:p>
          <a:p>
            <a:pPr marL="342900" lvl="1" indent="0" eaLnBrk="1" hangingPunct="1">
              <a:buNone/>
              <a:defRPr/>
            </a:pPr>
            <a:r>
              <a:rPr lang="fr-CA" b="1" dirty="0" smtClean="0"/>
              <a:t>Utiliser la plus faible des valeurs entre :</a:t>
            </a:r>
          </a:p>
          <a:p>
            <a:pPr marL="977900" lvl="2" indent="-342900" eaLnBrk="1" hangingPunct="1">
              <a:buFont typeface="Wingdings" pitchFamily="2" charset="2"/>
              <a:buChar char="§"/>
              <a:defRPr/>
            </a:pPr>
            <a:r>
              <a:rPr lang="fr-CA" sz="2200" b="1" dirty="0" smtClean="0"/>
              <a:t>l’IPC annuel (période d’un an); et </a:t>
            </a:r>
          </a:p>
          <a:p>
            <a:pPr marL="977900" lvl="2" indent="-342900" eaLnBrk="1" hangingPunct="1">
              <a:buFont typeface="Wingdings" pitchFamily="2" charset="2"/>
              <a:buChar char="§"/>
              <a:defRPr/>
            </a:pPr>
            <a:r>
              <a:rPr lang="fr-CA" sz="2200" b="1" dirty="0" smtClean="0"/>
              <a:t>le taux d’augmentation (%) du prix indiqué à la section 5 du formulaire 2.</a:t>
            </a:r>
          </a:p>
        </p:txBody>
      </p:sp>
      <p:sp>
        <p:nvSpPr>
          <p:cNvPr id="2150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19</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1457824678"/>
              </p:ext>
            </p:extLst>
          </p:nvPr>
        </p:nvGraphicFramePr>
        <p:xfrm>
          <a:off x="2843808" y="3790931"/>
          <a:ext cx="4104456" cy="2164080"/>
        </p:xfrm>
        <a:graphic>
          <a:graphicData uri="http://schemas.openxmlformats.org/drawingml/2006/table">
            <a:tbl>
              <a:tblPr firstRow="1" bandRow="1">
                <a:tableStyleId>{5C22544A-7EE6-4342-B048-85BDC9FD1C3A}</a:tableStyleId>
              </a:tblPr>
              <a:tblGrid>
                <a:gridCol w="2232248"/>
                <a:gridCol w="936104"/>
                <a:gridCol w="936104"/>
              </a:tblGrid>
              <a:tr h="312080">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9047">
                <a:tc>
                  <a:txBody>
                    <a:bodyPr/>
                    <a:lstStyle/>
                    <a:p>
                      <a:r>
                        <a:rPr lang="fr-CA" sz="1600" b="1" noProof="0" dirty="0" smtClean="0"/>
                        <a:t>Formulaire 2, section 5 (prix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9047">
                <a:tc>
                  <a:txBody>
                    <a:bodyPr/>
                    <a:lstStyle/>
                    <a:p>
                      <a:r>
                        <a:rPr lang="fr-CA" sz="1600" b="1" noProof="0" dirty="0" smtClean="0"/>
                        <a:t>Augmentation du prix indiqué à </a:t>
                      </a:r>
                      <a:r>
                        <a:rPr lang="fr-CA" sz="1600" b="1" baseline="0" noProof="0" dirty="0" smtClean="0"/>
                        <a:t>la section </a:t>
                      </a:r>
                      <a:r>
                        <a:rPr lang="fr-CA" sz="1600" b="1" noProof="0" dirty="0" smtClean="0"/>
                        <a:t>5 (%)</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3,0 %</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2080">
                <a:tc>
                  <a:txBody>
                    <a:bodyPr/>
                    <a:lstStyle/>
                    <a:p>
                      <a:r>
                        <a:rPr lang="fr-CA" sz="1600" b="1" noProof="0" dirty="0" smtClean="0"/>
                        <a:t>IPC</a:t>
                      </a:r>
                      <a:r>
                        <a:rPr lang="fr-CA" sz="1600" b="1" baseline="0" noProof="0" dirty="0" smtClean="0"/>
                        <a:t> annuel (</a:t>
                      </a:r>
                      <a:r>
                        <a:rPr lang="fr-CA" sz="1600" b="1" noProof="0" dirty="0" smtClean="0"/>
                        <a:t>%)</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2,4 %</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2080">
                <a:tc>
                  <a:txBody>
                    <a:bodyPr/>
                    <a:lstStyle/>
                    <a:p>
                      <a:r>
                        <a:rPr lang="en-CA" sz="1600" b="1" dirty="0" smtClean="0"/>
                        <a:t>PRPL/PRPL*</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9054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1066800" y="1340768"/>
            <a:ext cx="7848600" cy="4680520"/>
          </a:xfrm>
        </p:spPr>
        <p:txBody>
          <a:bodyPr/>
          <a:lstStyle/>
          <a:p>
            <a:pPr eaLnBrk="1" hangingPunct="1"/>
            <a:r>
              <a:rPr lang="fr-CA" dirty="0" smtClean="0"/>
              <a:t>Se préparer à une application de la méthodologie de la majoration régulière réussie</a:t>
            </a:r>
          </a:p>
          <a:p>
            <a:pPr lvl="1" eaLnBrk="1" hangingPunct="1"/>
            <a:r>
              <a:rPr lang="fr-CA" sz="2000" dirty="0" smtClean="0"/>
              <a:t>Avantages</a:t>
            </a:r>
          </a:p>
          <a:p>
            <a:pPr lvl="1" eaLnBrk="1" hangingPunct="1"/>
            <a:r>
              <a:rPr lang="fr-CA" sz="2000" dirty="0" smtClean="0"/>
              <a:t>Section 5 – Prix courants canadiens</a:t>
            </a:r>
          </a:p>
          <a:p>
            <a:pPr eaLnBrk="1" hangingPunct="1"/>
            <a:r>
              <a:rPr lang="fr-CA" dirty="0" smtClean="0"/>
              <a:t>Se prévaloir de la méthodologie de la majoration régulière</a:t>
            </a:r>
          </a:p>
          <a:p>
            <a:pPr lvl="1" eaLnBrk="1" hangingPunct="1"/>
            <a:r>
              <a:rPr lang="fr-CA" sz="2000" dirty="0" smtClean="0"/>
              <a:t>Formulaires administratifs</a:t>
            </a:r>
          </a:p>
          <a:p>
            <a:pPr lvl="1" eaLnBrk="1" hangingPunct="1"/>
            <a:r>
              <a:rPr lang="fr-CA" sz="2000" dirty="0" smtClean="0"/>
              <a:t>Questions et solutions liées à l’applicatio</a:t>
            </a:r>
            <a:r>
              <a:rPr lang="fr-CA" dirty="0" smtClean="0"/>
              <a:t>n</a:t>
            </a:r>
          </a:p>
          <a:p>
            <a:pPr eaLnBrk="1" hangingPunct="1"/>
            <a:r>
              <a:rPr lang="fr-CA" dirty="0" smtClean="0"/>
              <a:t>Comprendre ce qui arrive après s’être prévalu de la méthodologie de la majoration régulière</a:t>
            </a:r>
          </a:p>
          <a:p>
            <a:pPr lvl="1" eaLnBrk="1" hangingPunct="1"/>
            <a:r>
              <a:rPr lang="fr-CA" sz="2000" dirty="0" smtClean="0"/>
              <a:t>Méthodologie de rajustement du prix selon l’IPC </a:t>
            </a:r>
          </a:p>
          <a:p>
            <a:pPr lvl="1" eaLnBrk="1" hangingPunct="1"/>
            <a:r>
              <a:rPr lang="fr-CA" sz="2000" dirty="0" smtClean="0"/>
              <a:t>S’adapter aux futures augmentations</a:t>
            </a:r>
          </a:p>
          <a:p>
            <a:pPr marL="342900" lvl="1" indent="0" eaLnBrk="1" hangingPunct="1">
              <a:buNone/>
            </a:pPr>
            <a:endParaRPr lang="en-US" sz="2400" dirty="0" smtClean="0"/>
          </a:p>
        </p:txBody>
      </p:sp>
      <p:sp>
        <p:nvSpPr>
          <p:cNvPr id="17412"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a:t>
            </a:fld>
            <a:endParaRPr lang="en-US" sz="1400" dirty="0" smtClean="0"/>
          </a:p>
        </p:txBody>
      </p:sp>
      <p:sp>
        <p:nvSpPr>
          <p:cNvPr id="6" name="AutoShape 2"/>
          <p:cNvSpPr>
            <a:spLocks noGrp="1" noChangeArrowheads="1"/>
          </p:cNvSpPr>
          <p:nvPr>
            <p:ph type="title" idx="4294967295"/>
          </p:nvPr>
        </p:nvSpPr>
        <p:spPr>
          <a:xfrm>
            <a:off x="1143000" y="260648"/>
            <a:ext cx="7848600" cy="792088"/>
          </a:xfrm>
        </p:spPr>
        <p:txBody>
          <a:bodyPr anchor="ctr" anchorCtr="1"/>
          <a:lstStyle/>
          <a:p>
            <a:pPr algn="ctr" eaLnBrk="1" hangingPunct="1"/>
            <a:r>
              <a:rPr lang="fr-CA" dirty="0" smtClean="0"/>
              <a:t>Aperçu</a:t>
            </a:r>
          </a:p>
        </p:txBody>
      </p:sp>
    </p:spTree>
    <p:extLst>
      <p:ext uri="{BB962C8B-B14F-4D97-AF65-F5344CB8AC3E}">
        <p14:creationId xmlns:p14="http://schemas.microsoft.com/office/powerpoint/2010/main" val="688498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576064"/>
          </a:xfrm>
        </p:spPr>
        <p:txBody>
          <a:bodyPr/>
          <a:lstStyle/>
          <a:p>
            <a:pPr algn="ctr" eaLnBrk="1" hangingPunct="1"/>
            <a:r>
              <a:rPr lang="fr-FR" sz="3200" dirty="0"/>
              <a:t>Méthodologie de la majoration régulière – </a:t>
            </a:r>
            <a:br>
              <a:rPr lang="fr-FR" sz="3200" dirty="0"/>
            </a:br>
            <a:r>
              <a:rPr lang="fr-FR" sz="3200" dirty="0"/>
              <a:t>Calcul du PRPL</a:t>
            </a:r>
            <a:r>
              <a:rPr lang="en-US" sz="3200" dirty="0"/>
              <a:t>*</a:t>
            </a:r>
            <a:endParaRPr lang="en-US" sz="3200" dirty="0" smtClean="0"/>
          </a:p>
        </p:txBody>
      </p:sp>
      <p:sp>
        <p:nvSpPr>
          <p:cNvPr id="22531" name="Rectangle 3"/>
          <p:cNvSpPr>
            <a:spLocks noGrp="1" noChangeArrowheads="1"/>
          </p:cNvSpPr>
          <p:nvPr>
            <p:ph type="body" idx="4294967295"/>
          </p:nvPr>
        </p:nvSpPr>
        <p:spPr>
          <a:xfrm>
            <a:off x="1133364" y="1268760"/>
            <a:ext cx="7687108" cy="2448272"/>
          </a:xfrm>
        </p:spPr>
        <p:txBody>
          <a:bodyPr/>
          <a:lstStyle/>
          <a:p>
            <a:pPr marL="0" indent="0" eaLnBrk="1" hangingPunct="1">
              <a:buNone/>
              <a:defRPr/>
            </a:pPr>
            <a:r>
              <a:rPr lang="fr-CA" sz="2200" dirty="0" smtClean="0"/>
              <a:t>Conseil pratique n</a:t>
            </a:r>
            <a:r>
              <a:rPr lang="fr-CA" sz="2200" baseline="30000" dirty="0" smtClean="0"/>
              <a:t>o</a:t>
            </a:r>
            <a:r>
              <a:rPr lang="fr-CA" sz="2200" dirty="0" smtClean="0"/>
              <a:t> 2 : Aucune augmentation du prix au Canada indiqué à la section 5 du formulaire 2 pendant au moins 3 ans</a:t>
            </a:r>
            <a:endParaRPr lang="fr-CA" sz="2200" b="1" dirty="0" smtClean="0"/>
          </a:p>
          <a:p>
            <a:pPr marL="342900" lvl="1" indent="0" eaLnBrk="1" hangingPunct="1">
              <a:buNone/>
              <a:defRPr/>
            </a:pPr>
            <a:r>
              <a:rPr lang="fr-CA" sz="2000" b="1" dirty="0"/>
              <a:t>Utiliser la plus faible des valeurs entre </a:t>
            </a:r>
            <a:r>
              <a:rPr lang="fr-CA" sz="2000" b="1" dirty="0" smtClean="0"/>
              <a:t>:</a:t>
            </a:r>
          </a:p>
          <a:p>
            <a:pPr marL="895350" lvl="2" indent="-260350" defTabSz="895350" eaLnBrk="1" hangingPunct="1">
              <a:buFont typeface="Wingdings" pitchFamily="2" charset="2"/>
              <a:buChar char="§"/>
              <a:defRPr/>
            </a:pPr>
            <a:r>
              <a:rPr lang="fr-CA" b="1" dirty="0" smtClean="0"/>
              <a:t>le plafond; et </a:t>
            </a:r>
          </a:p>
          <a:p>
            <a:pPr marL="895350" lvl="2" indent="-260350" eaLnBrk="1" hangingPunct="1">
              <a:buFont typeface="Wingdings" pitchFamily="2" charset="2"/>
              <a:buChar char="§"/>
              <a:defRPr/>
            </a:pPr>
            <a:r>
              <a:rPr lang="fr-CA" b="1" dirty="0" smtClean="0"/>
              <a:t>le taux d’augmentation (%) du prix indiqué à la section 5 du formulaire 2.</a:t>
            </a:r>
            <a:endParaRPr lang="en-US" dirty="0"/>
          </a:p>
          <a:p>
            <a:pPr marL="0" indent="0" eaLnBrk="1" hangingPunct="1">
              <a:buNone/>
              <a:defRPr/>
            </a:pPr>
            <a:endParaRPr lang="en-US" sz="2800" b="1" dirty="0" smtClean="0"/>
          </a:p>
          <a:p>
            <a:pPr marL="0" indent="0" eaLnBrk="1" hangingPunct="1">
              <a:buNone/>
              <a:defRPr/>
            </a:pPr>
            <a:endParaRPr lang="en-US" sz="2800" dirty="0"/>
          </a:p>
          <a:p>
            <a:pPr marL="0" indent="0" eaLnBrk="1" hangingPunct="1">
              <a:buNone/>
              <a:defRPr/>
            </a:pPr>
            <a:endParaRPr lang="en-US" sz="2800" b="1" dirty="0" smtClean="0"/>
          </a:p>
          <a:p>
            <a:pPr marL="0" indent="0" eaLnBrk="1" hangingPunct="1">
              <a:buNone/>
              <a:defRPr/>
            </a:pPr>
            <a:endParaRPr lang="en-US" sz="2800" dirty="0"/>
          </a:p>
          <a:p>
            <a:pPr marL="0" indent="0" eaLnBrk="1" hangingPunct="1">
              <a:buNone/>
              <a:defRPr/>
            </a:pPr>
            <a:endParaRPr lang="en-US" sz="2800" b="1" dirty="0" smtClean="0"/>
          </a:p>
          <a:p>
            <a:pPr marL="0" indent="0" eaLnBrk="1" hangingPunct="1">
              <a:buNone/>
              <a:defRPr/>
            </a:pPr>
            <a:endParaRPr lang="en-US" sz="2800" dirty="0"/>
          </a:p>
        </p:txBody>
      </p:sp>
      <p:sp>
        <p:nvSpPr>
          <p:cNvPr id="2150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20</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24895327"/>
              </p:ext>
            </p:extLst>
          </p:nvPr>
        </p:nvGraphicFramePr>
        <p:xfrm>
          <a:off x="1115616" y="3645024"/>
          <a:ext cx="7704856" cy="2270760"/>
        </p:xfrm>
        <a:graphic>
          <a:graphicData uri="http://schemas.openxmlformats.org/drawingml/2006/table">
            <a:tbl>
              <a:tblPr firstRow="1" bandRow="1">
                <a:tableStyleId>{5C22544A-7EE6-4342-B048-85BDC9FD1C3A}</a:tableStyleId>
              </a:tblPr>
              <a:tblGrid>
                <a:gridCol w="2520280"/>
                <a:gridCol w="864096"/>
                <a:gridCol w="864096"/>
                <a:gridCol w="864096"/>
                <a:gridCol w="864096"/>
                <a:gridCol w="864096"/>
                <a:gridCol w="864096"/>
              </a:tblGrid>
              <a:tr h="370840">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2011</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fr-CA" sz="1600" b="1" noProof="0" dirty="0" smtClean="0"/>
                        <a:t>Formulaire 2, section 5 (prix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20,5000 $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fr-CA" sz="1600" b="1" noProof="0" dirty="0" smtClean="0"/>
                        <a:t>Augmentation du prix</a:t>
                      </a:r>
                      <a:r>
                        <a:rPr lang="fr-CA" sz="1600" b="1" baseline="0" noProof="0" dirty="0" smtClean="0"/>
                        <a:t> indiqué à</a:t>
                      </a:r>
                      <a:r>
                        <a:rPr lang="fr-CA" sz="1600" b="1" noProof="0" dirty="0" smtClean="0"/>
                        <a:t> </a:t>
                      </a:r>
                      <a:r>
                        <a:rPr lang="fr-CA" sz="1600" b="1" baseline="0" noProof="0" dirty="0" smtClean="0"/>
                        <a:t>la section </a:t>
                      </a:r>
                      <a:r>
                        <a:rPr lang="fr-CA" sz="1600" b="1" noProof="0" dirty="0" smtClean="0"/>
                        <a:t>5 (%)</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345A98"/>
                          </a:solidFill>
                        </a:rPr>
                        <a:t>2,5 %</a:t>
                      </a:r>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fr-CA" sz="1600" b="1" noProof="0" dirty="0" smtClean="0"/>
                        <a:t>Plafond</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345A98"/>
                          </a:solidFill>
                        </a:rPr>
                        <a:t>3,6 %</a:t>
                      </a:r>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345A98"/>
                          </a:solidFill>
                        </a:rPr>
                        <a:t>0,5 %</a:t>
                      </a:r>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345A98"/>
                          </a:solidFill>
                        </a:rPr>
                        <a:t>2,7 %</a:t>
                      </a:r>
                      <a:endParaRPr lang="en-CA" sz="14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345A98"/>
                          </a:solidFill>
                        </a:rPr>
                        <a:t>4,4 %</a:t>
                      </a:r>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345A98"/>
                          </a:solidFill>
                        </a:rPr>
                        <a:t>2,3 %</a:t>
                      </a:r>
                      <a:endParaRPr lang="en-CA" sz="14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sz="1600" b="1" dirty="0" smtClean="0"/>
                        <a:t>PRPL/PRPL*</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20,4600 $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163149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648072"/>
          </a:xfrm>
        </p:spPr>
        <p:txBody>
          <a:bodyPr/>
          <a:lstStyle/>
          <a:p>
            <a:pPr algn="ctr" eaLnBrk="1" hangingPunct="1"/>
            <a:r>
              <a:rPr lang="fr-FR" sz="3200" dirty="0"/>
              <a:t>Méthodologie de la majoration régulière – </a:t>
            </a:r>
            <a:br>
              <a:rPr lang="fr-FR" sz="3200" dirty="0"/>
            </a:br>
            <a:r>
              <a:rPr lang="fr-FR" sz="3200" dirty="0"/>
              <a:t>Calcul du PRPL*</a:t>
            </a:r>
            <a:endParaRPr lang="en-US" sz="3200" dirty="0" smtClean="0"/>
          </a:p>
        </p:txBody>
      </p:sp>
      <p:sp>
        <p:nvSpPr>
          <p:cNvPr id="22531" name="Rectangle 3"/>
          <p:cNvSpPr>
            <a:spLocks noGrp="1" noChangeArrowheads="1"/>
          </p:cNvSpPr>
          <p:nvPr>
            <p:ph type="body" idx="4294967295"/>
          </p:nvPr>
        </p:nvSpPr>
        <p:spPr>
          <a:xfrm>
            <a:off x="1115616" y="1141909"/>
            <a:ext cx="7416824" cy="3024336"/>
          </a:xfrm>
          <a:ln>
            <a:noFill/>
          </a:ln>
        </p:spPr>
        <p:txBody>
          <a:bodyPr/>
          <a:lstStyle/>
          <a:p>
            <a:pPr marL="0" indent="0" eaLnBrk="1" hangingPunct="1">
              <a:buNone/>
              <a:defRPr/>
            </a:pPr>
            <a:r>
              <a:rPr lang="fr-CA" sz="1800" b="1" dirty="0" smtClean="0"/>
              <a:t>Lorsque le prix au Canada indiqué à la section 5 du formulaire 2 augmente chaque année, le méthodologie de rajustement du prix selon l’IPC est envisagée.</a:t>
            </a:r>
          </a:p>
          <a:p>
            <a:pPr marL="0" indent="0" eaLnBrk="1" hangingPunct="1">
              <a:buNone/>
              <a:defRPr/>
            </a:pPr>
            <a:endParaRPr lang="fr-CA" sz="1800" dirty="0"/>
          </a:p>
          <a:p>
            <a:pPr marL="0" indent="0" eaLnBrk="1" hangingPunct="1">
              <a:buNone/>
              <a:defRPr/>
            </a:pPr>
            <a:endParaRPr lang="fr-CA" sz="1800" b="1" dirty="0" smtClean="0"/>
          </a:p>
          <a:p>
            <a:pPr marL="0" indent="0" eaLnBrk="1" hangingPunct="1">
              <a:buNone/>
              <a:defRPr/>
            </a:pPr>
            <a:endParaRPr lang="fr-CA" dirty="0" smtClean="0"/>
          </a:p>
          <a:p>
            <a:pPr marL="0" indent="0" eaLnBrk="1" hangingPunct="1">
              <a:buNone/>
              <a:defRPr/>
            </a:pPr>
            <a:endParaRPr lang="fr-CA" b="1" dirty="0" smtClean="0"/>
          </a:p>
          <a:p>
            <a:pPr marL="0" indent="0" eaLnBrk="1" hangingPunct="1">
              <a:buNone/>
              <a:defRPr/>
            </a:pPr>
            <a:endParaRPr lang="fr-CA" dirty="0" smtClean="0"/>
          </a:p>
          <a:p>
            <a:pPr marL="0" indent="0" eaLnBrk="1" hangingPunct="1">
              <a:buNone/>
              <a:defRPr/>
            </a:pPr>
            <a:endParaRPr lang="fr-CA" b="1" dirty="0" smtClean="0"/>
          </a:p>
          <a:p>
            <a:pPr marL="0" indent="0" eaLnBrk="1" hangingPunct="1">
              <a:buNone/>
              <a:defRPr/>
            </a:pPr>
            <a:endParaRPr lang="fr-CA" dirty="0" smtClean="0"/>
          </a:p>
          <a:p>
            <a:pPr marL="0" indent="0" eaLnBrk="1" hangingPunct="1">
              <a:buNone/>
              <a:defRPr/>
            </a:pPr>
            <a:endParaRPr lang="fr-CA" b="1" dirty="0" smtClean="0"/>
          </a:p>
          <a:p>
            <a:pPr marL="0" indent="0" eaLnBrk="1" hangingPunct="1">
              <a:buNone/>
              <a:defRPr/>
            </a:pPr>
            <a:r>
              <a:rPr lang="fr-CA" sz="1400" dirty="0" smtClean="0"/>
              <a:t>2010    IPC       	                     	20,0000 X 1,045 = </a:t>
            </a:r>
            <a:r>
              <a:rPr lang="fr-CA" sz="1400" u="sng" dirty="0" smtClean="0"/>
              <a:t>20,9000</a:t>
            </a:r>
          </a:p>
          <a:p>
            <a:pPr marL="0" indent="0" eaLnBrk="1" hangingPunct="1">
              <a:buNone/>
              <a:defRPr/>
            </a:pPr>
            <a:r>
              <a:rPr lang="fr-CA" sz="1400" b="1" dirty="0" smtClean="0"/>
              <a:t>            PLAFOND      	                     	20,5414 X 1,027 = 21,0960</a:t>
            </a:r>
          </a:p>
          <a:p>
            <a:pPr marL="0" indent="0" eaLnBrk="1" hangingPunct="1">
              <a:buNone/>
              <a:defRPr/>
            </a:pPr>
            <a:r>
              <a:rPr lang="fr-CA" sz="1400" dirty="0" smtClean="0"/>
              <a:t>            Augmentation du prix 	20,5414 X 1,018 = 20,9111</a:t>
            </a:r>
          </a:p>
          <a:p>
            <a:pPr marL="0" indent="0" eaLnBrk="1" hangingPunct="1">
              <a:buNone/>
              <a:defRPr/>
            </a:pPr>
            <a:r>
              <a:rPr lang="fr-CA" sz="1400" dirty="0"/>
              <a:t> </a:t>
            </a:r>
            <a:r>
              <a:rPr lang="fr-CA" sz="1400" dirty="0" smtClean="0"/>
              <a:t>           indiqué à la section 5 (%)</a:t>
            </a:r>
            <a:endParaRPr lang="fr-CA" sz="1400" b="1" dirty="0" smtClean="0"/>
          </a:p>
        </p:txBody>
      </p:sp>
      <p:sp>
        <p:nvSpPr>
          <p:cNvPr id="2150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21</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1334943142"/>
              </p:ext>
            </p:extLst>
          </p:nvPr>
        </p:nvGraphicFramePr>
        <p:xfrm>
          <a:off x="1187624" y="1772816"/>
          <a:ext cx="7560843" cy="3239265"/>
        </p:xfrm>
        <a:graphic>
          <a:graphicData uri="http://schemas.openxmlformats.org/drawingml/2006/table">
            <a:tbl>
              <a:tblPr firstRow="1" bandRow="1">
                <a:tableStyleId>{5C22544A-7EE6-4342-B048-85BDC9FD1C3A}</a:tableStyleId>
              </a:tblPr>
              <a:tblGrid>
                <a:gridCol w="2376266"/>
                <a:gridCol w="864096"/>
                <a:gridCol w="864096"/>
                <a:gridCol w="864096"/>
                <a:gridCol w="864096"/>
                <a:gridCol w="864096"/>
                <a:gridCol w="864097"/>
              </a:tblGrid>
              <a:tr h="291826">
                <a:tc>
                  <a:txBody>
                    <a:bodyPr/>
                    <a:lstStyle/>
                    <a:p>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2007</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2008</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2009</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2010</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solidFill>
                            <a:srgbClr val="345A98"/>
                          </a:solidFill>
                        </a:rPr>
                        <a:t>2011</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2012</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6103">
                <a:tc>
                  <a:txBody>
                    <a:bodyPr/>
                    <a:lstStyle/>
                    <a:p>
                      <a:r>
                        <a:rPr lang="fr-CA" sz="1300" b="1" noProof="0" dirty="0" smtClean="0"/>
                        <a:t>Formulaire 2, section 5 (prix au Canada)</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20,0000 $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20,5000 $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20,5615 $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20,8700 $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t>21,2875 $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21,6068 $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6103">
                <a:tc>
                  <a:txBody>
                    <a:bodyPr/>
                    <a:lstStyle/>
                    <a:p>
                      <a:r>
                        <a:rPr lang="fr-CA" sz="1300" b="1" noProof="0" dirty="0" smtClean="0"/>
                        <a:t>Augmentation du prix indiqué à la section 5 (%)</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2</a:t>
                      </a:r>
                      <a:r>
                        <a:rPr lang="fr-CA" sz="1300" b="0" baseline="0" noProof="0" dirty="0" smtClean="0">
                          <a:solidFill>
                            <a:srgbClr val="345A98"/>
                          </a:solidFill>
                        </a:rPr>
                        <a:t>,</a:t>
                      </a:r>
                      <a:r>
                        <a:rPr lang="fr-CA" sz="1300" b="0" noProof="0" dirty="0" smtClean="0">
                          <a:solidFill>
                            <a:srgbClr val="345A98"/>
                          </a:solidFill>
                        </a:rPr>
                        <a:t>5 %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1" noProof="0" dirty="0" smtClean="0">
                          <a:solidFill>
                            <a:srgbClr val="345A98"/>
                          </a:solidFill>
                        </a:rPr>
                        <a:t>0,3 %</a:t>
                      </a:r>
                      <a:endParaRPr lang="fr-CA" sz="13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1,8 %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b="1" noProof="0" dirty="0" smtClean="0">
                          <a:solidFill>
                            <a:srgbClr val="345A98"/>
                          </a:solidFill>
                        </a:rPr>
                        <a:t>2,0 %</a:t>
                      </a:r>
                      <a:endParaRPr lang="fr-CA" sz="13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1" noProof="0" dirty="0" smtClean="0">
                          <a:solidFill>
                            <a:srgbClr val="345A98"/>
                          </a:solidFill>
                        </a:rPr>
                        <a:t>1,5 %</a:t>
                      </a:r>
                      <a:endParaRPr lang="fr-CA" sz="13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826">
                <a:tc>
                  <a:txBody>
                    <a:bodyPr/>
                    <a:lstStyle/>
                    <a:p>
                      <a:r>
                        <a:rPr lang="fr-CA" sz="1300" b="1" noProof="0" dirty="0" smtClean="0"/>
                        <a:t>IPC annuel (%)</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1" noProof="0" dirty="0" smtClean="0">
                          <a:solidFill>
                            <a:srgbClr val="345A98"/>
                          </a:solidFill>
                        </a:rPr>
                        <a:t>2,4 %</a:t>
                      </a:r>
                      <a:endParaRPr lang="fr-CA" sz="13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0,3 %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1,8 %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b="0" noProof="0" dirty="0" smtClean="0">
                          <a:solidFill>
                            <a:srgbClr val="345A98"/>
                          </a:solidFill>
                        </a:rPr>
                        <a:t>2,9 %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1,5 %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826">
                <a:tc>
                  <a:txBody>
                    <a:bodyPr/>
                    <a:lstStyle/>
                    <a:p>
                      <a:r>
                        <a:rPr lang="fr-CA" sz="1300" b="1" noProof="0" dirty="0" smtClean="0"/>
                        <a:t>Plafond (%)</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3,6 %</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0,5 %</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2,7 %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solidFill>
                            <a:srgbClr val="345A98"/>
                          </a:solidFill>
                        </a:rPr>
                        <a:t>4,4 %</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2,3 %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6103">
                <a:tc>
                  <a:txBody>
                    <a:bodyPr/>
                    <a:lstStyle/>
                    <a:p>
                      <a:r>
                        <a:rPr lang="fr-CA" sz="1300" b="1" noProof="0" dirty="0" smtClean="0"/>
                        <a:t>Facteur</a:t>
                      </a:r>
                      <a:r>
                        <a:rPr lang="fr-CA" sz="1300" b="1" baseline="0" noProof="0" dirty="0" smtClean="0"/>
                        <a:t> de rajustement selon l’IPC (%)</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2,4 %</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solidFill>
                            <a:srgbClr val="345A98"/>
                          </a:solidFill>
                        </a:rPr>
                        <a:t>2,7 %</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1" noProof="0" dirty="0" smtClean="0">
                          <a:solidFill>
                            <a:srgbClr val="345A98"/>
                          </a:solidFill>
                        </a:rPr>
                        <a:t>4,5 %</a:t>
                      </a:r>
                      <a:endParaRPr lang="fr-CA" sz="13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solidFill>
                            <a:srgbClr val="345A98"/>
                          </a:solidFill>
                        </a:rPr>
                        <a:t>5,1 %</a:t>
                      </a:r>
                      <a:endParaRPr lang="fr-CA" sz="13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b="0" noProof="0" dirty="0" smtClean="0">
                          <a:solidFill>
                            <a:srgbClr val="345A98"/>
                          </a:solidFill>
                        </a:rPr>
                        <a:t>6,3 %</a:t>
                      </a:r>
                      <a:endParaRPr lang="fr-CA" sz="13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826">
                <a:tc>
                  <a:txBody>
                    <a:bodyPr/>
                    <a:lstStyle/>
                    <a:p>
                      <a:r>
                        <a:rPr lang="fr-CA" sz="1300" b="1" noProof="0" dirty="0" smtClean="0"/>
                        <a:t>PRPL/PRPL*</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20,0000 $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20,4800 $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20,5414 $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20,9000 $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t>21,3180 $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21,6378 $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826">
                <a:tc>
                  <a:txBody>
                    <a:bodyPr/>
                    <a:lstStyle/>
                    <a:p>
                      <a:r>
                        <a:rPr lang="fr-CA" sz="1300" b="1" noProof="0" dirty="0" smtClean="0"/>
                        <a:t>PTM-N</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20,0000 $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19,5000 $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19,0000 $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18,5000 $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t>18,0000 $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21,5000 $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826">
                <a:tc>
                  <a:txBody>
                    <a:bodyPr/>
                    <a:lstStyle/>
                    <a:p>
                      <a:r>
                        <a:rPr lang="fr-CA" sz="1300" b="1" noProof="0" dirty="0" smtClean="0"/>
                        <a:t>PMNE-N</a:t>
                      </a:r>
                      <a:endParaRPr lang="fr-CA" sz="13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20,0000 $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20,4800 $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19,5975 $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19,5130 $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CA" sz="1300" noProof="0" dirty="0" smtClean="0"/>
                        <a:t>19,3140 $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300" noProof="0" dirty="0" smtClean="0"/>
                        <a:t>18,4140 $</a:t>
                      </a:r>
                      <a:endParaRPr lang="fr-CA" sz="13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825034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648072"/>
          </a:xfrm>
        </p:spPr>
        <p:txBody>
          <a:bodyPr/>
          <a:lstStyle/>
          <a:p>
            <a:pPr algn="ctr" eaLnBrk="1" hangingPunct="1"/>
            <a:r>
              <a:rPr lang="fr-FR" sz="3200" dirty="0"/>
              <a:t>Méthodologie de la majoration régulière – </a:t>
            </a:r>
            <a:br>
              <a:rPr lang="fr-FR" sz="3200" dirty="0"/>
            </a:br>
            <a:r>
              <a:rPr lang="fr-FR" sz="3200" dirty="0"/>
              <a:t>Calcul du PRPL*</a:t>
            </a:r>
            <a:endParaRPr lang="en-US" sz="3200" dirty="0" smtClean="0"/>
          </a:p>
        </p:txBody>
      </p:sp>
      <p:sp>
        <p:nvSpPr>
          <p:cNvPr id="22531" name="Rectangle 3"/>
          <p:cNvSpPr>
            <a:spLocks noGrp="1" noChangeArrowheads="1"/>
          </p:cNvSpPr>
          <p:nvPr>
            <p:ph type="body" idx="4294967295"/>
          </p:nvPr>
        </p:nvSpPr>
        <p:spPr>
          <a:xfrm>
            <a:off x="1043608" y="1484784"/>
            <a:ext cx="8064896" cy="576064"/>
          </a:xfrm>
        </p:spPr>
        <p:txBody>
          <a:bodyPr/>
          <a:lstStyle/>
          <a:p>
            <a:pPr marL="0" indent="0" eaLnBrk="1" hangingPunct="1">
              <a:buNone/>
              <a:defRPr/>
            </a:pPr>
            <a:r>
              <a:rPr lang="fr-CA" sz="3000" dirty="0" smtClean="0"/>
              <a:t>Baisse du prix au Canada indiqué à la section 5</a:t>
            </a:r>
            <a:endParaRPr lang="fr-CA" sz="3000" b="1" dirty="0" smtClean="0"/>
          </a:p>
        </p:txBody>
      </p:sp>
      <p:sp>
        <p:nvSpPr>
          <p:cNvPr id="2150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22</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559202444"/>
              </p:ext>
            </p:extLst>
          </p:nvPr>
        </p:nvGraphicFramePr>
        <p:xfrm>
          <a:off x="3059832" y="2996952"/>
          <a:ext cx="4104455" cy="2378961"/>
        </p:xfrm>
        <a:graphic>
          <a:graphicData uri="http://schemas.openxmlformats.org/drawingml/2006/table">
            <a:tbl>
              <a:tblPr firstRow="1" bandRow="1">
                <a:tableStyleId>{5C22544A-7EE6-4342-B048-85BDC9FD1C3A}</a:tableStyleId>
              </a:tblPr>
              <a:tblGrid>
                <a:gridCol w="2232248"/>
                <a:gridCol w="936104"/>
                <a:gridCol w="936103"/>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t>Formulaire 2, section 5 (prix</a:t>
                      </a:r>
                      <a:r>
                        <a:rPr lang="fr-CA" sz="1600" b="1" baseline="0" noProof="0" dirty="0" smtClean="0"/>
                        <a:t> au </a:t>
                      </a:r>
                      <a:r>
                        <a:rPr lang="fr-CA" sz="1600" b="1" noProof="0" dirty="0" smtClean="0"/>
                        <a:t>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5C0000"/>
                          </a:solidFill>
                        </a:rPr>
                        <a:t>19,5000 $</a:t>
                      </a:r>
                      <a:endParaRPr lang="en-CA" sz="1600" dirty="0">
                        <a:solidFill>
                          <a:srgbClr val="5C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t>Augmentation du prix indiqué à la section 5 (%)</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t>IPC annuel (%)</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2,4 %</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t>PRPL/PRPL*</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5C0000"/>
                          </a:solidFill>
                        </a:rPr>
                        <a:t>19,5000 $</a:t>
                      </a:r>
                      <a:endParaRPr lang="en-CA" sz="1600" dirty="0">
                        <a:solidFill>
                          <a:srgbClr val="5C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789264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792088"/>
          </a:xfrm>
        </p:spPr>
        <p:txBody>
          <a:bodyPr anchor="ctr" anchorCtr="1"/>
          <a:lstStyle/>
          <a:p>
            <a:pPr algn="ctr" eaLnBrk="1" hangingPunct="1"/>
            <a:r>
              <a:rPr lang="fr-CA" dirty="0" smtClean="0"/>
              <a:t>DIN vendu précédemment </a:t>
            </a:r>
          </a:p>
        </p:txBody>
      </p:sp>
      <p:sp>
        <p:nvSpPr>
          <p:cNvPr id="22531" name="Rectangle 3"/>
          <p:cNvSpPr>
            <a:spLocks noGrp="1" noChangeArrowheads="1"/>
          </p:cNvSpPr>
          <p:nvPr>
            <p:ph type="body" idx="4294967295"/>
          </p:nvPr>
        </p:nvSpPr>
        <p:spPr>
          <a:xfrm>
            <a:off x="1043608" y="1052736"/>
            <a:ext cx="7848600" cy="4968552"/>
          </a:xfrm>
        </p:spPr>
        <p:txBody>
          <a:bodyPr/>
          <a:lstStyle/>
          <a:p>
            <a:pPr marL="342900" lvl="1" indent="0" eaLnBrk="1" hangingPunct="1">
              <a:buFont typeface="Wingdings" pitchFamily="2" charset="2"/>
              <a:buNone/>
              <a:defRPr/>
            </a:pPr>
            <a:r>
              <a:rPr lang="fr-CA" sz="2400" b="1" dirty="0" smtClean="0"/>
              <a:t>Q : Dans les cas impliquant l’acquisition d’un produit médicamenteux breveté avant le 1</a:t>
            </a:r>
            <a:r>
              <a:rPr lang="fr-CA" sz="2400" b="1" baseline="30000" dirty="0" smtClean="0"/>
              <a:t>er</a:t>
            </a:r>
            <a:r>
              <a:rPr lang="fr-CA" sz="2400" b="1" dirty="0" smtClean="0"/>
              <a:t> janvier 2010, quel est le prix de référence pour la période de lancement (PRPL) approprié lorsqu’un breveté acquiert un numéro d’identification du médicament (DIN) qui avait été vendu précédemment par un autre breveté?</a:t>
            </a:r>
          </a:p>
          <a:p>
            <a:pPr marL="342900" lvl="1" indent="0" eaLnBrk="1" hangingPunct="1">
              <a:buFont typeface="Wingdings" pitchFamily="2" charset="2"/>
              <a:buNone/>
              <a:defRPr/>
            </a:pPr>
            <a:endParaRPr lang="fr-CA" sz="2800" b="1" dirty="0" smtClean="0"/>
          </a:p>
          <a:p>
            <a:pPr marL="342900" lvl="1" indent="0" eaLnBrk="1" hangingPunct="1">
              <a:buFont typeface="Wingdings" pitchFamily="2" charset="2"/>
              <a:buNone/>
              <a:defRPr/>
            </a:pPr>
            <a:r>
              <a:rPr lang="fr-CA" sz="2400" b="1" dirty="0" smtClean="0"/>
              <a:t>R : Le PRPL du produit vendu par le deuxième breveté correspondra au PRPL du produit vendu par le premier breveté, à condition que le deuxième breveté obtienne cette information du premier breveté.</a:t>
            </a:r>
          </a:p>
          <a:p>
            <a:pPr marL="342900" lvl="1" indent="0" eaLnBrk="1" hangingPunct="1">
              <a:buNone/>
              <a:defRPr/>
            </a:pPr>
            <a:endParaRPr lang="en-US" sz="2800" b="1" dirty="0"/>
          </a:p>
          <a:p>
            <a:pPr lvl="1" eaLnBrk="1" hangingPunct="1">
              <a:buFont typeface="Wingdings" pitchFamily="2" charset="2"/>
              <a:buChar char="§"/>
              <a:defRPr/>
            </a:pPr>
            <a:endParaRPr lang="en-US" sz="2800" b="1" dirty="0" smtClean="0"/>
          </a:p>
        </p:txBody>
      </p:sp>
      <p:sp>
        <p:nvSpPr>
          <p:cNvPr id="21508"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23</a:t>
            </a:fld>
            <a:endParaRPr lang="en-US" sz="1400" dirty="0" smtClean="0"/>
          </a:p>
        </p:txBody>
      </p:sp>
    </p:spTree>
    <p:extLst>
      <p:ext uri="{BB962C8B-B14F-4D97-AF65-F5344CB8AC3E}">
        <p14:creationId xmlns:p14="http://schemas.microsoft.com/office/powerpoint/2010/main" val="926047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24</a:t>
            </a:fld>
            <a:endParaRPr lang="en-US" dirty="0">
              <a:solidFill>
                <a:schemeClr val="tx1"/>
              </a:solidFill>
            </a:endParaRPr>
          </a:p>
        </p:txBody>
      </p:sp>
      <p:sp>
        <p:nvSpPr>
          <p:cNvPr id="5" name="Content Placeholder 2"/>
          <p:cNvSpPr>
            <a:spLocks noGrp="1"/>
          </p:cNvSpPr>
          <p:nvPr>
            <p:ph idx="1"/>
          </p:nvPr>
        </p:nvSpPr>
        <p:spPr>
          <a:xfrm>
            <a:off x="1259632" y="1772816"/>
            <a:ext cx="7416824" cy="2448272"/>
          </a:xfrm>
        </p:spPr>
        <p:txBody>
          <a:bodyPr/>
          <a:lstStyle/>
          <a:p>
            <a:pPr marL="0" indent="0" algn="ctr" eaLnBrk="1" hangingPunct="1">
              <a:buNone/>
            </a:pPr>
            <a:r>
              <a:rPr lang="fr-FR" sz="4000" dirty="0" smtClean="0"/>
              <a:t>Comprendre </a:t>
            </a:r>
            <a:r>
              <a:rPr lang="fr-FR" sz="4000" dirty="0"/>
              <a:t>ce qui arrive après s’être prévalu de la méthodologie de la majoration </a:t>
            </a:r>
            <a:r>
              <a:rPr lang="fr-FR" sz="4000" dirty="0" smtClean="0"/>
              <a:t>régulière</a:t>
            </a:r>
            <a:endParaRPr lang="en-CA" sz="4000" dirty="0"/>
          </a:p>
        </p:txBody>
      </p:sp>
    </p:spTree>
    <p:extLst>
      <p:ext uri="{BB962C8B-B14F-4D97-AF65-F5344CB8AC3E}">
        <p14:creationId xmlns:p14="http://schemas.microsoft.com/office/powerpoint/2010/main" val="3671280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8320" y="1700808"/>
            <a:ext cx="7632576" cy="4032448"/>
          </a:xfrm>
        </p:spPr>
        <p:txBody>
          <a:bodyPr/>
          <a:lstStyle/>
          <a:p>
            <a:pPr marL="342900" lvl="1" indent="0" eaLnBrk="1" hangingPunct="1">
              <a:buFont typeface="Wingdings" pitchFamily="2" charset="2"/>
              <a:buNone/>
              <a:defRPr/>
            </a:pPr>
            <a:r>
              <a:rPr lang="fr-CA" sz="2800" b="1" dirty="0" smtClean="0"/>
              <a:t>R : Modifier l’année à laquelle la méthodologie de la majoration régulière est appliquée à l’année 1 aux fins de la méthodologie de rajustement du prix selon l’IPC.</a:t>
            </a:r>
          </a:p>
          <a:p>
            <a:pPr marL="342900" lvl="1" indent="0" eaLnBrk="1" hangingPunct="1">
              <a:buNone/>
              <a:defRPr/>
            </a:pPr>
            <a:endParaRPr lang="fr-CA" sz="2800" b="1" dirty="0" smtClean="0"/>
          </a:p>
          <a:p>
            <a:pPr marL="342900" lvl="1" indent="0" eaLnBrk="1" hangingPunct="1">
              <a:buNone/>
              <a:defRPr/>
            </a:pPr>
            <a:r>
              <a:rPr lang="fr-CA" sz="2400" b="1" dirty="0" smtClean="0"/>
              <a:t>ANNÉE 1 – application réussie de la méthodologie de la majoration et le PMNE-N = PTM-N</a:t>
            </a:r>
          </a:p>
          <a:p>
            <a:pPr lvl="2" eaLnBrk="1" hangingPunct="1">
              <a:buFont typeface="Wingdings" pitchFamily="2" charset="2"/>
              <a:buChar char="§"/>
              <a:defRPr/>
            </a:pPr>
            <a:r>
              <a:rPr lang="fr-CA" b="1" dirty="0" smtClean="0"/>
              <a:t>Recettes excessives = 0</a:t>
            </a:r>
          </a:p>
          <a:p>
            <a:pPr marL="342900" lvl="1" indent="0" eaLnBrk="1" hangingPunct="1">
              <a:buNone/>
              <a:defRPr/>
            </a:pPr>
            <a:r>
              <a:rPr lang="fr-CA" sz="2400" b="1" dirty="0" smtClean="0"/>
              <a:t>ANNÉE 2 – PMNE-N = PMNE-N/PTM-N de l’ANNÉE 1 + méthodologie de rajustement du prix selon l’IPC</a:t>
            </a:r>
          </a:p>
          <a:p>
            <a:pPr marL="0" indent="0" algn="ctr">
              <a:buNone/>
            </a:pPr>
            <a:endParaRPr lang="en-CA" sz="4000" dirty="0"/>
          </a:p>
          <a:p>
            <a:pPr algn="ctr"/>
            <a:endParaRPr lang="en-CA" sz="40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25</a:t>
            </a:fld>
            <a:endParaRPr lang="en-US" dirty="0">
              <a:solidFill>
                <a:schemeClr val="tx1"/>
              </a:solidFill>
            </a:endParaRPr>
          </a:p>
        </p:txBody>
      </p:sp>
      <p:sp>
        <p:nvSpPr>
          <p:cNvPr id="5" name="Line 4"/>
          <p:cNvSpPr>
            <a:spLocks noChangeShapeType="1"/>
          </p:cNvSpPr>
          <p:nvPr/>
        </p:nvSpPr>
        <p:spPr bwMode="auto">
          <a:xfrm>
            <a:off x="1018320" y="1340768"/>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6" name="Content Placeholder 2"/>
          <p:cNvSpPr txBox="1">
            <a:spLocks/>
          </p:cNvSpPr>
          <p:nvPr/>
        </p:nvSpPr>
        <p:spPr bwMode="auto">
          <a:xfrm>
            <a:off x="1187624" y="248222"/>
            <a:ext cx="7632576" cy="10205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algn="ctr">
              <a:buNone/>
            </a:pPr>
            <a:r>
              <a:rPr lang="fr-FR" sz="3200" kern="0" dirty="0" smtClean="0"/>
              <a:t>Qu’arrive-t-il </a:t>
            </a:r>
            <a:r>
              <a:rPr lang="fr-FR" sz="3200" kern="0" dirty="0"/>
              <a:t>après s’être prévalu de la méthodologie de la majoration </a:t>
            </a:r>
            <a:r>
              <a:rPr lang="fr-FR" sz="3200" kern="0" dirty="0" smtClean="0"/>
              <a:t>régulière</a:t>
            </a:r>
            <a:r>
              <a:rPr lang="en-CA" sz="3200" kern="0" dirty="0" smtClean="0"/>
              <a:t>?</a:t>
            </a:r>
          </a:p>
        </p:txBody>
      </p:sp>
    </p:spTree>
    <p:extLst>
      <p:ext uri="{BB962C8B-B14F-4D97-AF65-F5344CB8AC3E}">
        <p14:creationId xmlns:p14="http://schemas.microsoft.com/office/powerpoint/2010/main" val="812173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fr-FR" sz="3800" dirty="0"/>
              <a:t>Méthodologie de la majoration </a:t>
            </a:r>
            <a:r>
              <a:rPr lang="fr-FR" sz="3800" dirty="0" smtClean="0"/>
              <a:t>régulière</a:t>
            </a:r>
            <a:r>
              <a:rPr lang="en-US" sz="3800" dirty="0" smtClean="0"/>
              <a:t/>
            </a:r>
            <a:br>
              <a:rPr lang="en-US" sz="3800" dirty="0" smtClean="0"/>
            </a:br>
            <a:endParaRPr lang="en-US" sz="3800"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26</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4053568027"/>
              </p:ext>
            </p:extLst>
          </p:nvPr>
        </p:nvGraphicFramePr>
        <p:xfrm>
          <a:off x="1627310" y="2354094"/>
          <a:ext cx="6438995" cy="3568552"/>
        </p:xfrm>
        <a:graphic>
          <a:graphicData uri="http://schemas.openxmlformats.org/drawingml/2006/table">
            <a:tbl>
              <a:tblPr firstRow="1" bandRow="1">
                <a:tableStyleId>{5C22544A-7EE6-4342-B048-85BDC9FD1C3A}</a:tableStyleId>
              </a:tblPr>
              <a:tblGrid>
                <a:gridCol w="1679738"/>
                <a:gridCol w="976920"/>
                <a:gridCol w="936104"/>
                <a:gridCol w="936104"/>
                <a:gridCol w="936104"/>
                <a:gridCol w="974025"/>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2007</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2008</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2009</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521215" y="1276876"/>
            <a:ext cx="6651186" cy="1077218"/>
          </a:xfrm>
          <a:prstGeom prst="rect">
            <a:avLst/>
          </a:prstGeom>
          <a:noFill/>
        </p:spPr>
        <p:txBody>
          <a:bodyPr wrap="square" rtlCol="0">
            <a:spAutoFit/>
          </a:bodyPr>
          <a:lstStyle/>
          <a:p>
            <a:r>
              <a:rPr lang="fr-FR" sz="3200" dirty="0">
                <a:latin typeface="+mn-lt"/>
              </a:rPr>
              <a:t>Méthodologie de la majoration </a:t>
            </a:r>
            <a:r>
              <a:rPr lang="fr-FR" sz="3200" dirty="0" smtClean="0">
                <a:latin typeface="+mn-lt"/>
              </a:rPr>
              <a:t>régulière appliquée en 2010 (année 1)</a:t>
            </a:r>
            <a:endParaRPr lang="en-CA" sz="3200" dirty="0">
              <a:latin typeface="+mn-lt"/>
            </a:endParaRPr>
          </a:p>
        </p:txBody>
      </p:sp>
    </p:spTree>
    <p:extLst>
      <p:ext uri="{BB962C8B-B14F-4D97-AF65-F5344CB8AC3E}">
        <p14:creationId xmlns:p14="http://schemas.microsoft.com/office/powerpoint/2010/main" val="3642736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fr-FR" sz="3800" dirty="0"/>
              <a:t>Méthodologie de la majoration </a:t>
            </a:r>
            <a:r>
              <a:rPr lang="fr-FR" sz="3800" dirty="0" smtClean="0"/>
              <a:t>régulière – scénario 1</a:t>
            </a:r>
            <a:endParaRPr lang="en-US" dirty="0" smtClean="0"/>
          </a:p>
        </p:txBody>
      </p:sp>
      <p:sp>
        <p:nvSpPr>
          <p:cNvPr id="21508" name="Line 4"/>
          <p:cNvSpPr>
            <a:spLocks noChangeShapeType="1"/>
          </p:cNvSpPr>
          <p:nvPr/>
        </p:nvSpPr>
        <p:spPr bwMode="auto">
          <a:xfrm>
            <a:off x="1043608" y="126876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27</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883640479"/>
              </p:ext>
            </p:extLst>
          </p:nvPr>
        </p:nvGraphicFramePr>
        <p:xfrm>
          <a:off x="1619672" y="2132856"/>
          <a:ext cx="6438995" cy="3568552"/>
        </p:xfrm>
        <a:graphic>
          <a:graphicData uri="http://schemas.openxmlformats.org/drawingml/2006/table">
            <a:tbl>
              <a:tblPr firstRow="1" bandRow="1">
                <a:tableStyleId>{5C22544A-7EE6-4342-B048-85BDC9FD1C3A}</a:tableStyleId>
              </a:tblPr>
              <a:tblGrid>
                <a:gridCol w="1679738"/>
                <a:gridCol w="984558"/>
                <a:gridCol w="936104"/>
                <a:gridCol w="936104"/>
                <a:gridCol w="936104"/>
                <a:gridCol w="966387"/>
              </a:tblGrid>
              <a:tr h="330634">
                <a:tc>
                  <a:txBody>
                    <a:bodyPr/>
                    <a:lstStyle/>
                    <a:p>
                      <a:endParaRPr lang="fr-CA" sz="16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2007</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2008</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2009</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20,2500 $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494983" y="1544483"/>
            <a:ext cx="7544874" cy="492443"/>
          </a:xfrm>
          <a:prstGeom prst="rect">
            <a:avLst/>
          </a:prstGeom>
          <a:noFill/>
        </p:spPr>
        <p:txBody>
          <a:bodyPr wrap="square" rtlCol="0">
            <a:spAutoFit/>
          </a:bodyPr>
          <a:lstStyle/>
          <a:p>
            <a:r>
              <a:rPr lang="fr-CA" sz="2600" dirty="0" smtClean="0">
                <a:latin typeface="+mn-lt"/>
              </a:rPr>
              <a:t>Scénario 1 – PTM-N de l’année 2 &lt; PMNE-N de l’année 2</a:t>
            </a:r>
            <a:endParaRPr lang="fr-CA" sz="2600" dirty="0">
              <a:latin typeface="+mn-lt"/>
            </a:endParaRPr>
          </a:p>
        </p:txBody>
      </p:sp>
    </p:spTree>
    <p:extLst>
      <p:ext uri="{BB962C8B-B14F-4D97-AF65-F5344CB8AC3E}">
        <p14:creationId xmlns:p14="http://schemas.microsoft.com/office/powerpoint/2010/main" val="3724466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fr-FR" sz="3800" dirty="0"/>
              <a:t>Méthodologie de la majoration régulière – scénario </a:t>
            </a:r>
            <a:r>
              <a:rPr lang="fr-FR" sz="3800" dirty="0" smtClean="0"/>
              <a:t>2</a:t>
            </a:r>
            <a:endParaRPr lang="en-US" dirty="0" smtClean="0"/>
          </a:p>
        </p:txBody>
      </p:sp>
      <p:sp>
        <p:nvSpPr>
          <p:cNvPr id="21508" name="Line 4"/>
          <p:cNvSpPr>
            <a:spLocks noChangeShapeType="1"/>
          </p:cNvSpPr>
          <p:nvPr/>
        </p:nvSpPr>
        <p:spPr bwMode="auto">
          <a:xfrm>
            <a:off x="1043608" y="126876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28</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703342800"/>
              </p:ext>
            </p:extLst>
          </p:nvPr>
        </p:nvGraphicFramePr>
        <p:xfrm>
          <a:off x="1691680" y="2448475"/>
          <a:ext cx="6438995" cy="3568552"/>
        </p:xfrm>
        <a:graphic>
          <a:graphicData uri="http://schemas.openxmlformats.org/drawingml/2006/table">
            <a:tbl>
              <a:tblPr firstRow="1" bandRow="1">
                <a:tableStyleId>{5C22544A-7EE6-4342-B048-85BDC9FD1C3A}</a:tableStyleId>
              </a:tblPr>
              <a:tblGrid>
                <a:gridCol w="1679738"/>
                <a:gridCol w="984558"/>
                <a:gridCol w="936104"/>
                <a:gridCol w="936104"/>
                <a:gridCol w="936104"/>
                <a:gridCol w="966387"/>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169368" y="1556792"/>
            <a:ext cx="7723112" cy="923330"/>
          </a:xfrm>
          <a:prstGeom prst="rect">
            <a:avLst/>
          </a:prstGeom>
          <a:noFill/>
        </p:spPr>
        <p:txBody>
          <a:bodyPr wrap="square" rtlCol="0">
            <a:spAutoFit/>
          </a:bodyPr>
          <a:lstStyle/>
          <a:p>
            <a:pPr lvl="0"/>
            <a:r>
              <a:rPr lang="fr-CA" sz="2600" dirty="0">
                <a:solidFill>
                  <a:srgbClr val="003366"/>
                </a:solidFill>
                <a:latin typeface="Arial Narrow"/>
              </a:rPr>
              <a:t>Scénario </a:t>
            </a:r>
            <a:r>
              <a:rPr lang="fr-CA" sz="2600" dirty="0" smtClean="0">
                <a:solidFill>
                  <a:srgbClr val="003366"/>
                </a:solidFill>
                <a:latin typeface="Arial Narrow"/>
              </a:rPr>
              <a:t>2 </a:t>
            </a:r>
            <a:r>
              <a:rPr lang="fr-CA" sz="2600" dirty="0">
                <a:solidFill>
                  <a:srgbClr val="003366"/>
                </a:solidFill>
                <a:latin typeface="Arial Narrow"/>
              </a:rPr>
              <a:t>– PTM-N de l’année 2 &gt; PMNE-N de l’année </a:t>
            </a:r>
            <a:r>
              <a:rPr lang="fr-CA" sz="2600" dirty="0" smtClean="0">
                <a:solidFill>
                  <a:srgbClr val="003366"/>
                </a:solidFill>
                <a:latin typeface="Arial Narrow"/>
              </a:rPr>
              <a:t>2, mais </a:t>
            </a:r>
            <a:r>
              <a:rPr lang="en-CA" sz="2600" dirty="0" smtClean="0">
                <a:latin typeface="+mn-lt"/>
              </a:rPr>
              <a:t>&lt; PRPL* </a:t>
            </a:r>
            <a:endParaRPr lang="en-CA" sz="2600" dirty="0">
              <a:latin typeface="+mn-lt"/>
            </a:endParaRPr>
          </a:p>
        </p:txBody>
      </p:sp>
    </p:spTree>
    <p:extLst>
      <p:ext uri="{BB962C8B-B14F-4D97-AF65-F5344CB8AC3E}">
        <p14:creationId xmlns:p14="http://schemas.microsoft.com/office/powerpoint/2010/main" val="134825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936104"/>
          </a:xfrm>
        </p:spPr>
        <p:txBody>
          <a:bodyPr/>
          <a:lstStyle/>
          <a:p>
            <a:pPr algn="ctr" eaLnBrk="1" hangingPunct="1"/>
            <a:r>
              <a:rPr lang="fr-CA" sz="2400" dirty="0" smtClean="0"/>
              <a:t>Méthodologie de la majoration régulière – scénario 2</a:t>
            </a:r>
            <a:br>
              <a:rPr lang="fr-CA" sz="2400" dirty="0" smtClean="0"/>
            </a:br>
            <a:r>
              <a:rPr lang="fr-CA" sz="2400" dirty="0" smtClean="0"/>
              <a:t>Après l’application de la méthodologie de la majoration</a:t>
            </a:r>
            <a:br>
              <a:rPr lang="fr-CA" sz="2400" dirty="0" smtClean="0"/>
            </a:br>
            <a:r>
              <a:rPr lang="fr-CA" sz="2400" dirty="0" smtClean="0"/>
              <a:t>lors de l’année 2</a:t>
            </a:r>
            <a:r>
              <a:rPr lang="en-US" sz="3200" dirty="0" smtClean="0"/>
              <a:t/>
            </a:r>
            <a:br>
              <a:rPr lang="en-US" sz="3200" dirty="0" smtClean="0"/>
            </a:br>
            <a:endParaRPr lang="en-US" sz="3200" dirty="0" smtClean="0"/>
          </a:p>
        </p:txBody>
      </p:sp>
      <p:sp>
        <p:nvSpPr>
          <p:cNvPr id="21508"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29</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1274969343"/>
              </p:ext>
            </p:extLst>
          </p:nvPr>
        </p:nvGraphicFramePr>
        <p:xfrm>
          <a:off x="1691680" y="2420888"/>
          <a:ext cx="6438995" cy="3568552"/>
        </p:xfrm>
        <a:graphic>
          <a:graphicData uri="http://schemas.openxmlformats.org/drawingml/2006/table">
            <a:tbl>
              <a:tblPr firstRow="1" bandRow="1">
                <a:tableStyleId>{5C22544A-7EE6-4342-B048-85BDC9FD1C3A}</a:tableStyleId>
              </a:tblPr>
              <a:tblGrid>
                <a:gridCol w="1755526"/>
                <a:gridCol w="936104"/>
                <a:gridCol w="936104"/>
                <a:gridCol w="936104"/>
                <a:gridCol w="936104"/>
                <a:gridCol w="939053"/>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19723">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2" name="TextBox 1"/>
          <p:cNvSpPr txBox="1"/>
          <p:nvPr/>
        </p:nvSpPr>
        <p:spPr>
          <a:xfrm>
            <a:off x="1259632" y="1412776"/>
            <a:ext cx="7488832" cy="923330"/>
          </a:xfrm>
          <a:prstGeom prst="rect">
            <a:avLst/>
          </a:prstGeom>
          <a:noFill/>
        </p:spPr>
        <p:txBody>
          <a:bodyPr wrap="square" rtlCol="0">
            <a:spAutoFit/>
          </a:bodyPr>
          <a:lstStyle/>
          <a:p>
            <a:pPr lvl="0"/>
            <a:r>
              <a:rPr lang="fr-CA" sz="2600" dirty="0">
                <a:solidFill>
                  <a:srgbClr val="003366"/>
                </a:solidFill>
                <a:latin typeface="Arial Narrow"/>
              </a:rPr>
              <a:t>Scénario 2 – PTM-N de l’année 2 &gt; PMNE-N de l’année 2, mais </a:t>
            </a:r>
            <a:r>
              <a:rPr lang="en-CA" sz="2600" dirty="0">
                <a:solidFill>
                  <a:srgbClr val="003366"/>
                </a:solidFill>
                <a:latin typeface="Arial Narrow"/>
              </a:rPr>
              <a:t>&lt; </a:t>
            </a:r>
            <a:r>
              <a:rPr lang="en-CA" sz="2600" dirty="0" smtClean="0">
                <a:solidFill>
                  <a:srgbClr val="003366"/>
                </a:solidFill>
                <a:latin typeface="Arial Narrow"/>
              </a:rPr>
              <a:t>PRPL*</a:t>
            </a:r>
            <a:r>
              <a:rPr lang="en-CA" sz="2800" dirty="0" smtClean="0">
                <a:latin typeface="+mn-lt"/>
              </a:rPr>
              <a:t> </a:t>
            </a:r>
            <a:endParaRPr lang="en-CA" sz="2800" dirty="0">
              <a:latin typeface="+mn-lt"/>
            </a:endParaRPr>
          </a:p>
        </p:txBody>
      </p:sp>
    </p:spTree>
    <p:extLst>
      <p:ext uri="{BB962C8B-B14F-4D97-AF65-F5344CB8AC3E}">
        <p14:creationId xmlns:p14="http://schemas.microsoft.com/office/powerpoint/2010/main" val="3640395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a:t>
            </a:fld>
            <a:endParaRPr lang="en-US" dirty="0">
              <a:solidFill>
                <a:schemeClr val="tx1"/>
              </a:solidFill>
            </a:endParaRPr>
          </a:p>
        </p:txBody>
      </p:sp>
      <p:sp>
        <p:nvSpPr>
          <p:cNvPr id="5" name="Content Placeholder 2"/>
          <p:cNvSpPr>
            <a:spLocks noGrp="1"/>
          </p:cNvSpPr>
          <p:nvPr>
            <p:ph idx="1"/>
          </p:nvPr>
        </p:nvSpPr>
        <p:spPr>
          <a:xfrm>
            <a:off x="1259632" y="1772816"/>
            <a:ext cx="7416824" cy="4114800"/>
          </a:xfrm>
        </p:spPr>
        <p:txBody>
          <a:bodyPr/>
          <a:lstStyle/>
          <a:p>
            <a:pPr marL="0" indent="0" algn="ctr">
              <a:buNone/>
            </a:pPr>
            <a:r>
              <a:rPr lang="fr-FR" sz="4000" dirty="0" smtClean="0"/>
              <a:t>Se </a:t>
            </a:r>
            <a:r>
              <a:rPr lang="fr-FR" sz="4000" dirty="0"/>
              <a:t>préparer à une application de la méthodologie de la majoration régulière réussie</a:t>
            </a:r>
          </a:p>
          <a:p>
            <a:pPr algn="ctr"/>
            <a:endParaRPr lang="en-CA" sz="4000" dirty="0"/>
          </a:p>
        </p:txBody>
      </p:sp>
    </p:spTree>
    <p:extLst>
      <p:ext uri="{BB962C8B-B14F-4D97-AF65-F5344CB8AC3E}">
        <p14:creationId xmlns:p14="http://schemas.microsoft.com/office/powerpoint/2010/main" val="26402831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fr-FR" sz="3800" dirty="0"/>
              <a:t>Méthodologie de la majoration régulière – scénario </a:t>
            </a:r>
            <a:r>
              <a:rPr lang="en-US" dirty="0" smtClean="0"/>
              <a:t>3</a:t>
            </a:r>
            <a:br>
              <a:rPr lang="en-US" dirty="0" smtClean="0"/>
            </a:br>
            <a:endParaRPr lang="en-US" dirty="0" smtClean="0"/>
          </a:p>
        </p:txBody>
      </p:sp>
      <p:sp>
        <p:nvSpPr>
          <p:cNvPr id="21508" name="Line 4"/>
          <p:cNvSpPr>
            <a:spLocks noChangeShapeType="1"/>
          </p:cNvSpPr>
          <p:nvPr/>
        </p:nvSpPr>
        <p:spPr bwMode="auto">
          <a:xfrm>
            <a:off x="1043608" y="126876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30</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752951664"/>
              </p:ext>
            </p:extLst>
          </p:nvPr>
        </p:nvGraphicFramePr>
        <p:xfrm>
          <a:off x="1619672" y="2564904"/>
          <a:ext cx="6438995" cy="3442308"/>
        </p:xfrm>
        <a:graphic>
          <a:graphicData uri="http://schemas.openxmlformats.org/drawingml/2006/table">
            <a:tbl>
              <a:tblPr firstRow="1" bandRow="1">
                <a:tableStyleId>{5C22544A-7EE6-4342-B048-85BDC9FD1C3A}</a:tableStyleId>
              </a:tblPr>
              <a:tblGrid>
                <a:gridCol w="1728192"/>
                <a:gridCol w="936104"/>
                <a:gridCol w="936104"/>
                <a:gridCol w="936104"/>
                <a:gridCol w="936104"/>
                <a:gridCol w="966387"/>
              </a:tblGrid>
              <a:tr h="49247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0412">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2474">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8660">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8660">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0514">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0514">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18660">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259632" y="1412776"/>
            <a:ext cx="7704856" cy="830997"/>
          </a:xfrm>
          <a:prstGeom prst="rect">
            <a:avLst/>
          </a:prstGeom>
          <a:noFill/>
        </p:spPr>
        <p:txBody>
          <a:bodyPr wrap="square" rtlCol="0">
            <a:spAutoFit/>
          </a:bodyPr>
          <a:lstStyle/>
          <a:p>
            <a:r>
              <a:rPr lang="fr-CA" dirty="0" smtClean="0">
                <a:solidFill>
                  <a:srgbClr val="003366"/>
                </a:solidFill>
                <a:latin typeface="Arial Narrow"/>
              </a:rPr>
              <a:t>Scénario 3 – PTM-N de l’année 2 &gt; PMNE-N de l’année 2 et &gt; PRPL*; aucune augmentation du prix courant au cours de l’année</a:t>
            </a:r>
            <a:r>
              <a:rPr lang="fr-CA" dirty="0" smtClean="0">
                <a:latin typeface="+mn-lt"/>
              </a:rPr>
              <a:t> 2</a:t>
            </a:r>
            <a:endParaRPr lang="fr-CA" dirty="0">
              <a:latin typeface="+mn-lt"/>
            </a:endParaRPr>
          </a:p>
        </p:txBody>
      </p:sp>
    </p:spTree>
    <p:extLst>
      <p:ext uri="{BB962C8B-B14F-4D97-AF65-F5344CB8AC3E}">
        <p14:creationId xmlns:p14="http://schemas.microsoft.com/office/powerpoint/2010/main" val="414026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fr-FR" sz="3800" dirty="0"/>
              <a:t>Méthodologie de la majoration régulière – scénario </a:t>
            </a:r>
            <a:r>
              <a:rPr lang="en-US" dirty="0" smtClean="0"/>
              <a:t>4</a:t>
            </a:r>
            <a:br>
              <a:rPr lang="en-US" dirty="0" smtClean="0"/>
            </a:br>
            <a:endParaRPr lang="en-US" dirty="0" smtClean="0"/>
          </a:p>
        </p:txBody>
      </p:sp>
      <p:sp>
        <p:nvSpPr>
          <p:cNvPr id="21508" name="Line 4"/>
          <p:cNvSpPr>
            <a:spLocks noChangeShapeType="1"/>
          </p:cNvSpPr>
          <p:nvPr/>
        </p:nvSpPr>
        <p:spPr bwMode="auto">
          <a:xfrm>
            <a:off x="1043608" y="126876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31</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3449178762"/>
              </p:ext>
            </p:extLst>
          </p:nvPr>
        </p:nvGraphicFramePr>
        <p:xfrm>
          <a:off x="1619672" y="2564904"/>
          <a:ext cx="6438995" cy="3419064"/>
        </p:xfrm>
        <a:graphic>
          <a:graphicData uri="http://schemas.openxmlformats.org/drawingml/2006/table">
            <a:tbl>
              <a:tblPr firstRow="1" bandRow="1">
                <a:tableStyleId>{5C22544A-7EE6-4342-B048-85BDC9FD1C3A}</a:tableStyleId>
              </a:tblPr>
              <a:tblGrid>
                <a:gridCol w="1728192"/>
                <a:gridCol w="936104"/>
                <a:gridCol w="936104"/>
                <a:gridCol w="936104"/>
                <a:gridCol w="936104"/>
                <a:gridCol w="966387"/>
              </a:tblGrid>
              <a:tr h="497069">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5547">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20,8075 $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7069">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1" dirty="0" smtClean="0">
                          <a:solidFill>
                            <a:schemeClr val="tx1"/>
                          </a:solidFill>
                        </a:rPr>
                        <a:t>1,5</a:t>
                      </a:r>
                      <a:r>
                        <a:rPr lang="en-CA" sz="1600" b="1" baseline="0" dirty="0" smtClean="0">
                          <a:solidFill>
                            <a:schemeClr val="tx1"/>
                          </a:solidFill>
                        </a:rPr>
                        <a:t>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33">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33">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8892">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8892">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21633">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187625" y="1484784"/>
            <a:ext cx="7344816" cy="830997"/>
          </a:xfrm>
          <a:prstGeom prst="rect">
            <a:avLst/>
          </a:prstGeom>
          <a:noFill/>
        </p:spPr>
        <p:txBody>
          <a:bodyPr wrap="square" rtlCol="0">
            <a:spAutoFit/>
          </a:bodyPr>
          <a:lstStyle/>
          <a:p>
            <a:pPr lvl="0"/>
            <a:r>
              <a:rPr lang="fr-CA" dirty="0">
                <a:solidFill>
                  <a:srgbClr val="003366"/>
                </a:solidFill>
                <a:latin typeface="Arial Narrow"/>
              </a:rPr>
              <a:t>Scénario </a:t>
            </a:r>
            <a:r>
              <a:rPr lang="fr-CA" dirty="0" smtClean="0">
                <a:solidFill>
                  <a:srgbClr val="003366"/>
                </a:solidFill>
                <a:latin typeface="Arial Narrow"/>
              </a:rPr>
              <a:t>4 </a:t>
            </a:r>
            <a:r>
              <a:rPr lang="fr-CA" dirty="0">
                <a:solidFill>
                  <a:srgbClr val="003366"/>
                </a:solidFill>
                <a:latin typeface="Arial Narrow"/>
              </a:rPr>
              <a:t>– PTM-N de l’année 2 &gt; PMNE-N de l’année </a:t>
            </a:r>
            <a:r>
              <a:rPr lang="fr-CA" dirty="0" smtClean="0">
                <a:solidFill>
                  <a:srgbClr val="003366"/>
                </a:solidFill>
                <a:latin typeface="Arial Narrow"/>
              </a:rPr>
              <a:t>2 </a:t>
            </a:r>
            <a:r>
              <a:rPr lang="fr-CA" dirty="0">
                <a:solidFill>
                  <a:srgbClr val="003366"/>
                </a:solidFill>
                <a:latin typeface="Arial Narrow"/>
              </a:rPr>
              <a:t>et &gt; PRPL*; </a:t>
            </a:r>
            <a:r>
              <a:rPr lang="fr-CA" dirty="0" smtClean="0">
                <a:solidFill>
                  <a:srgbClr val="003366"/>
                </a:solidFill>
                <a:latin typeface="Arial Narrow"/>
              </a:rPr>
              <a:t>augmentation </a:t>
            </a:r>
            <a:r>
              <a:rPr lang="fr-CA" dirty="0">
                <a:solidFill>
                  <a:srgbClr val="003366"/>
                </a:solidFill>
                <a:latin typeface="Arial Narrow"/>
              </a:rPr>
              <a:t>du prix courant au cours de l’année </a:t>
            </a:r>
            <a:r>
              <a:rPr lang="fr-CA" dirty="0" smtClean="0">
                <a:solidFill>
                  <a:srgbClr val="003366"/>
                </a:solidFill>
                <a:latin typeface="Arial Narrow"/>
              </a:rPr>
              <a:t>2</a:t>
            </a:r>
            <a:endParaRPr lang="en-CA" sz="2800" dirty="0">
              <a:latin typeface="+mn-lt"/>
            </a:endParaRPr>
          </a:p>
        </p:txBody>
      </p:sp>
    </p:spTree>
    <p:extLst>
      <p:ext uri="{BB962C8B-B14F-4D97-AF65-F5344CB8AC3E}">
        <p14:creationId xmlns:p14="http://schemas.microsoft.com/office/powerpoint/2010/main" val="2618050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fr-FR" sz="3800" dirty="0"/>
              <a:t>Méthodologie de la majoration régulière – scénario </a:t>
            </a:r>
            <a:r>
              <a:rPr lang="en-US" dirty="0"/>
              <a:t>4</a:t>
            </a:r>
            <a:endParaRPr lang="en-US" sz="2800" dirty="0" smtClean="0"/>
          </a:p>
        </p:txBody>
      </p:sp>
      <p:sp>
        <p:nvSpPr>
          <p:cNvPr id="21508" name="Line 4"/>
          <p:cNvSpPr>
            <a:spLocks noChangeShapeType="1"/>
          </p:cNvSpPr>
          <p:nvPr/>
        </p:nvSpPr>
        <p:spPr bwMode="auto">
          <a:xfrm>
            <a:off x="1086007" y="126876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32</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512673942"/>
              </p:ext>
            </p:extLst>
          </p:nvPr>
        </p:nvGraphicFramePr>
        <p:xfrm>
          <a:off x="1640534" y="2348880"/>
          <a:ext cx="6438995" cy="3568552"/>
        </p:xfrm>
        <a:graphic>
          <a:graphicData uri="http://schemas.openxmlformats.org/drawingml/2006/table">
            <a:tbl>
              <a:tblPr firstRow="1" bandRow="1">
                <a:tableStyleId>{5C22544A-7EE6-4342-B048-85BDC9FD1C3A}</a:tableStyleId>
              </a:tblPr>
              <a:tblGrid>
                <a:gridCol w="1707330"/>
                <a:gridCol w="936104"/>
                <a:gridCol w="936104"/>
                <a:gridCol w="936104"/>
                <a:gridCol w="936104"/>
                <a:gridCol w="987249"/>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600" noProof="0" dirty="0" smtClean="0">
                          <a:solidFill>
                            <a:srgbClr val="345A98"/>
                          </a:solidFill>
                        </a:rPr>
                        <a:t>2010 – </a:t>
                      </a:r>
                      <a:r>
                        <a:rPr lang="fr-CA" sz="1200" noProof="0" dirty="0" smtClean="0">
                          <a:solidFill>
                            <a:srgbClr val="345A98"/>
                          </a:solidFill>
                        </a:rPr>
                        <a:t>année</a:t>
                      </a:r>
                      <a:r>
                        <a:rPr lang="fr-CA" sz="1200" baseline="0" noProof="0" dirty="0" smtClean="0">
                          <a:solidFill>
                            <a:srgbClr val="345A98"/>
                          </a:solidFill>
                        </a:rPr>
                        <a:t> 1</a:t>
                      </a:r>
                      <a:endParaRPr lang="fr-CA" sz="12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fr-CA" sz="1600" noProof="0" dirty="0" smtClean="0">
                          <a:solidFill>
                            <a:srgbClr val="345A98"/>
                          </a:solidFill>
                        </a:rPr>
                        <a:t>2011 –</a:t>
                      </a:r>
                      <a:r>
                        <a:rPr lang="fr-CA" sz="1200" noProof="0" dirty="0" smtClean="0">
                          <a:solidFill>
                            <a:srgbClr val="345A98"/>
                          </a:solidFill>
                        </a:rPr>
                        <a:t>année 2</a:t>
                      </a:r>
                      <a:endParaRPr lang="fr-CA" sz="16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19723">
                <a:tc>
                  <a:txBody>
                    <a:bodyPr/>
                    <a:lstStyle/>
                    <a:p>
                      <a:r>
                        <a:rPr lang="fr-CA" sz="1600" b="1" noProof="0" dirty="0" smtClean="0"/>
                        <a:t>Prix courant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20,8075 $</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fr-CA" sz="1400" b="1" noProof="0" dirty="0" smtClean="0">
                          <a:solidFill>
                            <a:schemeClr val="tx1"/>
                          </a:solidFill>
                        </a:rPr>
                        <a:t>Augmentation</a:t>
                      </a:r>
                      <a:r>
                        <a:rPr lang="fr-CA" sz="1400" b="1" baseline="0" noProof="0" dirty="0" smtClean="0">
                          <a:solidFill>
                            <a:schemeClr val="tx1"/>
                          </a:solidFill>
                        </a:rPr>
                        <a:t> du prix courant (</a:t>
                      </a:r>
                      <a:r>
                        <a:rPr lang="fr-CA" sz="1400" b="1" noProof="0" dirty="0" smtClean="0">
                          <a:solidFill>
                            <a:schemeClr val="tx1"/>
                          </a:solidFill>
                        </a:rPr>
                        <a:t>%)</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1" dirty="0" smtClean="0">
                          <a:solidFill>
                            <a:schemeClr val="tx1"/>
                          </a:solidFill>
                        </a:rPr>
                        <a:t>1,5</a:t>
                      </a:r>
                      <a:r>
                        <a:rPr lang="en-CA" sz="1600" b="1" baseline="0" dirty="0" smtClean="0">
                          <a:solidFill>
                            <a:schemeClr val="tx1"/>
                          </a:solidFill>
                        </a:rPr>
                        <a:t>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fr-CA" sz="1400" b="1" noProof="0" dirty="0" smtClean="0">
                          <a:solidFill>
                            <a:schemeClr val="tx1"/>
                          </a:solidFill>
                        </a:rPr>
                        <a:t>IPC annuel (%)</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2,4 %</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fr-CA" sz="1400" b="1" noProof="0" dirty="0" smtClean="0">
                          <a:solidFill>
                            <a:schemeClr val="tx1"/>
                          </a:solidFill>
                        </a:rPr>
                        <a:t>Plafond</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2,7 %</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2,25 %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fr-CA" sz="1400" b="1" noProof="0" dirty="0" smtClean="0">
                          <a:solidFill>
                            <a:schemeClr val="tx1"/>
                          </a:solidFill>
                        </a:rPr>
                        <a:t>PRPL/PRPL*</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20,7872 $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fr-CA" sz="1400" b="1" noProof="0" dirty="0" smtClean="0">
                          <a:solidFill>
                            <a:schemeClr val="tx1"/>
                          </a:solidFill>
                        </a:rPr>
                        <a:t>PTM-N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fr-CA" sz="1400" b="1" noProof="0" dirty="0" smtClean="0">
                          <a:solidFill>
                            <a:schemeClr val="tx1"/>
                          </a:solidFill>
                        </a:rPr>
                        <a:t>PMNE-N</a:t>
                      </a:r>
                      <a:endParaRPr lang="fr-CA" sz="1400"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600" b="0" i="0" u="none" strike="noStrike" kern="1200" cap="none" spc="0" normalizeH="0" baseline="0" noProof="0" dirty="0" smtClean="0">
                          <a:ln>
                            <a:noFill/>
                          </a:ln>
                          <a:solidFill>
                            <a:srgbClr val="003366"/>
                          </a:solidFill>
                          <a:effectLst/>
                          <a:uLnTx/>
                          <a:uFillTx/>
                          <a:latin typeface="+mn-lt"/>
                          <a:ea typeface="+mn-ea"/>
                          <a:cs typeface="+mn-cs"/>
                        </a:rPr>
                        <a:t>20,0000 $</a:t>
                      </a:r>
                      <a:endParaRPr kumimoji="0" lang="en-CA" sz="1600" b="0" i="0" u="none" strike="noStrike" kern="1200" cap="none" spc="0" normalizeH="0" baseline="0" noProof="0" dirty="0">
                        <a:ln>
                          <a:noFill/>
                        </a:ln>
                        <a:solidFill>
                          <a:srgbClr val="003366"/>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20,7500 $</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2" name="TextBox 1"/>
          <p:cNvSpPr txBox="1"/>
          <p:nvPr/>
        </p:nvSpPr>
        <p:spPr>
          <a:xfrm>
            <a:off x="1187624" y="1412776"/>
            <a:ext cx="7344816" cy="830997"/>
          </a:xfrm>
          <a:prstGeom prst="rect">
            <a:avLst/>
          </a:prstGeom>
          <a:noFill/>
        </p:spPr>
        <p:txBody>
          <a:bodyPr wrap="square" rtlCol="0">
            <a:spAutoFit/>
          </a:bodyPr>
          <a:lstStyle/>
          <a:p>
            <a:pPr lvl="0"/>
            <a:r>
              <a:rPr lang="fr-CA" dirty="0">
                <a:solidFill>
                  <a:srgbClr val="003366"/>
                </a:solidFill>
                <a:latin typeface="Arial Narrow"/>
              </a:rPr>
              <a:t>Scénario 4 – PTM-N de l’année 2 &gt; </a:t>
            </a:r>
            <a:r>
              <a:rPr lang="fr-CA" dirty="0" smtClean="0">
                <a:solidFill>
                  <a:srgbClr val="003366"/>
                </a:solidFill>
                <a:latin typeface="Arial Narrow"/>
              </a:rPr>
              <a:t>PMNE-N </a:t>
            </a:r>
            <a:r>
              <a:rPr lang="fr-CA" dirty="0">
                <a:solidFill>
                  <a:srgbClr val="003366"/>
                </a:solidFill>
                <a:latin typeface="Arial Narrow"/>
              </a:rPr>
              <a:t>et &gt; PRPL*; augmentation du prix courant au cours de l’année </a:t>
            </a:r>
            <a:r>
              <a:rPr lang="fr-CA" dirty="0" smtClean="0">
                <a:solidFill>
                  <a:srgbClr val="003366"/>
                </a:solidFill>
                <a:latin typeface="Arial Narrow"/>
              </a:rPr>
              <a:t>2</a:t>
            </a:r>
            <a:endParaRPr lang="en-CA" sz="2800" dirty="0"/>
          </a:p>
        </p:txBody>
      </p:sp>
    </p:spTree>
    <p:extLst>
      <p:ext uri="{BB962C8B-B14F-4D97-AF65-F5344CB8AC3E}">
        <p14:creationId xmlns:p14="http://schemas.microsoft.com/office/powerpoint/2010/main" val="30358346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504" y="188640"/>
            <a:ext cx="7848600" cy="720080"/>
          </a:xfrm>
        </p:spPr>
        <p:txBody>
          <a:bodyPr/>
          <a:lstStyle/>
          <a:p>
            <a:r>
              <a:rPr lang="fr-CA" sz="3100" dirty="0" smtClean="0"/>
              <a:t>Éléments à prendre en compte et rappels généraux </a:t>
            </a:r>
            <a:endParaRPr lang="fr-CA" sz="3100" dirty="0"/>
          </a:p>
        </p:txBody>
      </p:sp>
      <p:sp>
        <p:nvSpPr>
          <p:cNvPr id="3" name="Content Placeholder 2"/>
          <p:cNvSpPr>
            <a:spLocks noGrp="1"/>
          </p:cNvSpPr>
          <p:nvPr>
            <p:ph idx="1"/>
          </p:nvPr>
        </p:nvSpPr>
        <p:spPr>
          <a:xfrm>
            <a:off x="1043608" y="980728"/>
            <a:ext cx="8100392" cy="4752528"/>
          </a:xfrm>
        </p:spPr>
        <p:txBody>
          <a:bodyPr/>
          <a:lstStyle/>
          <a:p>
            <a:r>
              <a:rPr lang="fr-CA" b="0" dirty="0" smtClean="0"/>
              <a:t>On doit présenter une demande avant de se prévaloir de la méthodologie de la majoration – les formulaires doivent être remplis.</a:t>
            </a:r>
          </a:p>
          <a:p>
            <a:r>
              <a:rPr lang="fr-CA" b="0" dirty="0" smtClean="0"/>
              <a:t>Prêter attention à l’IPC et tenir compte des changements. </a:t>
            </a:r>
          </a:p>
          <a:p>
            <a:r>
              <a:rPr lang="fr-CA" b="0" dirty="0" smtClean="0"/>
              <a:t>Le produit doit être vendu au prix courant – données sur la vente inscrites à la section 4.</a:t>
            </a:r>
          </a:p>
          <a:p>
            <a:r>
              <a:rPr lang="fr-CA" b="0" dirty="0" smtClean="0"/>
              <a:t>Prêter attention aux données que l’on inscrit à la section 5 ainsi qu’au PMMP pour la période de lancement.</a:t>
            </a:r>
          </a:p>
          <a:p>
            <a:r>
              <a:rPr lang="fr-CA" b="0" dirty="0" smtClean="0"/>
              <a:t>La comparaison du prix au Canada avec les prix international le plus élevé est toujours un facteur.</a:t>
            </a:r>
          </a:p>
          <a:p>
            <a:r>
              <a:rPr lang="fr-CA" b="0" dirty="0" smtClean="0"/>
              <a:t>L’agent de la réglementation principal affecté à votre entreprise est toujours à votre disposition pour discuter de questions particulières.</a:t>
            </a:r>
            <a:endParaRPr lang="en-CA" b="0" dirty="0" smtClean="0"/>
          </a:p>
          <a:p>
            <a:endParaRPr lang="en-CA" sz="2800" b="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33</a:t>
            </a:fld>
            <a:endParaRPr lang="en-US" dirty="0">
              <a:solidFill>
                <a:schemeClr val="tx1"/>
              </a:solidFill>
            </a:endParaRPr>
          </a:p>
        </p:txBody>
      </p:sp>
      <p:sp>
        <p:nvSpPr>
          <p:cNvPr id="5"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Tree>
    <p:extLst>
      <p:ext uri="{BB962C8B-B14F-4D97-AF65-F5344CB8AC3E}">
        <p14:creationId xmlns:p14="http://schemas.microsoft.com/office/powerpoint/2010/main" val="31036810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43000"/>
            <a:ext cx="7848600" cy="3798168"/>
          </a:xfrm>
        </p:spPr>
        <p:txBody>
          <a:bodyPr/>
          <a:lstStyle/>
          <a:p>
            <a:pPr algn="ctr"/>
            <a:r>
              <a:rPr lang="en-CA" dirty="0" smtClean="0"/>
              <a:t/>
            </a:r>
            <a:br>
              <a:rPr lang="en-CA" dirty="0" smtClean="0"/>
            </a:br>
            <a:r>
              <a:rPr lang="en-CA" dirty="0"/>
              <a:t/>
            </a:r>
            <a:br>
              <a:rPr lang="en-CA" dirty="0"/>
            </a:br>
            <a:r>
              <a:rPr lang="en-CA" dirty="0" smtClean="0"/>
              <a:t/>
            </a:r>
            <a:br>
              <a:rPr lang="en-CA" dirty="0" smtClean="0"/>
            </a:br>
            <a:r>
              <a:rPr lang="en-CA" dirty="0" smtClean="0"/>
              <a:t>QUESTIONS ?</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34</a:t>
            </a:fld>
            <a:endParaRPr lang="en-US" dirty="0">
              <a:solidFill>
                <a:schemeClr val="tx1"/>
              </a:solidFill>
            </a:endParaRPr>
          </a:p>
        </p:txBody>
      </p:sp>
    </p:spTree>
    <p:extLst>
      <p:ext uri="{BB962C8B-B14F-4D97-AF65-F5344CB8AC3E}">
        <p14:creationId xmlns:p14="http://schemas.microsoft.com/office/powerpoint/2010/main" val="3329653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idx="4294967295"/>
          </p:nvPr>
        </p:nvSpPr>
        <p:spPr>
          <a:xfrm>
            <a:off x="1143000" y="260648"/>
            <a:ext cx="7848600" cy="792088"/>
          </a:xfrm>
        </p:spPr>
        <p:txBody>
          <a:bodyPr anchor="ctr" anchorCtr="1"/>
          <a:lstStyle/>
          <a:p>
            <a:pPr algn="ctr" eaLnBrk="1" hangingPunct="1"/>
            <a:r>
              <a:rPr lang="fr-CA" dirty="0" smtClean="0"/>
              <a:t>Avantages lors de la </a:t>
            </a:r>
            <a:br>
              <a:rPr lang="fr-CA" dirty="0" smtClean="0"/>
            </a:br>
            <a:r>
              <a:rPr lang="fr-CA" dirty="0" smtClean="0"/>
              <a:t>période de lancement</a:t>
            </a:r>
          </a:p>
        </p:txBody>
      </p:sp>
      <p:sp>
        <p:nvSpPr>
          <p:cNvPr id="22531" name="Rectangle 3"/>
          <p:cNvSpPr>
            <a:spLocks noGrp="1" noChangeArrowheads="1"/>
          </p:cNvSpPr>
          <p:nvPr>
            <p:ph type="body" idx="4294967295"/>
          </p:nvPr>
        </p:nvSpPr>
        <p:spPr>
          <a:xfrm>
            <a:off x="1104900" y="1412776"/>
            <a:ext cx="7848600" cy="3960440"/>
          </a:xfrm>
        </p:spPr>
        <p:txBody>
          <a:bodyPr/>
          <a:lstStyle/>
          <a:p>
            <a:pPr marL="342900" lvl="1" indent="0" eaLnBrk="1" hangingPunct="1">
              <a:buFont typeface="Wingdings" pitchFamily="2" charset="2"/>
              <a:buNone/>
              <a:defRPr/>
            </a:pPr>
            <a:r>
              <a:rPr lang="fr-CA" sz="2600" b="1" dirty="0" smtClean="0"/>
              <a:t>Q : Comment appliquer la méthodologie de la majoration lorsque des avantages existent lors de la période de lancement?</a:t>
            </a:r>
          </a:p>
          <a:p>
            <a:pPr marL="342900" lvl="1" indent="0" eaLnBrk="1" hangingPunct="1">
              <a:buFont typeface="Wingdings" pitchFamily="2" charset="2"/>
              <a:buNone/>
              <a:defRPr/>
            </a:pPr>
            <a:endParaRPr lang="fr-CA" sz="2600" b="1" dirty="0" smtClean="0"/>
          </a:p>
          <a:p>
            <a:pPr marL="342900" lvl="1" indent="0" eaLnBrk="1" hangingPunct="1">
              <a:buNone/>
              <a:defRPr/>
            </a:pPr>
            <a:r>
              <a:rPr lang="fr-CA" sz="2600" b="1" dirty="0" smtClean="0"/>
              <a:t>R : Inscrire les données relatives aux clients qui bénéficient d’avantages et à ceux qui n’en bénéficient pas sur des lignes distinctes dans la section 4 du formulaire 2, et ce, lors de la période de lancement et aussi longtemps que les avantages seront offerts. Le PTM, les avantages non compris, servira à calculer le PRPL*.</a:t>
            </a:r>
          </a:p>
          <a:p>
            <a:pPr marL="342900" lvl="1" indent="0" eaLnBrk="1" hangingPunct="1">
              <a:buNone/>
              <a:defRPr/>
            </a:pPr>
            <a:endParaRPr lang="en-US" sz="2800" b="1" dirty="0" smtClean="0"/>
          </a:p>
          <a:p>
            <a:pPr lvl="1" eaLnBrk="1" hangingPunct="1">
              <a:buFont typeface="Wingdings" pitchFamily="2" charset="2"/>
              <a:buChar char="§"/>
              <a:defRPr/>
            </a:pPr>
            <a:endParaRPr lang="en-US" sz="2800" b="1" dirty="0" smtClean="0"/>
          </a:p>
        </p:txBody>
      </p:sp>
      <p:sp>
        <p:nvSpPr>
          <p:cNvPr id="24580"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4581"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11B540FC-1295-4928-9DDB-8D4AA5F19F5C}" type="slidenum">
              <a:rPr lang="en-US" sz="1400" smtClean="0">
                <a:solidFill>
                  <a:schemeClr val="bg1"/>
                </a:solidFill>
              </a:rPr>
              <a:pPr eaLnBrk="1" hangingPunct="1"/>
              <a:t>4</a:t>
            </a:fld>
            <a:endParaRPr lang="en-US" sz="1400" dirty="0" smtClean="0"/>
          </a:p>
        </p:txBody>
      </p:sp>
    </p:spTree>
    <p:extLst>
      <p:ext uri="{BB962C8B-B14F-4D97-AF65-F5344CB8AC3E}">
        <p14:creationId xmlns:p14="http://schemas.microsoft.com/office/powerpoint/2010/main" val="2822247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827584" y="1124744"/>
            <a:ext cx="8316416" cy="4896544"/>
          </a:xfrm>
        </p:spPr>
        <p:txBody>
          <a:bodyPr/>
          <a:lstStyle/>
          <a:p>
            <a:pPr lvl="1" eaLnBrk="1" hangingPunct="1">
              <a:buFont typeface="Wingdings" pitchFamily="2" charset="2"/>
              <a:buChar char="§"/>
              <a:defRPr/>
            </a:pPr>
            <a:r>
              <a:rPr lang="fr-CA" sz="2000" b="1" dirty="0" smtClean="0"/>
              <a:t>Exemple : les clients qui bénéficient d’avantages et ceux qui n’en bénéficient pas, </a:t>
            </a:r>
            <a:r>
              <a:rPr lang="fr-CA" sz="2000" b="1" dirty="0"/>
              <a:t>a</a:t>
            </a:r>
            <a:r>
              <a:rPr lang="fr-CA" sz="2000" b="1" dirty="0" smtClean="0"/>
              <a:t>ppartenant à la même catégorie</a:t>
            </a:r>
          </a:p>
          <a:p>
            <a:pPr marL="342900" lvl="1" indent="0" eaLnBrk="1" hangingPunct="1">
              <a:buFont typeface="Wingdings" pitchFamily="2" charset="2"/>
              <a:buNone/>
              <a:defRPr/>
            </a:pPr>
            <a:r>
              <a:rPr lang="fr-CA" sz="2000" b="1" dirty="0" smtClean="0"/>
              <a:t>2010 : Le médicament X (DIN 1234567; </a:t>
            </a:r>
            <a:r>
              <a:rPr lang="fr-FR" sz="2000" b="1" dirty="0" smtClean="0"/>
              <a:t>concentration/unité de </a:t>
            </a:r>
            <a:r>
              <a:rPr lang="fr-FR" sz="2000" b="1" dirty="0"/>
              <a:t>1 </a:t>
            </a:r>
            <a:r>
              <a:rPr lang="fr-FR" sz="2000" b="1" dirty="0" smtClean="0"/>
              <a:t>mg/comprimé</a:t>
            </a:r>
            <a:r>
              <a:rPr lang="fr-FR" sz="2000" b="1" dirty="0"/>
              <a:t>; </a:t>
            </a:r>
            <a:r>
              <a:rPr lang="fr-FR" sz="2000" b="1" dirty="0" smtClean="0"/>
              <a:t>forme </a:t>
            </a:r>
            <a:r>
              <a:rPr lang="fr-FR" sz="2000" b="1" dirty="0"/>
              <a:t>posologique </a:t>
            </a:r>
            <a:r>
              <a:rPr lang="fr-FR" sz="2000" b="1" dirty="0" smtClean="0"/>
              <a:t>S1</a:t>
            </a:r>
            <a:r>
              <a:rPr lang="fr-FR" sz="2000" b="1" dirty="0"/>
              <a:t>; présentation de </a:t>
            </a:r>
            <a:r>
              <a:rPr lang="fr-FR" sz="2000" b="1" dirty="0" smtClean="0"/>
              <a:t>10 comprimés</a:t>
            </a:r>
            <a:r>
              <a:rPr lang="fr-CA" sz="2000" b="1" dirty="0" smtClean="0"/>
              <a:t>) est lancé sur le marché canadien le 1</a:t>
            </a:r>
            <a:r>
              <a:rPr lang="fr-CA" sz="2000" b="1" baseline="30000" dirty="0" smtClean="0"/>
              <a:t>er</a:t>
            </a:r>
            <a:r>
              <a:rPr lang="fr-CA" sz="2000" b="1" dirty="0" smtClean="0"/>
              <a:t> septembre. Mille (1 000) emballages sont vendus seulement aux hôpitaux en Ontario.</a:t>
            </a:r>
          </a:p>
          <a:p>
            <a:pPr marL="342900" lvl="1" indent="0" eaLnBrk="1" hangingPunct="1">
              <a:buFont typeface="Wingdings" pitchFamily="2" charset="2"/>
              <a:buNone/>
              <a:tabLst>
                <a:tab pos="714375" algn="l"/>
              </a:tabLst>
              <a:defRPr/>
            </a:pPr>
            <a:r>
              <a:rPr lang="fr-CA" sz="2000" b="1" dirty="0" smtClean="0"/>
              <a:t>	Prix pour certains hôpitaux : 20,00 $/comprimé</a:t>
            </a:r>
          </a:p>
          <a:p>
            <a:pPr marL="342900" lvl="1" indent="0" eaLnBrk="1" hangingPunct="1">
              <a:buFont typeface="Wingdings" pitchFamily="2" charset="2"/>
              <a:buNone/>
              <a:tabLst>
                <a:tab pos="714375" algn="l"/>
              </a:tabLst>
              <a:defRPr/>
            </a:pPr>
            <a:r>
              <a:rPr lang="fr-CA" sz="2000" b="1" dirty="0" smtClean="0"/>
              <a:t>	Prix pour d’autres hôpitaux : 15,00 $/comprimé (contrat)</a:t>
            </a:r>
          </a:p>
          <a:p>
            <a:pPr marL="342900" lvl="1" indent="0" eaLnBrk="1" hangingPunct="1">
              <a:buFont typeface="Wingdings" pitchFamily="2" charset="2"/>
              <a:buNone/>
              <a:tabLst>
                <a:tab pos="714375" algn="l"/>
              </a:tabLst>
              <a:defRPr/>
            </a:pPr>
            <a:r>
              <a:rPr lang="fr-CA" sz="2000" b="1" dirty="0"/>
              <a:t>	</a:t>
            </a:r>
            <a:r>
              <a:rPr lang="fr-CA" sz="2000" b="1" dirty="0" smtClean="0"/>
              <a:t>PMMP : 20,00 $/comprimé </a:t>
            </a:r>
          </a:p>
          <a:p>
            <a:pPr marL="342900" lvl="1" indent="0" eaLnBrk="1" hangingPunct="1">
              <a:buFont typeface="Wingdings" pitchFamily="2" charset="2"/>
              <a:buNone/>
              <a:tabLst>
                <a:tab pos="714375" algn="l"/>
              </a:tabLst>
              <a:defRPr/>
            </a:pPr>
            <a:r>
              <a:rPr lang="fr-CA" sz="2000" b="1" dirty="0" smtClean="0"/>
              <a:t>	PTM-N : 17,50 $/comprimé; PTM-H : 17,50 $/comprimé</a:t>
            </a:r>
          </a:p>
          <a:p>
            <a:pPr marL="342900" lvl="1" indent="0" eaLnBrk="1" hangingPunct="1">
              <a:buFont typeface="Wingdings" pitchFamily="2" charset="2"/>
              <a:buNone/>
              <a:defRPr/>
            </a:pPr>
            <a:endParaRPr lang="fr-CA" sz="2000" b="1" dirty="0" smtClean="0"/>
          </a:p>
          <a:p>
            <a:pPr marL="342900" lvl="1" indent="0" eaLnBrk="1" hangingPunct="1">
              <a:buFont typeface="Wingdings" pitchFamily="2" charset="2"/>
              <a:buNone/>
              <a:defRPr/>
            </a:pPr>
            <a:r>
              <a:rPr lang="fr-CA" sz="2000" b="1" dirty="0" smtClean="0"/>
              <a:t>2012 : Le contrat prend fin. On a vendu les mêmes quantités qu’en 2010, mais le prix est maintenant de 20,00 $ pour tous les hôpitaux. Le PTM-N est maintenant de 20,00 $/comprimé.</a:t>
            </a:r>
          </a:p>
        </p:txBody>
      </p:sp>
      <p:sp>
        <p:nvSpPr>
          <p:cNvPr id="27652"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765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BF920C8B-4DBB-47BF-8ECC-A8C08AD363ED}" type="slidenum">
              <a:rPr lang="en-US" sz="1400" smtClean="0">
                <a:solidFill>
                  <a:schemeClr val="bg1"/>
                </a:solidFill>
              </a:rPr>
              <a:pPr eaLnBrk="1" hangingPunct="1"/>
              <a:t>5</a:t>
            </a:fld>
            <a:endParaRPr lang="en-US" sz="1400" dirty="0" smtClean="0"/>
          </a:p>
        </p:txBody>
      </p:sp>
      <p:sp>
        <p:nvSpPr>
          <p:cNvPr id="6" name="AutoShape 2"/>
          <p:cNvSpPr>
            <a:spLocks noGrp="1" noChangeArrowheads="1"/>
          </p:cNvSpPr>
          <p:nvPr>
            <p:ph type="title" idx="4294967295"/>
          </p:nvPr>
        </p:nvSpPr>
        <p:spPr>
          <a:xfrm>
            <a:off x="1169504" y="182588"/>
            <a:ext cx="7848600" cy="936104"/>
          </a:xfrm>
        </p:spPr>
        <p:txBody>
          <a:bodyPr anchor="ctr" anchorCtr="1"/>
          <a:lstStyle/>
          <a:p>
            <a:pPr algn="ctr" eaLnBrk="1" hangingPunct="1"/>
            <a:r>
              <a:rPr lang="fr-CA" dirty="0"/>
              <a:t>Avantages </a:t>
            </a:r>
            <a:r>
              <a:rPr lang="fr-CA" dirty="0" smtClean="0"/>
              <a:t>lors de la </a:t>
            </a:r>
            <a:br>
              <a:rPr lang="fr-CA" dirty="0" smtClean="0"/>
            </a:br>
            <a:r>
              <a:rPr lang="fr-CA" dirty="0" smtClean="0"/>
              <a:t>période </a:t>
            </a:r>
            <a:r>
              <a:rPr lang="fr-CA" dirty="0"/>
              <a:t>de </a:t>
            </a:r>
            <a:r>
              <a:rPr lang="fr-CA" dirty="0" smtClean="0"/>
              <a:t>lancement</a:t>
            </a:r>
            <a:endParaRPr lang="en-US" dirty="0" smtClean="0"/>
          </a:p>
        </p:txBody>
      </p:sp>
    </p:spTree>
    <p:extLst>
      <p:ext uri="{BB962C8B-B14F-4D97-AF65-F5344CB8AC3E}">
        <p14:creationId xmlns:p14="http://schemas.microsoft.com/office/powerpoint/2010/main" val="2784282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1017124" y="1196752"/>
            <a:ext cx="8164976" cy="4823048"/>
          </a:xfrm>
        </p:spPr>
        <p:txBody>
          <a:bodyPr/>
          <a:lstStyle/>
          <a:p>
            <a:pPr marL="342900" lvl="1" indent="0" eaLnBrk="1" hangingPunct="1">
              <a:buFont typeface="Wingdings" pitchFamily="2" charset="2"/>
              <a:buNone/>
              <a:defRPr/>
            </a:pPr>
            <a:r>
              <a:rPr lang="fr-CA" sz="2000" b="1" dirty="0" smtClean="0"/>
              <a:t>Formulaire 2, section 4; septembre-décembre 2010 </a:t>
            </a:r>
          </a:p>
          <a:p>
            <a:pPr marL="342900" lvl="1" indent="0" eaLnBrk="1" hangingPunct="1">
              <a:buFont typeface="Wingdings" pitchFamily="2" charset="2"/>
              <a:buNone/>
              <a:defRPr/>
            </a:pPr>
            <a:endParaRPr lang="fr-CA" b="1" dirty="0" smtClean="0"/>
          </a:p>
          <a:p>
            <a:pPr marL="342900" lvl="1" indent="0" eaLnBrk="1" hangingPunct="1">
              <a:buFont typeface="Wingdings" pitchFamily="2" charset="2"/>
              <a:buNone/>
              <a:defRPr/>
            </a:pPr>
            <a:endParaRPr lang="fr-CA" b="1" dirty="0" smtClean="0"/>
          </a:p>
          <a:p>
            <a:pPr marL="342900" lvl="1" indent="0" eaLnBrk="1" hangingPunct="1">
              <a:buFont typeface="Wingdings" pitchFamily="2" charset="2"/>
              <a:buNone/>
              <a:defRPr/>
            </a:pPr>
            <a:endParaRPr lang="fr-CA" sz="1400" b="1" dirty="0" smtClean="0"/>
          </a:p>
          <a:p>
            <a:pPr marL="342900" lvl="1" indent="0" eaLnBrk="1" hangingPunct="1">
              <a:buFont typeface="Wingdings" pitchFamily="2" charset="2"/>
              <a:buNone/>
              <a:defRPr/>
            </a:pPr>
            <a:r>
              <a:rPr lang="fr-CA" sz="1600" b="1" dirty="0" smtClean="0"/>
              <a:t>PTM-N = 17,50 $; PTM-H</a:t>
            </a:r>
            <a:r>
              <a:rPr lang="fr-CA" sz="1200" b="1" dirty="0" smtClean="0"/>
              <a:t>1</a:t>
            </a:r>
            <a:r>
              <a:rPr lang="fr-CA" sz="1600" b="1" dirty="0" smtClean="0"/>
              <a:t> (catégorie sans avantages) = 20,00 $; PTM-H</a:t>
            </a:r>
            <a:r>
              <a:rPr lang="fr-CA" sz="1200" b="1" dirty="0" smtClean="0"/>
              <a:t>2</a:t>
            </a:r>
            <a:r>
              <a:rPr lang="fr-CA" sz="1600" b="1" dirty="0" smtClean="0"/>
              <a:t> (catégorie avec avantages) = 15,00 $</a:t>
            </a:r>
          </a:p>
          <a:p>
            <a:pPr marL="342900" lvl="1" indent="0" eaLnBrk="1" hangingPunct="1">
              <a:buFont typeface="Wingdings" pitchFamily="2" charset="2"/>
              <a:buNone/>
              <a:defRPr/>
            </a:pPr>
            <a:endParaRPr lang="fr-CA" sz="2000" b="1" dirty="0" smtClean="0"/>
          </a:p>
          <a:p>
            <a:pPr marL="342900" lvl="1" indent="0" eaLnBrk="1" hangingPunct="1">
              <a:buFont typeface="Wingdings" pitchFamily="2" charset="2"/>
              <a:buNone/>
              <a:defRPr/>
            </a:pPr>
            <a:r>
              <a:rPr lang="fr-CA" sz="2000" b="1" dirty="0" smtClean="0"/>
              <a:t>Formulaire 2, section 4; janvier-juin et juillet-décembre 2012</a:t>
            </a:r>
          </a:p>
          <a:p>
            <a:pPr marL="342900" lvl="1" indent="0" eaLnBrk="1" hangingPunct="1">
              <a:buFont typeface="Wingdings" pitchFamily="2" charset="2"/>
              <a:buNone/>
              <a:defRPr/>
            </a:pPr>
            <a:endParaRPr lang="en-US" b="1" dirty="0" smtClean="0"/>
          </a:p>
        </p:txBody>
      </p:sp>
      <p:sp>
        <p:nvSpPr>
          <p:cNvPr id="2867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867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0562F50A-BF1A-4DB6-A96F-2C6CED905F8D}" type="slidenum">
              <a:rPr lang="en-US" sz="1400" smtClean="0">
                <a:solidFill>
                  <a:schemeClr val="bg1"/>
                </a:solidFill>
              </a:rPr>
              <a:pPr eaLnBrk="1" hangingPunct="1"/>
              <a:t>6</a:t>
            </a:fld>
            <a:endParaRPr lang="en-US" sz="1400" dirty="0" smtClean="0"/>
          </a:p>
        </p:txBody>
      </p:sp>
      <p:sp>
        <p:nvSpPr>
          <p:cNvPr id="8" name="AutoShape 2"/>
          <p:cNvSpPr>
            <a:spLocks noGrp="1" noChangeArrowheads="1"/>
          </p:cNvSpPr>
          <p:nvPr>
            <p:ph type="title" idx="4294967295"/>
          </p:nvPr>
        </p:nvSpPr>
        <p:spPr>
          <a:xfrm>
            <a:off x="1169504" y="188640"/>
            <a:ext cx="7848600" cy="936104"/>
          </a:xfrm>
        </p:spPr>
        <p:txBody>
          <a:bodyPr anchor="ctr" anchorCtr="1"/>
          <a:lstStyle/>
          <a:p>
            <a:pPr algn="ctr" eaLnBrk="1" hangingPunct="1"/>
            <a:r>
              <a:rPr lang="fr-FR" dirty="0"/>
              <a:t>Avantages </a:t>
            </a:r>
            <a:r>
              <a:rPr lang="fr-FR" dirty="0" smtClean="0"/>
              <a:t>lors de la </a:t>
            </a:r>
            <a:br>
              <a:rPr lang="fr-FR" dirty="0" smtClean="0"/>
            </a:br>
            <a:r>
              <a:rPr lang="fr-FR" dirty="0" smtClean="0"/>
              <a:t>période </a:t>
            </a:r>
            <a:r>
              <a:rPr lang="fr-FR" dirty="0"/>
              <a:t>de </a:t>
            </a:r>
            <a:r>
              <a:rPr lang="fr-FR" dirty="0" smtClean="0"/>
              <a:t>lancement</a:t>
            </a:r>
            <a:endParaRPr lang="en-US"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376" y="3933056"/>
            <a:ext cx="80772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403648" y="5009381"/>
            <a:ext cx="7272808" cy="1077218"/>
          </a:xfrm>
          <a:prstGeom prst="rect">
            <a:avLst/>
          </a:prstGeom>
        </p:spPr>
        <p:txBody>
          <a:bodyPr wrap="square">
            <a:spAutoFit/>
          </a:bodyPr>
          <a:lstStyle/>
          <a:p>
            <a:r>
              <a:rPr lang="fr-CA" sz="1600" b="1" dirty="0" smtClean="0">
                <a:latin typeface="+mj-lt"/>
              </a:rPr>
              <a:t>PTM-N = 20,00 $; PTM-H</a:t>
            </a:r>
            <a:r>
              <a:rPr lang="fr-CA" sz="1200" b="1" dirty="0" smtClean="0">
                <a:latin typeface="+mj-lt"/>
              </a:rPr>
              <a:t>1</a:t>
            </a:r>
            <a:r>
              <a:rPr lang="fr-CA" sz="1600" b="1" dirty="0" smtClean="0">
                <a:latin typeface="+mj-lt"/>
              </a:rPr>
              <a:t> = 20,00 $; PTM-H</a:t>
            </a:r>
            <a:r>
              <a:rPr lang="fr-CA" sz="1200" b="1" dirty="0" smtClean="0">
                <a:latin typeface="+mj-lt"/>
              </a:rPr>
              <a:t>2</a:t>
            </a:r>
            <a:r>
              <a:rPr lang="fr-CA" sz="1600" b="1" dirty="0" smtClean="0">
                <a:latin typeface="+mj-lt"/>
              </a:rPr>
              <a:t> = 20,00 $</a:t>
            </a:r>
          </a:p>
          <a:p>
            <a:endParaRPr lang="fr-CA" sz="1600" dirty="0" smtClean="0"/>
          </a:p>
          <a:p>
            <a:r>
              <a:rPr lang="fr-CA" sz="1600" b="1" dirty="0" smtClean="0">
                <a:solidFill>
                  <a:srgbClr val="680000"/>
                </a:solidFill>
                <a:latin typeface="+mj-lt"/>
              </a:rPr>
              <a:t>Lorsqu’on se prévaut de la méthodologie de la majoration régulière, on doit utiliser le PTM-H</a:t>
            </a:r>
            <a:r>
              <a:rPr lang="fr-CA" sz="1600" b="1" baseline="-25000" dirty="0" smtClean="0">
                <a:solidFill>
                  <a:srgbClr val="680000"/>
                </a:solidFill>
                <a:latin typeface="+mj-lt"/>
              </a:rPr>
              <a:t>1</a:t>
            </a:r>
            <a:r>
              <a:rPr lang="fr-CA" sz="1600" b="1" dirty="0" smtClean="0">
                <a:solidFill>
                  <a:srgbClr val="680000"/>
                </a:solidFill>
                <a:latin typeface="+mj-lt"/>
              </a:rPr>
              <a:t> de 2010 (catégorie sans avantages) pour calculer le PRPL de 2012. </a:t>
            </a:r>
            <a:endParaRPr lang="fr-CA" sz="1600" b="1" dirty="0">
              <a:solidFill>
                <a:srgbClr val="680000"/>
              </a:solidFill>
              <a:latin typeface="+mj-lt"/>
            </a:endParaRPr>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5204" y="1556792"/>
            <a:ext cx="80772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7687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1115616" y="1340768"/>
            <a:ext cx="7416824" cy="720080"/>
          </a:xfrm>
        </p:spPr>
        <p:txBody>
          <a:bodyPr/>
          <a:lstStyle/>
          <a:p>
            <a:pPr marL="342900" lvl="1" indent="0" eaLnBrk="1" hangingPunct="1">
              <a:buFont typeface="Wingdings" pitchFamily="2" charset="2"/>
              <a:buNone/>
              <a:defRPr/>
            </a:pPr>
            <a:r>
              <a:rPr lang="fr-CA" sz="3000" b="1" dirty="0" smtClean="0"/>
              <a:t>Le produit est-il vendu à un prix supérieur au prix courant?</a:t>
            </a:r>
          </a:p>
          <a:p>
            <a:pPr marL="342900" lvl="1" indent="0" eaLnBrk="1" hangingPunct="1">
              <a:buFont typeface="Wingdings" pitchFamily="2" charset="2"/>
              <a:buNone/>
              <a:defRPr/>
            </a:pPr>
            <a:endParaRPr lang="en-US" sz="2400" b="1" dirty="0" smtClean="0"/>
          </a:p>
          <a:p>
            <a:pPr marL="342900" lvl="1" indent="0" eaLnBrk="1" hangingPunct="1">
              <a:buFont typeface="Wingdings" pitchFamily="2" charset="2"/>
              <a:buNone/>
              <a:defRPr/>
            </a:pPr>
            <a:endParaRPr lang="en-US" sz="2400" b="1" dirty="0"/>
          </a:p>
          <a:p>
            <a:pPr marL="342900" lvl="1" indent="0" eaLnBrk="1" hangingPunct="1">
              <a:buFont typeface="Wingdings" pitchFamily="2" charset="2"/>
              <a:buNone/>
              <a:defRPr/>
            </a:pPr>
            <a:endParaRPr lang="en-US" sz="2400" b="1" dirty="0" smtClean="0"/>
          </a:p>
          <a:p>
            <a:pPr marL="342900" lvl="1" indent="0" eaLnBrk="1" hangingPunct="1">
              <a:buFont typeface="Wingdings" pitchFamily="2" charset="2"/>
              <a:buNone/>
              <a:defRPr/>
            </a:pPr>
            <a:endParaRPr lang="en-US" sz="2400" b="1" dirty="0" smtClean="0"/>
          </a:p>
        </p:txBody>
      </p:sp>
      <p:sp>
        <p:nvSpPr>
          <p:cNvPr id="2867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867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0562F50A-BF1A-4DB6-A96F-2C6CED905F8D}" type="slidenum">
              <a:rPr lang="en-US" sz="1400" smtClean="0">
                <a:solidFill>
                  <a:schemeClr val="bg1"/>
                </a:solidFill>
              </a:rPr>
              <a:pPr eaLnBrk="1" hangingPunct="1"/>
              <a:t>7</a:t>
            </a:fld>
            <a:endParaRPr lang="en-US" sz="1400" dirty="0" smtClean="0"/>
          </a:p>
        </p:txBody>
      </p:sp>
      <p:sp>
        <p:nvSpPr>
          <p:cNvPr id="8" name="AutoShape 2"/>
          <p:cNvSpPr>
            <a:spLocks noGrp="1" noChangeArrowheads="1"/>
          </p:cNvSpPr>
          <p:nvPr>
            <p:ph type="title" idx="4294967295"/>
          </p:nvPr>
        </p:nvSpPr>
        <p:spPr>
          <a:xfrm>
            <a:off x="1043608" y="260648"/>
            <a:ext cx="8064896" cy="936104"/>
          </a:xfrm>
        </p:spPr>
        <p:txBody>
          <a:bodyPr anchor="ctr" anchorCtr="1"/>
          <a:lstStyle/>
          <a:p>
            <a:pPr algn="ctr" eaLnBrk="1" hangingPunct="1"/>
            <a:r>
              <a:rPr lang="fr-CA" dirty="0" smtClean="0"/>
              <a:t>Section 5 – Prix courants canadiens</a:t>
            </a:r>
          </a:p>
        </p:txBody>
      </p:sp>
      <p:sp>
        <p:nvSpPr>
          <p:cNvPr id="2" name="TextBox 1"/>
          <p:cNvSpPr txBox="1"/>
          <p:nvPr/>
        </p:nvSpPr>
        <p:spPr>
          <a:xfrm>
            <a:off x="1576960" y="3861048"/>
            <a:ext cx="6955480" cy="1815882"/>
          </a:xfrm>
          <a:prstGeom prst="rect">
            <a:avLst/>
          </a:prstGeom>
          <a:noFill/>
        </p:spPr>
        <p:txBody>
          <a:bodyPr wrap="square" rtlCol="0">
            <a:spAutoFit/>
          </a:bodyPr>
          <a:lstStyle/>
          <a:p>
            <a:r>
              <a:rPr lang="fr-CA" sz="2800" dirty="0" smtClean="0"/>
              <a:t>On rappelle aux brevetés de s’assurer que les données présentées aux sections 4 et 5 sont précises. Le PTM ne peut être supérieur au prix courant.</a:t>
            </a:r>
            <a:endParaRPr lang="fr-CA" sz="2800" dirty="0"/>
          </a:p>
        </p:txBody>
      </p:sp>
      <p:graphicFrame>
        <p:nvGraphicFramePr>
          <p:cNvPr id="4104" name="Table 4103"/>
          <p:cNvGraphicFramePr>
            <a:graphicFrameLocks noGrp="1"/>
          </p:cNvGraphicFramePr>
          <p:nvPr>
            <p:extLst>
              <p:ext uri="{D42A27DB-BD31-4B8C-83A1-F6EECF244321}">
                <p14:modId xmlns:p14="http://schemas.microsoft.com/office/powerpoint/2010/main" val="994907663"/>
              </p:ext>
            </p:extLst>
          </p:nvPr>
        </p:nvGraphicFramePr>
        <p:xfrm>
          <a:off x="1576388" y="2387601"/>
          <a:ext cx="6740030" cy="1467564"/>
        </p:xfrm>
        <a:graphic>
          <a:graphicData uri="http://schemas.openxmlformats.org/drawingml/2006/table">
            <a:tbl>
              <a:tblPr firstRow="1" bandRow="1">
                <a:tableStyleId>{5C22544A-7EE6-4342-B048-85BDC9FD1C3A}</a:tableStyleId>
              </a:tblPr>
              <a:tblGrid>
                <a:gridCol w="2275532"/>
                <a:gridCol w="1152128"/>
                <a:gridCol w="1152128"/>
                <a:gridCol w="1080120"/>
                <a:gridCol w="1080122"/>
              </a:tblGrid>
              <a:tr h="373379">
                <a:tc>
                  <a:txBody>
                    <a:bodyPr/>
                    <a:lstStyle/>
                    <a:p>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b="0" dirty="0" smtClean="0">
                          <a:solidFill>
                            <a:srgbClr val="000000"/>
                          </a:solidFill>
                        </a:rPr>
                        <a:t>2009</a:t>
                      </a:r>
                      <a:endParaRPr lang="en-CA" b="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b="0" dirty="0" smtClean="0">
                          <a:solidFill>
                            <a:srgbClr val="000000"/>
                          </a:solidFill>
                        </a:rPr>
                        <a:t>2010</a:t>
                      </a:r>
                      <a:endParaRPr lang="en-CA" b="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b="0" dirty="0" smtClean="0">
                          <a:solidFill>
                            <a:srgbClr val="000000"/>
                          </a:solidFill>
                        </a:rPr>
                        <a:t>2011</a:t>
                      </a:r>
                      <a:endParaRPr lang="en-CA" b="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b="0" dirty="0" smtClean="0">
                          <a:solidFill>
                            <a:srgbClr val="000000"/>
                          </a:solidFill>
                        </a:rPr>
                        <a:t>2012</a:t>
                      </a:r>
                      <a:endParaRPr lang="en-CA" b="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7616">
                <a:tc>
                  <a:txBody>
                    <a:bodyPr/>
                    <a:lstStyle/>
                    <a:p>
                      <a:r>
                        <a:rPr lang="fr-CA" noProof="0" dirty="0" smtClean="0">
                          <a:solidFill>
                            <a:srgbClr val="000000"/>
                          </a:solidFill>
                        </a:rPr>
                        <a:t>Formulaire 2, section 5 (prix au Canada)</a:t>
                      </a:r>
                      <a:endParaRPr lang="fr-CA" noProof="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20,00 $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20,00 $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20,00 $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20,00 $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54105">
                <a:tc>
                  <a:txBody>
                    <a:bodyPr/>
                    <a:lstStyle/>
                    <a:p>
                      <a:r>
                        <a:rPr lang="en-CA" dirty="0" smtClean="0">
                          <a:solidFill>
                            <a:srgbClr val="000000"/>
                          </a:solidFill>
                        </a:rPr>
                        <a:t>PTM</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20,00 $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19,00</a:t>
                      </a:r>
                      <a:r>
                        <a:rPr lang="en-CA" baseline="0" dirty="0" smtClean="0">
                          <a:solidFill>
                            <a:srgbClr val="000000"/>
                          </a:solidFill>
                        </a:rPr>
                        <a:t>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19,00 $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CA" dirty="0" smtClean="0">
                          <a:solidFill>
                            <a:srgbClr val="000000"/>
                          </a:solidFill>
                        </a:rPr>
                        <a:t>21,00 $</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578233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8</a:t>
            </a:fld>
            <a:endParaRPr lang="en-US" dirty="0">
              <a:solidFill>
                <a:schemeClr val="tx1"/>
              </a:solidFill>
            </a:endParaRPr>
          </a:p>
        </p:txBody>
      </p:sp>
      <p:sp>
        <p:nvSpPr>
          <p:cNvPr id="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7" name="AutoShape 2"/>
          <p:cNvSpPr txBox="1">
            <a:spLocks noChangeArrowheads="1"/>
          </p:cNvSpPr>
          <p:nvPr/>
        </p:nvSpPr>
        <p:spPr bwMode="auto">
          <a:xfrm>
            <a:off x="1143000" y="260648"/>
            <a:ext cx="7848600" cy="936104"/>
          </a:xfrm>
          <a:prstGeom prst="roundRect">
            <a:avLst>
              <a:gd name="adj" fmla="val 0"/>
            </a:avLst>
          </a:prstGeom>
          <a:noFill/>
          <a:ln w="9525">
            <a:noFill/>
            <a:round/>
            <a:headEnd/>
            <a:tailEnd/>
          </a:ln>
        </p:spPr>
        <p:txBody>
          <a:bodyPr vert="horz" wrap="square" lIns="0" tIns="0" rIns="0" bIns="0" numCol="1" anchor="ctr" anchorCtr="1"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eaLnBrk="1" hangingPunct="1"/>
            <a:r>
              <a:rPr lang="fr-CA" kern="0" dirty="0"/>
              <a:t>Section 5 – </a:t>
            </a:r>
            <a:r>
              <a:rPr lang="fr-CA" kern="0" dirty="0" smtClean="0"/>
              <a:t>Prix courants </a:t>
            </a:r>
            <a:r>
              <a:rPr lang="fr-CA" kern="0" dirty="0"/>
              <a:t>canadiens</a:t>
            </a:r>
            <a:endParaRPr lang="en-US"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3827135683"/>
              </p:ext>
            </p:extLst>
          </p:nvPr>
        </p:nvGraphicFramePr>
        <p:xfrm>
          <a:off x="1129172" y="2564904"/>
          <a:ext cx="7691302" cy="3192775"/>
        </p:xfrm>
        <a:graphic>
          <a:graphicData uri="http://schemas.openxmlformats.org/drawingml/2006/table">
            <a:tbl>
              <a:tblPr firstRow="1" bandRow="1">
                <a:tableStyleId>{5C22544A-7EE6-4342-B048-85BDC9FD1C3A}</a:tableStyleId>
              </a:tblPr>
              <a:tblGrid>
                <a:gridCol w="2265497"/>
                <a:gridCol w="925805"/>
                <a:gridCol w="925805"/>
                <a:gridCol w="925805"/>
                <a:gridCol w="925805"/>
                <a:gridCol w="854589"/>
                <a:gridCol w="867996"/>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2009</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2010</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2011</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2012</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t>Formulaire 2, section 5 (prix au Canada)</a:t>
                      </a:r>
                      <a:endParaRPr lang="fr-CA" sz="1600"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20,6000 $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20,6000 $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20,6000 $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20,6000 $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20,9000 $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Augmentation du prix indiqué</a:t>
                      </a:r>
                      <a:r>
                        <a:rPr lang="fr-CA" sz="1600" b="1" baseline="0" noProof="0" dirty="0" smtClean="0">
                          <a:solidFill>
                            <a:srgbClr val="003366"/>
                          </a:solidFill>
                          <a:latin typeface="Arial Narrow"/>
                        </a:rPr>
                        <a:t> à</a:t>
                      </a:r>
                      <a:r>
                        <a:rPr lang="fr-CA" sz="1600" b="1" noProof="0" dirty="0" smtClean="0">
                          <a:solidFill>
                            <a:srgbClr val="003366"/>
                          </a:solidFill>
                          <a:latin typeface="Arial Narrow"/>
                        </a:rPr>
                        <a:t> </a:t>
                      </a:r>
                      <a:r>
                        <a:rPr lang="fr-CA" sz="1600" b="1" baseline="0" noProof="0" dirty="0" smtClean="0">
                          <a:solidFill>
                            <a:srgbClr val="003366"/>
                          </a:solidFill>
                          <a:latin typeface="Arial Narrow"/>
                        </a:rPr>
                        <a:t>l</a:t>
                      </a:r>
                      <a:r>
                        <a:rPr lang="fr-CA" sz="1600" b="1" noProof="0" dirty="0" smtClean="0">
                          <a:solidFill>
                            <a:srgbClr val="003366"/>
                          </a:solidFill>
                          <a:latin typeface="Arial Narrow"/>
                        </a:rPr>
                        <a:t>a section 5 (%)</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4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rgbClr val="345A98"/>
                          </a:solidFill>
                        </a:rPr>
                        <a:t>3,0 %</a:t>
                      </a:r>
                      <a:endParaRPr lang="fr-CA" sz="14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4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4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4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1" noProof="0" dirty="0" smtClean="0">
                          <a:solidFill>
                            <a:srgbClr val="345A98"/>
                          </a:solidFill>
                        </a:rPr>
                        <a:t>1,4 %</a:t>
                      </a:r>
                      <a:endParaRPr lang="fr-CA" sz="14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IPC annuel (%)</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CA" sz="14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1" noProof="0" dirty="0" smtClean="0">
                          <a:solidFill>
                            <a:srgbClr val="345A98"/>
                          </a:solidFill>
                        </a:rPr>
                        <a:t>2,4 %</a:t>
                      </a:r>
                      <a:endParaRPr lang="fr-CA" sz="1400" b="1"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0" noProof="0" dirty="0" smtClean="0">
                          <a:solidFill>
                            <a:srgbClr val="345A98"/>
                          </a:solidFill>
                        </a:rPr>
                        <a:t>0,3 %</a:t>
                      </a:r>
                      <a:endParaRPr lang="fr-CA" sz="14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solidFill>
                            <a:srgbClr val="345A98"/>
                          </a:solidFill>
                        </a:rPr>
                        <a:t>1,8 %</a:t>
                      </a:r>
                      <a:endParaRPr lang="fr-CA" sz="140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0" noProof="0" dirty="0" smtClean="0">
                          <a:solidFill>
                            <a:srgbClr val="345A98"/>
                          </a:solidFill>
                        </a:rPr>
                        <a:t>2,9 %</a:t>
                      </a:r>
                      <a:endParaRPr lang="fr-CA" sz="14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b="0" noProof="0" dirty="0" smtClean="0">
                          <a:solidFill>
                            <a:srgbClr val="345A98"/>
                          </a:solidFill>
                        </a:rPr>
                        <a:t>1,5 %</a:t>
                      </a:r>
                      <a:endParaRPr lang="fr-CA" sz="1400" b="0" noProof="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PRPL/PRPL*</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20,4800 $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20,4800 $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20,4800 $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20,4800 $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20,7664 $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PTM-N</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19,0000 $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18,0000 $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17,0000 $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17,0000 $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21,0000 $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PMMP/PMNE-N</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20,0000 $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20,4800 $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19,0950 $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18,4860 $</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17,7480$</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noProof="0" dirty="0" smtClean="0"/>
                        <a:t>17,3910$</a:t>
                      </a:r>
                      <a:endParaRPr lang="fr-CA" sz="1400"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043608" y="1221403"/>
            <a:ext cx="7947992" cy="1692771"/>
          </a:xfrm>
          <a:prstGeom prst="rect">
            <a:avLst/>
          </a:prstGeom>
          <a:noFill/>
        </p:spPr>
        <p:txBody>
          <a:bodyPr wrap="square" rtlCol="0">
            <a:spAutoFit/>
          </a:bodyPr>
          <a:lstStyle/>
          <a:p>
            <a:r>
              <a:rPr lang="fr-CA" sz="2000" dirty="0" smtClean="0"/>
              <a:t>Les prix indiqués à la section 5 correspondent à ceux déclarés au départ.</a:t>
            </a:r>
          </a:p>
          <a:p>
            <a:r>
              <a:rPr lang="fr-CA" sz="2000" dirty="0" smtClean="0"/>
              <a:t>Cessation d’avantages en 2012 – enquête</a:t>
            </a:r>
          </a:p>
          <a:p>
            <a:r>
              <a:rPr lang="fr-CA" sz="2000" dirty="0" smtClean="0"/>
              <a:t>Méthodologie de la majoration régulière non réussie; PTM&gt;PRPL*</a:t>
            </a:r>
          </a:p>
          <a:p>
            <a:endParaRPr lang="en-CA" dirty="0"/>
          </a:p>
        </p:txBody>
      </p:sp>
    </p:spTree>
    <p:extLst>
      <p:ext uri="{BB962C8B-B14F-4D97-AF65-F5344CB8AC3E}">
        <p14:creationId xmlns:p14="http://schemas.microsoft.com/office/powerpoint/2010/main" val="3438404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9</a:t>
            </a:fld>
            <a:endParaRPr lang="en-US" dirty="0">
              <a:solidFill>
                <a:schemeClr val="tx1"/>
              </a:solidFill>
            </a:endParaRPr>
          </a:p>
        </p:txBody>
      </p:sp>
      <p:sp>
        <p:nvSpPr>
          <p:cNvPr id="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7" name="AutoShape 2"/>
          <p:cNvSpPr txBox="1">
            <a:spLocks noChangeArrowheads="1"/>
          </p:cNvSpPr>
          <p:nvPr/>
        </p:nvSpPr>
        <p:spPr bwMode="auto">
          <a:xfrm>
            <a:off x="1143000" y="260648"/>
            <a:ext cx="7848600" cy="936104"/>
          </a:xfrm>
          <a:prstGeom prst="roundRect">
            <a:avLst>
              <a:gd name="adj" fmla="val 0"/>
            </a:avLst>
          </a:prstGeom>
          <a:noFill/>
          <a:ln w="9525">
            <a:noFill/>
            <a:round/>
            <a:headEnd/>
            <a:tailEnd/>
          </a:ln>
        </p:spPr>
        <p:txBody>
          <a:bodyPr vert="horz" wrap="square" lIns="0" tIns="0" rIns="0" bIns="0" numCol="1" anchor="ctr" anchorCtr="1"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eaLnBrk="1" hangingPunct="1"/>
            <a:r>
              <a:rPr lang="fr-FR" kern="0" dirty="0"/>
              <a:t>Section 5 – </a:t>
            </a:r>
            <a:r>
              <a:rPr lang="fr-FR" kern="0" dirty="0" smtClean="0"/>
              <a:t>Prix courants canadiens</a:t>
            </a:r>
            <a:endParaRPr lang="fr-FR" kern="0" dirty="0"/>
          </a:p>
        </p:txBody>
      </p:sp>
      <p:graphicFrame>
        <p:nvGraphicFramePr>
          <p:cNvPr id="8" name="Table 7"/>
          <p:cNvGraphicFramePr>
            <a:graphicFrameLocks noGrp="1"/>
          </p:cNvGraphicFramePr>
          <p:nvPr>
            <p:extLst>
              <p:ext uri="{D42A27DB-BD31-4B8C-83A1-F6EECF244321}">
                <p14:modId xmlns:p14="http://schemas.microsoft.com/office/powerpoint/2010/main" val="1300953719"/>
              </p:ext>
            </p:extLst>
          </p:nvPr>
        </p:nvGraphicFramePr>
        <p:xfrm>
          <a:off x="1093168" y="2636912"/>
          <a:ext cx="7848872" cy="3192775"/>
        </p:xfrm>
        <a:graphic>
          <a:graphicData uri="http://schemas.openxmlformats.org/drawingml/2006/table">
            <a:tbl>
              <a:tblPr firstRow="1" bandRow="1">
                <a:tableStyleId>{5C22544A-7EE6-4342-B048-85BDC9FD1C3A}</a:tableStyleId>
              </a:tblPr>
              <a:tblGrid>
                <a:gridCol w="2470720"/>
                <a:gridCol w="864096"/>
                <a:gridCol w="864096"/>
                <a:gridCol w="936104"/>
                <a:gridCol w="936104"/>
                <a:gridCol w="936104"/>
                <a:gridCol w="841648"/>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2009</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2010</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2011</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2012</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t>Prix déclarés dans la partie B </a:t>
                      </a:r>
                      <a:r>
                        <a:rPr lang="fr-CA" sz="1600" b="1" baseline="0" noProof="0" dirty="0" smtClean="0">
                          <a:solidFill>
                            <a:srgbClr val="680000"/>
                          </a:solidFill>
                        </a:rPr>
                        <a:t>(et vérifiés)</a:t>
                      </a:r>
                      <a:endParaRPr lang="fr-CA" sz="1600" b="1" noProof="0" dirty="0">
                        <a:solidFill>
                          <a:srgbClr val="68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20,6000 $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20,6000 $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20,6000 $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20,9000 $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21,2000 $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Augmentation du prix indiqué à</a:t>
                      </a:r>
                      <a:r>
                        <a:rPr lang="fr-CA" sz="1600" b="1" baseline="0" noProof="0" dirty="0" smtClean="0">
                          <a:solidFill>
                            <a:srgbClr val="003366"/>
                          </a:solidFill>
                          <a:latin typeface="Arial Narrow"/>
                        </a:rPr>
                        <a:t> l</a:t>
                      </a:r>
                      <a:r>
                        <a:rPr lang="fr-CA" sz="1600" b="1" noProof="0" dirty="0" smtClean="0">
                          <a:solidFill>
                            <a:srgbClr val="003366"/>
                          </a:solidFill>
                          <a:latin typeface="Arial Narrow"/>
                        </a:rPr>
                        <a:t>a section 5 (%)</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345A98"/>
                          </a:solidFill>
                        </a:rPr>
                        <a:t>3,0 %</a:t>
                      </a:r>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345A98"/>
                          </a:solidFill>
                        </a:rPr>
                        <a:t>1,5 %</a:t>
                      </a:r>
                      <a:endParaRPr lang="en-CA" sz="14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345A98"/>
                          </a:solidFill>
                        </a:rPr>
                        <a:t>1,4 %</a:t>
                      </a:r>
                      <a:endParaRPr lang="en-CA" sz="14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IPC annuel (%)</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345A98"/>
                          </a:solidFill>
                        </a:rPr>
                        <a:t>2,4 %</a:t>
                      </a:r>
                      <a:endParaRPr lang="en-CA" sz="14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345A98"/>
                          </a:solidFill>
                        </a:rPr>
                        <a:t>0,3 %</a:t>
                      </a:r>
                      <a:endParaRPr lang="en-CA" sz="14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345A98"/>
                          </a:solidFill>
                        </a:rPr>
                        <a:t>1,8 %</a:t>
                      </a:r>
                      <a:endParaRPr lang="en-CA" sz="14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345A98"/>
                          </a:solidFill>
                        </a:rPr>
                        <a:t>2,9 %</a:t>
                      </a:r>
                      <a:endParaRPr lang="en-CA" sz="14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345A98"/>
                          </a:solidFill>
                        </a:rPr>
                        <a:t>1,5 %</a:t>
                      </a:r>
                      <a:endParaRPr lang="en-CA" sz="14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PRPL/PRPL*</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20,4800 $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20,4800 $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20,4800 $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20,7872 $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21,0782 $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PTM-N</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19,0000 $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18,0000 $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17,0000 $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17,0000 $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21,0000 $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noProof="0" dirty="0" smtClean="0">
                          <a:solidFill>
                            <a:srgbClr val="003366"/>
                          </a:solidFill>
                          <a:latin typeface="Arial Narrow"/>
                        </a:rPr>
                        <a:t>PMNE-N</a:t>
                      </a:r>
                      <a:endParaRPr lang="fr-CA" sz="1600" b="1" noProof="0"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20,0000 $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20,4800 $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19,0950 $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18,4860 $</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17,7480$</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t>17,3910$</a:t>
                      </a: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TextBox 8"/>
          <p:cNvSpPr txBox="1"/>
          <p:nvPr/>
        </p:nvSpPr>
        <p:spPr>
          <a:xfrm>
            <a:off x="1043608" y="1221403"/>
            <a:ext cx="7947992" cy="1754326"/>
          </a:xfrm>
          <a:prstGeom prst="rect">
            <a:avLst/>
          </a:prstGeom>
          <a:noFill/>
        </p:spPr>
        <p:txBody>
          <a:bodyPr wrap="square" rtlCol="0">
            <a:spAutoFit/>
          </a:bodyPr>
          <a:lstStyle/>
          <a:p>
            <a:r>
              <a:rPr lang="fr-CA" sz="2100" dirty="0" smtClean="0"/>
              <a:t>Les prix sont déclarés dans la partie B (copies des prix courants fournies).</a:t>
            </a:r>
          </a:p>
          <a:p>
            <a:r>
              <a:rPr lang="fr-CA" sz="2100" dirty="0" smtClean="0"/>
              <a:t>Cessation d’avantages en 2012 – enquête</a:t>
            </a:r>
          </a:p>
          <a:p>
            <a:r>
              <a:rPr lang="fr-CA" sz="2100" dirty="0" smtClean="0"/>
              <a:t>Méthodologie de la majoration régulière; PTM&lt;PRPL*</a:t>
            </a:r>
          </a:p>
          <a:p>
            <a:endParaRPr lang="en-CA" dirty="0"/>
          </a:p>
        </p:txBody>
      </p:sp>
    </p:spTree>
    <p:extLst>
      <p:ext uri="{BB962C8B-B14F-4D97-AF65-F5344CB8AC3E}">
        <p14:creationId xmlns:p14="http://schemas.microsoft.com/office/powerpoint/2010/main" val="1858372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59524</TotalTime>
  <Words>2698</Words>
  <Application>Microsoft Office PowerPoint</Application>
  <PresentationFormat>On-screen Show (4:3)</PresentationFormat>
  <Paragraphs>818</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Presentation 2</vt:lpstr>
      <vt:lpstr>Document</vt:lpstr>
      <vt:lpstr>Worksheet</vt:lpstr>
      <vt:lpstr>Conseil d’examen du prix des médicaments brevetés Direction de la réglementation et de la liaison auprès des brevetés </vt:lpstr>
      <vt:lpstr>Aperçu</vt:lpstr>
      <vt:lpstr>PowerPoint Presentation</vt:lpstr>
      <vt:lpstr>Avantages lors de la  période de lancement</vt:lpstr>
      <vt:lpstr>Avantages lors de la  période de lancement</vt:lpstr>
      <vt:lpstr>Avantages lors de la  période de lancement</vt:lpstr>
      <vt:lpstr>Section 5 – Prix courants canadiens</vt:lpstr>
      <vt:lpstr>PowerPoint Presentation</vt:lpstr>
      <vt:lpstr>PowerPoint Presentation</vt:lpstr>
      <vt:lpstr>PowerPoint Presentation</vt:lpstr>
      <vt:lpstr>Formulaires de demande</vt:lpstr>
      <vt:lpstr>Formulaires de demande</vt:lpstr>
      <vt:lpstr>Formulaires de demande</vt:lpstr>
      <vt:lpstr>Méthodologie de la majoration régulière</vt:lpstr>
      <vt:lpstr>Méthodologie de la majoration régulière</vt:lpstr>
      <vt:lpstr>Méthodologie de la majoration régulière</vt:lpstr>
      <vt:lpstr>Méthodologie de la majoration régulière</vt:lpstr>
      <vt:lpstr>Méthodologie de la majoration régulière –  Calcul du PRPL*</vt:lpstr>
      <vt:lpstr>Méthodologie de la majoration régulière –  Calcul du PRPL*</vt:lpstr>
      <vt:lpstr>Méthodologie de la majoration régulière –  Calcul du PRPL*</vt:lpstr>
      <vt:lpstr>Méthodologie de la majoration régulière –  Calcul du PRPL*</vt:lpstr>
      <vt:lpstr>Méthodologie de la majoration régulière –  Calcul du PRPL*</vt:lpstr>
      <vt:lpstr>DIN vendu précédemment </vt:lpstr>
      <vt:lpstr>PowerPoint Presentation</vt:lpstr>
      <vt:lpstr>PowerPoint Presentation</vt:lpstr>
      <vt:lpstr>Méthodologie de la majoration régulière </vt:lpstr>
      <vt:lpstr>Méthodologie de la majoration régulière – scénario 1</vt:lpstr>
      <vt:lpstr>Méthodologie de la majoration régulière – scénario 2</vt:lpstr>
      <vt:lpstr>Méthodologie de la majoration régulière – scénario 2 Après l’application de la méthodologie de la majoration lors de l’année 2 </vt:lpstr>
      <vt:lpstr>Méthodologie de la majoration régulière – scénario 3 </vt:lpstr>
      <vt:lpstr>Méthodologie de la majoration régulière – scénario 4 </vt:lpstr>
      <vt:lpstr>Méthodologie de la majoration régulière – scénario 4</vt:lpstr>
      <vt:lpstr>Éléments à prendre en compte et rappels généraux </vt:lpstr>
      <vt:lpstr>   QUESTIONS ?</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2087</cp:revision>
  <cp:lastPrinted>2013-06-06T15:02:17Z</cp:lastPrinted>
  <dcterms:modified xsi:type="dcterms:W3CDTF">2013-08-06T13:58:34Z</dcterms:modified>
</cp:coreProperties>
</file>