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36"/>
  </p:notesMasterIdLst>
  <p:handoutMasterIdLst>
    <p:handoutMasterId r:id="rId37"/>
  </p:handoutMasterIdLst>
  <p:sldIdLst>
    <p:sldId id="270" r:id="rId2"/>
    <p:sldId id="685" r:id="rId3"/>
    <p:sldId id="712" r:id="rId4"/>
    <p:sldId id="692" r:id="rId5"/>
    <p:sldId id="695" r:id="rId6"/>
    <p:sldId id="696" r:id="rId7"/>
    <p:sldId id="714" r:id="rId8"/>
    <p:sldId id="717" r:id="rId9"/>
    <p:sldId id="718" r:id="rId10"/>
    <p:sldId id="719" r:id="rId11"/>
    <p:sldId id="720" r:id="rId12"/>
    <p:sldId id="721" r:id="rId13"/>
    <p:sldId id="722" r:id="rId14"/>
    <p:sldId id="723" r:id="rId15"/>
    <p:sldId id="724" r:id="rId16"/>
    <p:sldId id="725" r:id="rId17"/>
    <p:sldId id="726" r:id="rId18"/>
    <p:sldId id="727" r:id="rId19"/>
    <p:sldId id="728" r:id="rId20"/>
    <p:sldId id="729" r:id="rId21"/>
    <p:sldId id="730" r:id="rId22"/>
    <p:sldId id="731" r:id="rId23"/>
    <p:sldId id="732" r:id="rId24"/>
    <p:sldId id="743" r:id="rId25"/>
    <p:sldId id="733" r:id="rId26"/>
    <p:sldId id="734" r:id="rId27"/>
    <p:sldId id="735" r:id="rId28"/>
    <p:sldId id="736" r:id="rId29"/>
    <p:sldId id="737" r:id="rId30"/>
    <p:sldId id="738" r:id="rId31"/>
    <p:sldId id="739" r:id="rId32"/>
    <p:sldId id="740" r:id="rId33"/>
    <p:sldId id="741" r:id="rId34"/>
    <p:sldId id="742" r:id="rId35"/>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0000"/>
    <a:srgbClr val="20558A"/>
    <a:srgbClr val="0066CC"/>
    <a:srgbClr val="345A98"/>
    <a:srgbClr val="22509A"/>
    <a:srgbClr val="1D4585"/>
    <a:srgbClr val="FFFF99"/>
    <a:srgbClr val="334B99"/>
    <a:srgbClr val="065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1" autoAdjust="0"/>
    <p:restoredTop sz="97092" autoAdjust="0"/>
  </p:normalViewPr>
  <p:slideViewPr>
    <p:cSldViewPr>
      <p:cViewPr varScale="1">
        <p:scale>
          <a:sx n="102" d="100"/>
          <a:sy n="102" d="100"/>
        </p:scale>
        <p:origin x="-1002" y="-102"/>
      </p:cViewPr>
      <p:guideLst>
        <p:guide orient="horz" pos="2160"/>
        <p:guide pos="2880"/>
      </p:guideLst>
    </p:cSldViewPr>
  </p:slideViewPr>
  <p:outlineViewPr>
    <p:cViewPr>
      <p:scale>
        <a:sx n="33" d="100"/>
        <a:sy n="33" d="100"/>
      </p:scale>
      <p:origin x="0" y="75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132" y="-90"/>
      </p:cViewPr>
      <p:guideLst>
        <p:guide orient="horz" pos="2928"/>
        <p:guide pos="22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2"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1923" name="Rectangle 3"/>
          <p:cNvSpPr>
            <a:spLocks noGrp="1" noChangeArrowheads="1"/>
          </p:cNvSpPr>
          <p:nvPr>
            <p:ph type="dt" sz="quarter"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a:p>
        </p:txBody>
      </p:sp>
      <p:sp>
        <p:nvSpPr>
          <p:cNvPr id="81924" name="Rectangle 4"/>
          <p:cNvSpPr>
            <a:spLocks noGrp="1" noChangeArrowheads="1"/>
          </p:cNvSpPr>
          <p:nvPr>
            <p:ph type="ftr" sz="quarter" idx="2"/>
          </p:nvPr>
        </p:nvSpPr>
        <p:spPr bwMode="auto">
          <a:xfrm>
            <a:off x="2"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1925" name="Rectangle 5"/>
          <p:cNvSpPr>
            <a:spLocks noGrp="1" noChangeArrowheads="1"/>
          </p:cNvSpPr>
          <p:nvPr>
            <p:ph type="sldNum" sz="quarter" idx="3"/>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39313D9F-DA49-4AD3-8B34-EDA51CB5E2FB}" type="slidenum">
              <a:rPr lang="en-US"/>
              <a:pPr>
                <a:defRPr/>
              </a:pPr>
              <a:t>‹#›</a:t>
            </a:fld>
            <a:endParaRPr lang="en-US"/>
          </a:p>
        </p:txBody>
      </p:sp>
    </p:spTree>
    <p:extLst>
      <p:ext uri="{BB962C8B-B14F-4D97-AF65-F5344CB8AC3E}">
        <p14:creationId xmlns:p14="http://schemas.microsoft.com/office/powerpoint/2010/main" val="3603025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2"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7043" name="Rectangle 3"/>
          <p:cNvSpPr>
            <a:spLocks noGrp="1" noChangeArrowheads="1"/>
          </p:cNvSpPr>
          <p:nvPr>
            <p:ph type="dt"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701677" y="4416428"/>
            <a:ext cx="5608637" cy="4183063"/>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6"/>
          <p:cNvSpPr>
            <a:spLocks noGrp="1" noChangeArrowheads="1"/>
          </p:cNvSpPr>
          <p:nvPr>
            <p:ph type="ftr" sz="quarter" idx="4"/>
          </p:nvPr>
        </p:nvSpPr>
        <p:spPr bwMode="auto">
          <a:xfrm>
            <a:off x="2"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7047" name="Rectangle 7"/>
          <p:cNvSpPr>
            <a:spLocks noGrp="1" noChangeArrowheads="1"/>
          </p:cNvSpPr>
          <p:nvPr>
            <p:ph type="sldNum" sz="quarter" idx="5"/>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4E19FC8C-A737-4421-B42C-9DC5D720C03F}" type="slidenum">
              <a:rPr lang="en-US"/>
              <a:pPr>
                <a:defRPr/>
              </a:pPr>
              <a:t>‹#›</a:t>
            </a:fld>
            <a:endParaRPr lang="en-US"/>
          </a:p>
        </p:txBody>
      </p:sp>
    </p:spTree>
    <p:extLst>
      <p:ext uri="{BB962C8B-B14F-4D97-AF65-F5344CB8AC3E}">
        <p14:creationId xmlns:p14="http://schemas.microsoft.com/office/powerpoint/2010/main" val="48792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17575"/>
            <a:fld id="{FE7834DD-5152-4FD0-B8A5-4E45EBD2FE10}" type="slidenum">
              <a:rPr lang="en-US">
                <a:latin typeface="Arial" pitchFamily="-60" charset="-52"/>
                <a:ea typeface="ＭＳ Ｐゴシック" pitchFamily="-60" charset="-128"/>
                <a:cs typeface="ＭＳ Ｐゴシック" pitchFamily="-60" charset="-128"/>
              </a:rPr>
              <a:pPr defTabSz="917575"/>
              <a:t>1</a:t>
            </a:fld>
            <a:endParaRPr lang="en-US">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dirty="0"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10</a:t>
            </a:fld>
            <a:endParaRPr lang="en-US"/>
          </a:p>
        </p:txBody>
      </p:sp>
    </p:spTree>
    <p:extLst>
      <p:ext uri="{BB962C8B-B14F-4D97-AF65-F5344CB8AC3E}">
        <p14:creationId xmlns:p14="http://schemas.microsoft.com/office/powerpoint/2010/main" val="783633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200" kern="1200" baseline="0" dirty="0" smtClean="0">
                <a:solidFill>
                  <a:schemeClr val="tx1"/>
                </a:solidFill>
                <a:effectLst/>
                <a:latin typeface="Arial" charset="0"/>
                <a:ea typeface="ＭＳ Ｐゴシック" pitchFamily="-60" charset="-128"/>
                <a:cs typeface="ＭＳ Ｐゴシック" pitchFamily="-60" charset="-128"/>
              </a:rPr>
              <a:t>  </a:t>
            </a:r>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defRPr/>
            </a:pPr>
            <a:endParaRPr lang="en-US" b="1"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24</a:t>
            </a:fld>
            <a:endParaRPr lang="en-US"/>
          </a:p>
        </p:txBody>
      </p:sp>
    </p:spTree>
    <p:extLst>
      <p:ext uri="{BB962C8B-B14F-4D97-AF65-F5344CB8AC3E}">
        <p14:creationId xmlns:p14="http://schemas.microsoft.com/office/powerpoint/2010/main" val="7836334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25</a:t>
            </a:fld>
            <a:endParaRPr lang="en-US" dirty="0"/>
          </a:p>
        </p:txBody>
      </p:sp>
    </p:spTree>
    <p:extLst>
      <p:ext uri="{BB962C8B-B14F-4D97-AF65-F5344CB8AC3E}">
        <p14:creationId xmlns:p14="http://schemas.microsoft.com/office/powerpoint/2010/main" val="10502608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solidFill>
                <a:srgbClr val="00206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3</a:t>
            </a:fld>
            <a:endParaRPr lang="en-US"/>
          </a:p>
        </p:txBody>
      </p:sp>
    </p:spTree>
    <p:extLst>
      <p:ext uri="{BB962C8B-B14F-4D97-AF65-F5344CB8AC3E}">
        <p14:creationId xmlns:p14="http://schemas.microsoft.com/office/powerpoint/2010/main" val="16259855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33</a:t>
            </a:fld>
            <a:endParaRPr lang="en-US" dirty="0"/>
          </a:p>
        </p:txBody>
      </p:sp>
    </p:spTree>
    <p:extLst>
      <p:ext uri="{BB962C8B-B14F-4D97-AF65-F5344CB8AC3E}">
        <p14:creationId xmlns:p14="http://schemas.microsoft.com/office/powerpoint/2010/main" val="19014211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34</a:t>
            </a:fld>
            <a:endParaRPr lang="en-US" dirty="0"/>
          </a:p>
        </p:txBody>
      </p:sp>
    </p:spTree>
    <p:extLst>
      <p:ext uri="{BB962C8B-B14F-4D97-AF65-F5344CB8AC3E}">
        <p14:creationId xmlns:p14="http://schemas.microsoft.com/office/powerpoint/2010/main" val="3392208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aseline="0" dirty="0" smtClean="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8</a:t>
            </a:fld>
            <a:endParaRPr lang="en-US"/>
          </a:p>
        </p:txBody>
      </p:sp>
    </p:spTree>
    <p:extLst>
      <p:ext uri="{BB962C8B-B14F-4D97-AF65-F5344CB8AC3E}">
        <p14:creationId xmlns:p14="http://schemas.microsoft.com/office/powerpoint/2010/main" val="332415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pPr>
                <a:defRPr/>
              </a:pPr>
              <a:t>9</a:t>
            </a:fld>
            <a:endParaRPr lang="en-US"/>
          </a:p>
        </p:txBody>
      </p:sp>
    </p:spTree>
    <p:extLst>
      <p:ext uri="{BB962C8B-B14F-4D97-AF65-F5344CB8AC3E}">
        <p14:creationId xmlns:p14="http://schemas.microsoft.com/office/powerpoint/2010/main" val="3324157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pPr>
                <a:defRPr/>
              </a:pPr>
              <a:t>‹#›</a:t>
            </a:fld>
            <a:endParaRPr lang="en-US">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pPr>
                <a:defRPr/>
              </a:pPr>
              <a:t>‹#›</a:t>
            </a:fld>
            <a:endParaRPr lang="en-US">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pPr>
                <a:defRPr/>
              </a:pPr>
              <a:t>‹#›</a:t>
            </a:fld>
            <a:endParaRPr lang="en-US">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pPr>
                <a:defRPr/>
              </a:pPr>
              <a:t>‹#›</a:t>
            </a:fld>
            <a:endParaRPr lang="en-US">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pPr>
                <a:defRPr/>
              </a:pPr>
              <a:t>‹#›</a:t>
            </a:fld>
            <a:endParaRPr lang="en-US">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pPr>
                <a:defRPr/>
              </a:pPr>
              <a:t>‹#›</a:t>
            </a:fld>
            <a:endParaRPr lang="en-US">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pPr>
                <a:defRPr/>
              </a:pPr>
              <a:t>‹#›</a:t>
            </a:fld>
            <a:endParaRPr lang="en-US">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pPr>
                <a:defRPr/>
              </a:pPr>
              <a:t>‹#›</a:t>
            </a:fld>
            <a:endParaRPr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pPr>
                <a:defRPr/>
              </a:pPr>
              <a:t>‹#›</a:t>
            </a:fld>
            <a:endParaRPr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pPr>
                <a:defRPr/>
              </a:pPr>
              <a:t>‹#›</a:t>
            </a:fld>
            <a:endParaRPr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a:defRPr/>
            </a:pPr>
            <a:fld id="{A6DF4415-3045-419F-B050-EC2F4DE45A4A}" type="slidenum">
              <a:rPr lang="en-US"/>
              <a:pPr>
                <a:defRPr/>
              </a:pPr>
              <a:t>‹#›</a:t>
            </a:fld>
            <a:endParaRPr lang="en-US"/>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e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emf"/><Relationship Id="rId5" Type="http://schemas.openxmlformats.org/officeDocument/2006/relationships/package" Target="../embeddings/Microsoft_Word_Document1.docx"/><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9.e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75656" y="2819400"/>
            <a:ext cx="7363544" cy="2438400"/>
          </a:xfrm>
        </p:spPr>
        <p:txBody>
          <a:bodyPr lIns="0" tIns="0" rIns="0" bIns="0"/>
          <a:lstStyle/>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endParaRPr lang="en-CA" sz="2400" b="1" dirty="0" smtClean="0"/>
          </a:p>
          <a:p>
            <a:pPr eaLnBrk="1" hangingPunct="1">
              <a:buFont typeface="Wingdings" pitchFamily="-60" charset="2"/>
              <a:buNone/>
            </a:pPr>
            <a:r>
              <a:rPr lang="en-US" sz="2400" b="1" dirty="0" smtClean="0"/>
              <a:t>Regular DIP Methodology – a refresher</a:t>
            </a:r>
            <a:endParaRPr lang="en-CA" sz="2400" b="1" dirty="0" smtClean="0"/>
          </a:p>
          <a:p>
            <a:pPr eaLnBrk="1" hangingPunct="1">
              <a:buFont typeface="Wingdings" pitchFamily="-60" charset="2"/>
              <a:buNone/>
            </a:pPr>
            <a:endParaRPr lang="en-CA" sz="2400" dirty="0" smtClean="0"/>
          </a:p>
          <a:p>
            <a:pPr eaLnBrk="1" hangingPunct="1">
              <a:buFont typeface="Wingdings" pitchFamily="-60" charset="2"/>
              <a:buNone/>
            </a:pPr>
            <a:r>
              <a:rPr lang="en-CA" sz="2000" dirty="0" smtClean="0"/>
              <a:t>					Ottawa, May 16, 2013</a:t>
            </a:r>
          </a:p>
        </p:txBody>
      </p:sp>
      <p:sp>
        <p:nvSpPr>
          <p:cNvPr id="15362" name="AutoShape 2"/>
          <p:cNvSpPr>
            <a:spLocks noGrp="1" noChangeArrowheads="1"/>
          </p:cNvSpPr>
          <p:nvPr>
            <p:ph type="ctrTitle" sz="quarter"/>
          </p:nvPr>
        </p:nvSpPr>
        <p:spPr>
          <a:xfrm>
            <a:off x="1475656" y="2225675"/>
            <a:ext cx="7247657" cy="1660525"/>
          </a:xfrm>
        </p:spPr>
        <p:txBody>
          <a:bodyPr anchor="ctr"/>
          <a:lstStyle/>
          <a:p>
            <a:pPr eaLnBrk="1" hangingPunct="1"/>
            <a:r>
              <a:rPr lang="en-US" sz="3600" i="1" dirty="0" smtClean="0">
                <a:solidFill>
                  <a:schemeClr val="tx1"/>
                </a:solidFill>
              </a:rPr>
              <a:t>Patented Medicine Prices Review Board</a:t>
            </a:r>
            <a:br>
              <a:rPr lang="en-US" sz="3600" i="1" dirty="0" smtClean="0">
                <a:solidFill>
                  <a:schemeClr val="tx1"/>
                </a:solidFill>
              </a:rPr>
            </a:br>
            <a:r>
              <a:rPr lang="en-US" sz="2800" i="1" dirty="0" smtClean="0">
                <a:solidFill>
                  <a:schemeClr val="tx1"/>
                </a:solidFill>
              </a:rPr>
              <a:t>Regulatory Affairs and Outreach Branch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10</a:t>
            </a:fld>
            <a:endParaRPr lang="en-US">
              <a:solidFill>
                <a:schemeClr val="tx1"/>
              </a:solidFill>
            </a:endParaRPr>
          </a:p>
        </p:txBody>
      </p:sp>
      <p:sp>
        <p:nvSpPr>
          <p:cNvPr id="5" name="Content Placeholder 2"/>
          <p:cNvSpPr>
            <a:spLocks noGrp="1"/>
          </p:cNvSpPr>
          <p:nvPr>
            <p:ph idx="1"/>
          </p:nvPr>
        </p:nvSpPr>
        <p:spPr>
          <a:xfrm>
            <a:off x="1259632" y="1772816"/>
            <a:ext cx="7416824" cy="2448272"/>
          </a:xfrm>
        </p:spPr>
        <p:txBody>
          <a:bodyPr/>
          <a:lstStyle/>
          <a:p>
            <a:pPr marL="0" indent="0" algn="ctr">
              <a:buNone/>
            </a:pPr>
            <a:endParaRPr lang="en-CA" sz="4000" dirty="0" smtClean="0"/>
          </a:p>
          <a:p>
            <a:pPr marL="0" indent="0" algn="ctr">
              <a:buNone/>
            </a:pPr>
            <a:r>
              <a:rPr lang="en-CA" sz="4000" dirty="0" smtClean="0"/>
              <a:t>Invoking the Regular </a:t>
            </a:r>
          </a:p>
          <a:p>
            <a:pPr marL="0" indent="0" algn="ctr">
              <a:buNone/>
            </a:pPr>
            <a:r>
              <a:rPr lang="en-CA" sz="4000" dirty="0" smtClean="0"/>
              <a:t>DIP Methodology</a:t>
            </a:r>
            <a:endParaRPr lang="en-CA" sz="4000" dirty="0"/>
          </a:p>
          <a:p>
            <a:pPr algn="ctr"/>
            <a:endParaRPr lang="en-CA" sz="4000" dirty="0"/>
          </a:p>
        </p:txBody>
      </p:sp>
    </p:spTree>
    <p:extLst>
      <p:ext uri="{BB962C8B-B14F-4D97-AF65-F5344CB8AC3E}">
        <p14:creationId xmlns:p14="http://schemas.microsoft.com/office/powerpoint/2010/main" val="2988852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3556"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151D245D-2042-4322-A27F-B17407AE36EB}" type="slidenum">
              <a:rPr lang="en-US" sz="1400" smtClean="0">
                <a:solidFill>
                  <a:schemeClr val="bg1"/>
                </a:solidFill>
              </a:rPr>
              <a:pPr eaLnBrk="1" hangingPunct="1"/>
              <a:t>11</a:t>
            </a:fld>
            <a:endParaRPr lang="en-US" sz="1400" smtClean="0"/>
          </a:p>
        </p:txBody>
      </p:sp>
      <p:graphicFrame>
        <p:nvGraphicFramePr>
          <p:cNvPr id="23557" name="Object 6"/>
          <p:cNvGraphicFramePr>
            <a:graphicFrameLocks noChangeAspect="1"/>
          </p:cNvGraphicFramePr>
          <p:nvPr>
            <p:extLst>
              <p:ext uri="{D42A27DB-BD31-4B8C-83A1-F6EECF244321}">
                <p14:modId xmlns:p14="http://schemas.microsoft.com/office/powerpoint/2010/main" val="1746924787"/>
              </p:ext>
            </p:extLst>
          </p:nvPr>
        </p:nvGraphicFramePr>
        <p:xfrm>
          <a:off x="1115616" y="1484784"/>
          <a:ext cx="7391400" cy="4419600"/>
        </p:xfrm>
        <a:graphic>
          <a:graphicData uri="http://schemas.openxmlformats.org/presentationml/2006/ole">
            <mc:AlternateContent xmlns:mc="http://schemas.openxmlformats.org/markup-compatibility/2006">
              <mc:Choice xmlns:v="urn:schemas-microsoft-com:vml" Requires="v">
                <p:oleObj spid="_x0000_s1060" name="Document" r:id="rId4" imgW="6231811" imgH="3103516" progId="Word.Document.12">
                  <p:embed/>
                </p:oleObj>
              </mc:Choice>
              <mc:Fallback>
                <p:oleObj name="Document" r:id="rId4" imgW="6231811" imgH="3103516"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6" y="1484784"/>
                        <a:ext cx="73914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en-US" dirty="0" smtClean="0"/>
              <a:t>Application forms</a:t>
            </a:r>
          </a:p>
        </p:txBody>
      </p:sp>
    </p:spTree>
    <p:extLst>
      <p:ext uri="{BB962C8B-B14F-4D97-AF65-F5344CB8AC3E}">
        <p14:creationId xmlns:p14="http://schemas.microsoft.com/office/powerpoint/2010/main" val="1915396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4580"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03314ED2-E7CB-49EF-9143-F112178D9872}" type="slidenum">
              <a:rPr lang="en-US" sz="1400" smtClean="0">
                <a:solidFill>
                  <a:schemeClr val="bg1"/>
                </a:solidFill>
              </a:rPr>
              <a:pPr eaLnBrk="1" hangingPunct="1"/>
              <a:t>12</a:t>
            </a:fld>
            <a:endParaRPr lang="en-US" sz="1400" smtClean="0"/>
          </a:p>
        </p:txBody>
      </p:sp>
      <p:graphicFrame>
        <p:nvGraphicFramePr>
          <p:cNvPr id="24581" name="Object 3"/>
          <p:cNvGraphicFramePr>
            <a:graphicFrameLocks noChangeAspect="1"/>
          </p:cNvGraphicFramePr>
          <p:nvPr>
            <p:extLst>
              <p:ext uri="{D42A27DB-BD31-4B8C-83A1-F6EECF244321}">
                <p14:modId xmlns:p14="http://schemas.microsoft.com/office/powerpoint/2010/main" val="1833266216"/>
              </p:ext>
            </p:extLst>
          </p:nvPr>
        </p:nvGraphicFramePr>
        <p:xfrm>
          <a:off x="1400175" y="1484313"/>
          <a:ext cx="6689725" cy="4086225"/>
        </p:xfrm>
        <a:graphic>
          <a:graphicData uri="http://schemas.openxmlformats.org/presentationml/2006/ole">
            <mc:AlternateContent xmlns:mc="http://schemas.openxmlformats.org/markup-compatibility/2006">
              <mc:Choice xmlns:v="urn:schemas-microsoft-com:vml" Requires="v">
                <p:oleObj spid="_x0000_s2084" name="Document" r:id="rId5" imgW="5940026" imgH="3631147" progId="Word.Document.12">
                  <p:embed/>
                </p:oleObj>
              </mc:Choice>
              <mc:Fallback>
                <p:oleObj name="Document" r:id="rId5" imgW="5940026" imgH="3631147" progId="Word.Document.12">
                  <p:embed/>
                  <p:pic>
                    <p:nvPicPr>
                      <p:cNvPr id="0" name=""/>
                      <p:cNvPicPr>
                        <a:picLocks noChangeAspect="1" noChangeArrowheads="1"/>
                      </p:cNvPicPr>
                      <p:nvPr/>
                    </p:nvPicPr>
                    <p:blipFill>
                      <a:blip r:embed="rId6"/>
                      <a:srcRect/>
                      <a:stretch>
                        <a:fillRect/>
                      </a:stretch>
                    </p:blipFill>
                    <p:spPr bwMode="auto">
                      <a:xfrm>
                        <a:off x="1400175" y="1484313"/>
                        <a:ext cx="6689725" cy="408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en-US" dirty="0" smtClean="0"/>
              <a:t>Application forms</a:t>
            </a:r>
          </a:p>
        </p:txBody>
      </p:sp>
    </p:spTree>
    <p:extLst>
      <p:ext uri="{BB962C8B-B14F-4D97-AF65-F5344CB8AC3E}">
        <p14:creationId xmlns:p14="http://schemas.microsoft.com/office/powerpoint/2010/main" val="1634353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4294967295"/>
          </p:nvPr>
        </p:nvSpPr>
        <p:spPr>
          <a:xfrm>
            <a:off x="1043608" y="1484784"/>
            <a:ext cx="7848600" cy="936104"/>
          </a:xfrm>
        </p:spPr>
        <p:txBody>
          <a:bodyPr/>
          <a:lstStyle/>
          <a:p>
            <a:pPr lvl="1" eaLnBrk="1" hangingPunct="1">
              <a:buFont typeface="Wingdings" pitchFamily="2" charset="2"/>
              <a:buChar char="§"/>
            </a:pPr>
            <a:r>
              <a:rPr lang="en-US" sz="2800" b="1" dirty="0" smtClean="0"/>
              <a:t>Part A: as described previously</a:t>
            </a:r>
          </a:p>
          <a:p>
            <a:pPr lvl="1" eaLnBrk="1" hangingPunct="1">
              <a:buFont typeface="Wingdings" pitchFamily="2" charset="2"/>
              <a:buChar char="§"/>
            </a:pPr>
            <a:r>
              <a:rPr lang="en-US" sz="2800" b="1" dirty="0" smtClean="0"/>
              <a:t>Part B</a:t>
            </a:r>
          </a:p>
          <a:p>
            <a:pPr lvl="1" eaLnBrk="1" hangingPunct="1">
              <a:buFont typeface="Wingdings" pitchFamily="2" charset="2"/>
              <a:buNone/>
            </a:pPr>
            <a:endParaRPr lang="en-US" sz="2800" b="1" dirty="0" smtClean="0"/>
          </a:p>
        </p:txBody>
      </p:sp>
      <p:sp>
        <p:nvSpPr>
          <p:cNvPr id="25604"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5605"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DEDB240E-A16D-45F2-8B35-5B8BE48360FE}" type="slidenum">
              <a:rPr lang="en-US" sz="1400" smtClean="0">
                <a:solidFill>
                  <a:schemeClr val="bg1"/>
                </a:solidFill>
              </a:rPr>
              <a:pPr eaLnBrk="1" hangingPunct="1"/>
              <a:t>13</a:t>
            </a:fld>
            <a:endParaRPr lang="en-US" sz="1400" smtClean="0"/>
          </a:p>
        </p:txBody>
      </p:sp>
      <p:graphicFrame>
        <p:nvGraphicFramePr>
          <p:cNvPr id="25606" name="Object 6"/>
          <p:cNvGraphicFramePr>
            <a:graphicFrameLocks noChangeAspect="1"/>
          </p:cNvGraphicFramePr>
          <p:nvPr>
            <p:extLst>
              <p:ext uri="{D42A27DB-BD31-4B8C-83A1-F6EECF244321}">
                <p14:modId xmlns:p14="http://schemas.microsoft.com/office/powerpoint/2010/main" val="3695850778"/>
              </p:ext>
            </p:extLst>
          </p:nvPr>
        </p:nvGraphicFramePr>
        <p:xfrm>
          <a:off x="1106524" y="3068960"/>
          <a:ext cx="7845352" cy="1924050"/>
        </p:xfrm>
        <a:graphic>
          <a:graphicData uri="http://schemas.openxmlformats.org/presentationml/2006/ole">
            <mc:AlternateContent xmlns:mc="http://schemas.openxmlformats.org/markup-compatibility/2006">
              <mc:Choice xmlns:v="urn:schemas-microsoft-com:vml" Requires="v">
                <p:oleObj spid="_x0000_s3108" name="Worksheet" r:id="rId4" imgW="8020002" imgH="1924240" progId="Excel.Sheet.12">
                  <p:embed/>
                </p:oleObj>
              </mc:Choice>
              <mc:Fallback>
                <p:oleObj name="Worksheet" r:id="rId4" imgW="8020002" imgH="1924240" progId="Excel.Shee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6524" y="3068960"/>
                        <a:ext cx="7845352" cy="1924050"/>
                      </a:xfrm>
                      <a:prstGeom prst="rect">
                        <a:avLst/>
                      </a:prstGeom>
                      <a:noFill/>
                      <a:ln>
                        <a:noFill/>
                      </a:ln>
                      <a:effectLst/>
                    </p:spPr>
                  </p:pic>
                </p:oleObj>
              </mc:Fallback>
            </mc:AlternateContent>
          </a:graphicData>
        </a:graphic>
      </p:graphicFrame>
      <p:sp>
        <p:nvSpPr>
          <p:cNvPr id="7"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en-US" dirty="0" smtClean="0"/>
              <a:t>Application forms</a:t>
            </a:r>
          </a:p>
        </p:txBody>
      </p:sp>
    </p:spTree>
    <p:extLst>
      <p:ext uri="{BB962C8B-B14F-4D97-AF65-F5344CB8AC3E}">
        <p14:creationId xmlns:p14="http://schemas.microsoft.com/office/powerpoint/2010/main" val="3357198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4294967295"/>
          </p:nvPr>
        </p:nvSpPr>
        <p:spPr>
          <a:xfrm>
            <a:off x="1104900" y="1340768"/>
            <a:ext cx="7848600" cy="4248472"/>
          </a:xfrm>
        </p:spPr>
        <p:txBody>
          <a:bodyPr/>
          <a:lstStyle/>
          <a:p>
            <a:pPr eaLnBrk="1" hangingPunct="1">
              <a:buFont typeface="Wingdings" pitchFamily="2" charset="2"/>
              <a:buChar char="§"/>
            </a:pPr>
            <a:r>
              <a:rPr lang="en-US" sz="2800" b="1" dirty="0" smtClean="0"/>
              <a:t>Patented drug product has been sold to various customers since April 1, 2007.  Its price became under investigation in 2012.  Patentee believes that Regular DIP Methodology can be applied.</a:t>
            </a:r>
          </a:p>
          <a:p>
            <a:pPr eaLnBrk="1" hangingPunct="1">
              <a:buFont typeface="Wingdings" pitchFamily="2" charset="2"/>
              <a:buChar char="§"/>
            </a:pPr>
            <a:r>
              <a:rPr lang="en-US" sz="2800" b="1" dirty="0" smtClean="0"/>
              <a:t>Only one List Price </a:t>
            </a:r>
          </a:p>
          <a:p>
            <a:pPr lvl="2" eaLnBrk="1" hangingPunct="1">
              <a:buFont typeface="Wingdings" pitchFamily="2" charset="2"/>
              <a:buNone/>
            </a:pPr>
            <a:r>
              <a:rPr lang="en-US" sz="2400" b="1" dirty="0" smtClean="0"/>
              <a:t>		$20.00/tab in 2007, 2008 and 2009 </a:t>
            </a:r>
          </a:p>
          <a:p>
            <a:pPr lvl="2" eaLnBrk="1" hangingPunct="1">
              <a:buFont typeface="Wingdings" pitchFamily="2" charset="2"/>
              <a:buNone/>
            </a:pPr>
            <a:r>
              <a:rPr lang="en-US" sz="2400" b="1" dirty="0" smtClean="0"/>
              <a:t>		$21.00/tab in 2010, 2011 and 2012</a:t>
            </a:r>
          </a:p>
          <a:p>
            <a:pPr eaLnBrk="1" hangingPunct="1">
              <a:buFont typeface="Wingdings" pitchFamily="2" charset="2"/>
              <a:buChar char="§"/>
            </a:pPr>
            <a:r>
              <a:rPr lang="en-US" sz="2800" b="1" dirty="0" smtClean="0"/>
              <a:t>Price increase was effective as of April 1st 2010</a:t>
            </a:r>
          </a:p>
          <a:p>
            <a:pPr eaLnBrk="1" hangingPunct="1">
              <a:buFont typeface="Wingdings" pitchFamily="2" charset="2"/>
              <a:buChar char="§"/>
            </a:pPr>
            <a:r>
              <a:rPr lang="en-US" sz="2800" b="1" dirty="0" smtClean="0"/>
              <a:t>Maximum  selling price was list price</a:t>
            </a:r>
          </a:p>
          <a:p>
            <a:pPr lvl="2" eaLnBrk="1" hangingPunct="1">
              <a:buFont typeface="Wingdings" pitchFamily="2" charset="2"/>
              <a:buNone/>
            </a:pPr>
            <a:r>
              <a:rPr lang="en-US" sz="2400" b="1" dirty="0" smtClean="0"/>
              <a:t>	</a:t>
            </a:r>
          </a:p>
        </p:txBody>
      </p:sp>
      <p:sp>
        <p:nvSpPr>
          <p:cNvPr id="26628"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662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EAA2F11F-4431-4712-B90B-23D5B2EC4EA6}" type="slidenum">
              <a:rPr lang="en-US" sz="1400" smtClean="0">
                <a:solidFill>
                  <a:schemeClr val="bg1"/>
                </a:solidFill>
              </a:rPr>
              <a:pPr eaLnBrk="1" hangingPunct="1"/>
              <a:t>14</a:t>
            </a:fld>
            <a:endParaRPr lang="en-US" sz="1400" smtClean="0"/>
          </a:p>
        </p:txBody>
      </p:sp>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en-US" dirty="0" smtClean="0"/>
              <a:t>Regular DIP application</a:t>
            </a:r>
          </a:p>
        </p:txBody>
      </p:sp>
    </p:spTree>
    <p:extLst>
      <p:ext uri="{BB962C8B-B14F-4D97-AF65-F5344CB8AC3E}">
        <p14:creationId xmlns:p14="http://schemas.microsoft.com/office/powerpoint/2010/main" val="3785005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662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EAA2F11F-4431-4712-B90B-23D5B2EC4EA6}" type="slidenum">
              <a:rPr lang="en-US" sz="1400" smtClean="0">
                <a:solidFill>
                  <a:schemeClr val="bg1"/>
                </a:solidFill>
              </a:rPr>
              <a:pPr eaLnBrk="1" hangingPunct="1"/>
              <a:t>15</a:t>
            </a:fld>
            <a:endParaRPr lang="en-US" sz="1400" smtClean="0"/>
          </a:p>
        </p:txBody>
      </p:sp>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en-US" dirty="0" smtClean="0"/>
              <a:t>Regular DIP application</a:t>
            </a:r>
          </a:p>
        </p:txBody>
      </p:sp>
      <p:graphicFrame>
        <p:nvGraphicFramePr>
          <p:cNvPr id="7" name="Table 6"/>
          <p:cNvGraphicFramePr>
            <a:graphicFrameLocks noGrp="1"/>
          </p:cNvGraphicFramePr>
          <p:nvPr>
            <p:extLst>
              <p:ext uri="{D42A27DB-BD31-4B8C-83A1-F6EECF244321}">
                <p14:modId xmlns:p14="http://schemas.microsoft.com/office/powerpoint/2010/main" val="2955719047"/>
              </p:ext>
            </p:extLst>
          </p:nvPr>
        </p:nvGraphicFramePr>
        <p:xfrm>
          <a:off x="1412032" y="2924944"/>
          <a:ext cx="6095999" cy="1665286"/>
        </p:xfrm>
        <a:graphic>
          <a:graphicData uri="http://schemas.openxmlformats.org/drawingml/2006/table">
            <a:tbl>
              <a:tblPr/>
              <a:tblGrid>
                <a:gridCol w="1840766"/>
                <a:gridCol w="601316"/>
                <a:gridCol w="601316"/>
                <a:gridCol w="598249"/>
                <a:gridCol w="598249"/>
                <a:gridCol w="653471"/>
                <a:gridCol w="601316"/>
                <a:gridCol w="601316"/>
              </a:tblGrid>
              <a:tr h="193210">
                <a:tc>
                  <a:txBody>
                    <a:bodyPr/>
                    <a:lstStyle/>
                    <a:p>
                      <a:pPr algn="l" fontAlgn="b"/>
                      <a:r>
                        <a:rPr lang="en-CA" sz="1200" b="1" i="0" u="none" strike="noStrike" dirty="0">
                          <a:solidFill>
                            <a:srgbClr val="000000"/>
                          </a:solidFill>
                          <a:effectLst/>
                          <a:latin typeface="Arial"/>
                        </a:rPr>
                        <a:t>PART B </a:t>
                      </a:r>
                    </a:p>
                  </a:txBody>
                  <a:tcPr marL="9525" marR="9525" marT="9525" marB="0" anchor="b">
                    <a:lnL>
                      <a:noFill/>
                    </a:lnL>
                    <a:lnR>
                      <a:noFill/>
                    </a:lnR>
                    <a:lnT>
                      <a:noFill/>
                    </a:lnT>
                    <a:lnB>
                      <a:noFill/>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a:noFill/>
                    </a:lnB>
                  </a:tcPr>
                </a:tc>
                <a:tc gridSpan="3">
                  <a:txBody>
                    <a:bodyPr/>
                    <a:lstStyle/>
                    <a:p>
                      <a:pPr algn="l" fontAlgn="b"/>
                      <a:r>
                        <a:rPr lang="en-CA" sz="1200" b="1" i="0" u="none" strike="noStrike">
                          <a:solidFill>
                            <a:srgbClr val="000000"/>
                          </a:solidFill>
                          <a:effectLst/>
                          <a:latin typeface="Arial"/>
                        </a:rPr>
                        <a:t>Price Increase Chart</a:t>
                      </a:r>
                    </a:p>
                  </a:txBody>
                  <a:tcPr marL="9525" marR="9525" marT="9525" marB="0" anchor="b">
                    <a:lnL>
                      <a:noFill/>
                    </a:lnL>
                    <a:lnR>
                      <a:noFill/>
                    </a:lnR>
                    <a:lnT>
                      <a:noFill/>
                    </a:lnT>
                    <a:lnB>
                      <a:noFill/>
                    </a:lnB>
                  </a:tcPr>
                </a:tc>
                <a:tc hMerge="1">
                  <a:txBody>
                    <a:bodyPr/>
                    <a:lstStyle/>
                    <a:p>
                      <a:endParaRPr lang="en-CA"/>
                    </a:p>
                  </a:txBody>
                  <a:tcPr/>
                </a:tc>
                <a:tc hMerge="1">
                  <a:txBody>
                    <a:bodyPr/>
                    <a:lstStyle/>
                    <a:p>
                      <a:endParaRPr lang="en-CA"/>
                    </a:p>
                  </a:txBody>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a:noFill/>
                    </a:lnB>
                  </a:tcPr>
                </a:tc>
              </a:tr>
              <a:tr h="193210">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3210">
                <a:tc>
                  <a:txBody>
                    <a:bodyPr/>
                    <a:lstStyle/>
                    <a:p>
                      <a:pPr algn="l" fontAlgn="b"/>
                      <a:r>
                        <a:rPr lang="en-CA" sz="1100" b="0" i="0" u="none" strike="noStrike">
                          <a:solidFill>
                            <a:srgbClr val="000000"/>
                          </a:solidFill>
                          <a:effectLst/>
                          <a:latin typeface="Calibri"/>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ctr"/>
                      <a:r>
                        <a:rPr lang="en-CA" sz="1100" b="0" i="0" u="none" strike="noStrike" dirty="0" smtClean="0">
                          <a:solidFill>
                            <a:srgbClr val="000000"/>
                          </a:solidFill>
                          <a:effectLst/>
                          <a:latin typeface="Calibri"/>
                        </a:rPr>
                        <a:t>2007</a:t>
                      </a:r>
                      <a:endParaRPr lang="en-CA"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CA"/>
                    </a:p>
                  </a:txBody>
                  <a:tcPr/>
                </a:tc>
                <a:tc>
                  <a:txBody>
                    <a:bodyPr/>
                    <a:lstStyle/>
                    <a:p>
                      <a:pPr algn="ctr" fontAlgn="b"/>
                      <a:r>
                        <a:rPr lang="en-CA" sz="1100" b="0" i="0" u="none" strike="noStrike" dirty="0" smtClean="0">
                          <a:solidFill>
                            <a:srgbClr val="000000"/>
                          </a:solidFill>
                          <a:effectLst/>
                          <a:latin typeface="Calibri"/>
                        </a:rPr>
                        <a:t>2008</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2009</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2011</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2012</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616">
                <a:tc>
                  <a:txBody>
                    <a:bodyPr/>
                    <a:lstStyle/>
                    <a:p>
                      <a:pPr algn="l" fontAlgn="b"/>
                      <a:r>
                        <a:rPr lang="en-CA" sz="800" b="0" i="0" u="none" strike="noStrike">
                          <a:solidFill>
                            <a:srgbClr val="000000"/>
                          </a:solidFill>
                          <a:effectLst/>
                          <a:latin typeface="Calibri"/>
                        </a:rPr>
                        <a:t>List Price (price/unit)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613">
                <a:tc>
                  <a:txBody>
                    <a:bodyPr/>
                    <a:lstStyle/>
                    <a:p>
                      <a:pPr algn="l" fontAlgn="b"/>
                      <a:r>
                        <a:rPr lang="en-CA" sz="800" b="0" i="0" u="none" strike="noStrike">
                          <a:solidFill>
                            <a:srgbClr val="000000"/>
                          </a:solidFill>
                          <a:effectLst/>
                          <a:latin typeface="Calibri"/>
                        </a:rPr>
                        <a:t>% List Price Increase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14">
                <a:tc>
                  <a:txBody>
                    <a:bodyPr/>
                    <a:lstStyle/>
                    <a:p>
                      <a:pPr algn="l" fontAlgn="b"/>
                      <a:r>
                        <a:rPr lang="en-CA" sz="800" b="0" i="0" u="none" strike="noStrike">
                          <a:solidFill>
                            <a:srgbClr val="000000"/>
                          </a:solidFill>
                          <a:effectLst/>
                          <a:latin typeface="Calibri"/>
                        </a:rPr>
                        <a:t>Maximum Selling Price/Unit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613">
                <a:tc>
                  <a:txBody>
                    <a:bodyPr/>
                    <a:lstStyle/>
                    <a:p>
                      <a:pPr algn="l" fontAlgn="b"/>
                      <a:r>
                        <a:rPr lang="en-CA" sz="800" b="0" i="0" u="none" strike="noStrike">
                          <a:solidFill>
                            <a:srgbClr val="000000"/>
                          </a:solidFill>
                          <a:effectLst/>
                          <a:latin typeface="Calibri"/>
                        </a:rPr>
                        <a:t>Effective Date of List Price increase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1-Apr-10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extBox 7"/>
          <p:cNvSpPr txBox="1"/>
          <p:nvPr/>
        </p:nvSpPr>
        <p:spPr>
          <a:xfrm>
            <a:off x="1115616" y="1124744"/>
            <a:ext cx="7416824" cy="1569660"/>
          </a:xfrm>
          <a:prstGeom prst="rect">
            <a:avLst/>
          </a:prstGeom>
          <a:noFill/>
        </p:spPr>
        <p:txBody>
          <a:bodyPr wrap="square">
            <a:spAutoFit/>
          </a:bodyPr>
          <a:lstStyle/>
          <a:p>
            <a:pPr algn="l">
              <a:defRPr/>
            </a:pPr>
            <a:r>
              <a:rPr lang="en-US" b="1" dirty="0">
                <a:latin typeface="+mj-lt"/>
                <a:cs typeface="Arial" pitchFamily="34" charset="0"/>
              </a:rPr>
              <a:t>PART A  </a:t>
            </a:r>
          </a:p>
          <a:p>
            <a:pPr algn="l">
              <a:defRPr/>
            </a:pPr>
            <a:r>
              <a:rPr lang="en-US" b="1" dirty="0">
                <a:latin typeface="Arial" pitchFamily="34" charset="0"/>
                <a:cs typeface="Arial" pitchFamily="34" charset="0"/>
              </a:rPr>
              <a:t> </a:t>
            </a:r>
          </a:p>
          <a:p>
            <a:pPr algn="l">
              <a:defRPr/>
            </a:pPr>
            <a:r>
              <a:rPr lang="en-US" b="1" dirty="0">
                <a:latin typeface="+mn-lt"/>
                <a:cs typeface="Arial" pitchFamily="34" charset="0"/>
              </a:rPr>
              <a:t>Drug product information, background and description of benefit to be provided as required in the Form</a:t>
            </a:r>
            <a:endParaRPr lang="en-CA" b="1" dirty="0">
              <a:latin typeface="+mn-lt"/>
            </a:endParaRPr>
          </a:p>
        </p:txBody>
      </p:sp>
      <p:sp>
        <p:nvSpPr>
          <p:cNvPr id="9" name="TextBox 5"/>
          <p:cNvSpPr txBox="1">
            <a:spLocks noChangeArrowheads="1"/>
          </p:cNvSpPr>
          <p:nvPr/>
        </p:nvSpPr>
        <p:spPr bwMode="auto">
          <a:xfrm>
            <a:off x="1115616" y="4941168"/>
            <a:ext cx="7416824" cy="830997"/>
          </a:xfrm>
          <a:prstGeom prst="rect">
            <a:avLst/>
          </a:prstGeom>
          <a:noFill/>
          <a:ln w="9525">
            <a:noFill/>
            <a:miter lim="800000"/>
            <a:headEnd/>
            <a:tailEnd/>
          </a:ln>
        </p:spPr>
        <p:txBody>
          <a:bodyPr wrap="square">
            <a:spAutoFit/>
          </a:bodyPr>
          <a:lstStyle/>
          <a:p>
            <a:pPr algn="l">
              <a:defRPr/>
            </a:pPr>
            <a:r>
              <a:rPr lang="en-US" b="1" dirty="0">
                <a:latin typeface="+mn-lt"/>
              </a:rPr>
              <a:t>Copies of the List Price to be provided for each year reported in the Price Increase Chart</a:t>
            </a:r>
            <a:endParaRPr lang="en-CA" b="1" dirty="0">
              <a:latin typeface="+mn-lt"/>
            </a:endParaRPr>
          </a:p>
        </p:txBody>
      </p:sp>
    </p:spTree>
    <p:extLst>
      <p:ext uri="{BB962C8B-B14F-4D97-AF65-F5344CB8AC3E}">
        <p14:creationId xmlns:p14="http://schemas.microsoft.com/office/powerpoint/2010/main" val="9916401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4294967295"/>
          </p:nvPr>
        </p:nvSpPr>
        <p:spPr>
          <a:xfrm>
            <a:off x="1018084" y="1196752"/>
            <a:ext cx="7848600" cy="4724400"/>
          </a:xfrm>
        </p:spPr>
        <p:txBody>
          <a:bodyPr/>
          <a:lstStyle/>
          <a:p>
            <a:pPr eaLnBrk="1" hangingPunct="1">
              <a:buFont typeface="Wingdings" pitchFamily="2" charset="2"/>
              <a:buChar char="§"/>
            </a:pPr>
            <a:r>
              <a:rPr lang="en-US" b="1" dirty="0" smtClean="0"/>
              <a:t>Patented drug product has been sold to various customers since April 1, 2007.  Its price became under investigation in 2012. Patentee believes that Regular DIP Methodology can be applied.</a:t>
            </a:r>
          </a:p>
          <a:p>
            <a:pPr eaLnBrk="1" hangingPunct="1">
              <a:buFont typeface="Wingdings" pitchFamily="2" charset="2"/>
              <a:buChar char="§"/>
            </a:pPr>
            <a:r>
              <a:rPr lang="en-US" b="1" dirty="0" smtClean="0"/>
              <a:t>Two List Prices:   </a:t>
            </a:r>
            <a:r>
              <a:rPr lang="en-US" sz="2000" b="1" dirty="0" smtClean="0"/>
              <a:t>Wholesaler 	   $20.00/tab in 2007, 2008 and 2009 </a:t>
            </a:r>
            <a:endParaRPr lang="en-US" b="1" dirty="0" smtClean="0"/>
          </a:p>
          <a:p>
            <a:pPr lvl="2" eaLnBrk="1" hangingPunct="1">
              <a:buFont typeface="Wingdings" pitchFamily="2" charset="2"/>
              <a:buNone/>
            </a:pPr>
            <a:r>
              <a:rPr lang="en-US" b="1" dirty="0" smtClean="0"/>
              <a:t>				       	   $21.00/tab in 2010, 2011 and 2012</a:t>
            </a:r>
          </a:p>
          <a:p>
            <a:pPr lvl="2" eaLnBrk="1" hangingPunct="1">
              <a:buFont typeface="Wingdings" pitchFamily="2" charset="2"/>
              <a:buNone/>
            </a:pPr>
            <a:r>
              <a:rPr lang="en-US" b="1" dirty="0" smtClean="0"/>
              <a:t>        	          Quebec	   $15.00/tab in 2007, 2008 and 2009</a:t>
            </a:r>
          </a:p>
          <a:p>
            <a:pPr lvl="2" eaLnBrk="1" hangingPunct="1">
              <a:buFont typeface="Wingdings" pitchFamily="2" charset="2"/>
              <a:buNone/>
            </a:pPr>
            <a:r>
              <a:rPr lang="en-US" b="1" dirty="0" smtClean="0"/>
              <a:t>					   $15.60/tab in 2010, 2011 and 2012</a:t>
            </a:r>
          </a:p>
          <a:p>
            <a:pPr eaLnBrk="1" hangingPunct="1">
              <a:buFont typeface="Wingdings" pitchFamily="2" charset="2"/>
              <a:buChar char="§"/>
            </a:pPr>
            <a:r>
              <a:rPr lang="en-US" b="1" dirty="0" smtClean="0"/>
              <a:t>Price increases were effective as of April 1st 2010</a:t>
            </a:r>
          </a:p>
          <a:p>
            <a:pPr eaLnBrk="1" hangingPunct="1">
              <a:buFont typeface="Wingdings" pitchFamily="2" charset="2"/>
              <a:buChar char="§"/>
            </a:pPr>
            <a:r>
              <a:rPr lang="en-US" b="1" dirty="0" smtClean="0"/>
              <a:t>Maximum selling price </a:t>
            </a:r>
            <a:r>
              <a:rPr lang="en-US" dirty="0" smtClean="0"/>
              <a:t>was list price</a:t>
            </a:r>
            <a:r>
              <a:rPr lang="en-US" b="1" dirty="0" smtClean="0"/>
              <a:t>:</a:t>
            </a:r>
          </a:p>
          <a:p>
            <a:pPr lvl="2" eaLnBrk="1" hangingPunct="1">
              <a:buFont typeface="Wingdings" pitchFamily="2" charset="2"/>
              <a:buNone/>
            </a:pPr>
            <a:r>
              <a:rPr lang="en-US" b="1" dirty="0" smtClean="0"/>
              <a:t>	 </a:t>
            </a:r>
            <a:endParaRPr lang="en-US" sz="1800" b="1" dirty="0" smtClean="0"/>
          </a:p>
        </p:txBody>
      </p:sp>
      <p:sp>
        <p:nvSpPr>
          <p:cNvPr id="28676"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8677"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790C9BC-14C4-4D41-A2A7-1071BF28491E}" type="slidenum">
              <a:rPr lang="en-US" sz="1400" smtClean="0">
                <a:solidFill>
                  <a:schemeClr val="bg1"/>
                </a:solidFill>
              </a:rPr>
              <a:pPr eaLnBrk="1" hangingPunct="1"/>
              <a:t>16</a:t>
            </a:fld>
            <a:endParaRPr lang="en-US" sz="1400" smtClean="0"/>
          </a:p>
        </p:txBody>
      </p:sp>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en-US" dirty="0" smtClean="0"/>
              <a:t>Regular DIP application</a:t>
            </a:r>
          </a:p>
        </p:txBody>
      </p:sp>
    </p:spTree>
    <p:extLst>
      <p:ext uri="{BB962C8B-B14F-4D97-AF65-F5344CB8AC3E}">
        <p14:creationId xmlns:p14="http://schemas.microsoft.com/office/powerpoint/2010/main" val="28895540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662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EAA2F11F-4431-4712-B90B-23D5B2EC4EA6}" type="slidenum">
              <a:rPr lang="en-US" sz="1400" smtClean="0">
                <a:solidFill>
                  <a:schemeClr val="bg1"/>
                </a:solidFill>
              </a:rPr>
              <a:pPr eaLnBrk="1" hangingPunct="1"/>
              <a:t>17</a:t>
            </a:fld>
            <a:endParaRPr lang="en-US" sz="1400" smtClean="0"/>
          </a:p>
        </p:txBody>
      </p:sp>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en-US" dirty="0" smtClean="0"/>
              <a:t>Regular DIP application</a:t>
            </a:r>
          </a:p>
        </p:txBody>
      </p:sp>
      <p:graphicFrame>
        <p:nvGraphicFramePr>
          <p:cNvPr id="11" name="Table 10"/>
          <p:cNvGraphicFramePr>
            <a:graphicFrameLocks noGrp="1"/>
          </p:cNvGraphicFramePr>
          <p:nvPr>
            <p:extLst>
              <p:ext uri="{D42A27DB-BD31-4B8C-83A1-F6EECF244321}">
                <p14:modId xmlns:p14="http://schemas.microsoft.com/office/powerpoint/2010/main" val="519992101"/>
              </p:ext>
            </p:extLst>
          </p:nvPr>
        </p:nvGraphicFramePr>
        <p:xfrm>
          <a:off x="1475656" y="2085824"/>
          <a:ext cx="6095999" cy="1665286"/>
        </p:xfrm>
        <a:graphic>
          <a:graphicData uri="http://schemas.openxmlformats.org/drawingml/2006/table">
            <a:tbl>
              <a:tblPr/>
              <a:tblGrid>
                <a:gridCol w="1840766"/>
                <a:gridCol w="601316"/>
                <a:gridCol w="601316"/>
                <a:gridCol w="598249"/>
                <a:gridCol w="598249"/>
                <a:gridCol w="653471"/>
                <a:gridCol w="601316"/>
                <a:gridCol w="601316"/>
              </a:tblGrid>
              <a:tr h="193210">
                <a:tc>
                  <a:txBody>
                    <a:bodyPr/>
                    <a:lstStyle/>
                    <a:p>
                      <a:pPr algn="l" fontAlgn="b"/>
                      <a:r>
                        <a:rPr lang="en-CA" sz="1200" b="1" i="0" u="none" strike="noStrike" dirty="0">
                          <a:solidFill>
                            <a:srgbClr val="000000"/>
                          </a:solidFill>
                          <a:effectLst/>
                          <a:latin typeface="Arial"/>
                        </a:rPr>
                        <a:t>PART B </a:t>
                      </a:r>
                    </a:p>
                  </a:txBody>
                  <a:tcPr marL="9525" marR="9525" marT="9525" marB="0" anchor="b">
                    <a:lnL>
                      <a:noFill/>
                    </a:lnL>
                    <a:lnR>
                      <a:noFill/>
                    </a:lnR>
                    <a:lnT>
                      <a:noFill/>
                    </a:lnT>
                    <a:lnB>
                      <a:noFill/>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a:noFill/>
                    </a:lnB>
                  </a:tcPr>
                </a:tc>
                <a:tc gridSpan="3">
                  <a:txBody>
                    <a:bodyPr/>
                    <a:lstStyle/>
                    <a:p>
                      <a:pPr algn="l" fontAlgn="b"/>
                      <a:r>
                        <a:rPr lang="en-CA" sz="1200" b="1" i="0" u="none" strike="noStrike">
                          <a:solidFill>
                            <a:srgbClr val="000000"/>
                          </a:solidFill>
                          <a:effectLst/>
                          <a:latin typeface="Arial"/>
                        </a:rPr>
                        <a:t>Price Increase Chart</a:t>
                      </a:r>
                    </a:p>
                  </a:txBody>
                  <a:tcPr marL="9525" marR="9525" marT="9525" marB="0" anchor="b">
                    <a:lnL>
                      <a:noFill/>
                    </a:lnL>
                    <a:lnR>
                      <a:noFill/>
                    </a:lnR>
                    <a:lnT>
                      <a:noFill/>
                    </a:lnT>
                    <a:lnB>
                      <a:noFill/>
                    </a:lnB>
                  </a:tcPr>
                </a:tc>
                <a:tc hMerge="1">
                  <a:txBody>
                    <a:bodyPr/>
                    <a:lstStyle/>
                    <a:p>
                      <a:endParaRPr lang="en-CA"/>
                    </a:p>
                  </a:txBody>
                  <a:tcPr/>
                </a:tc>
                <a:tc hMerge="1">
                  <a:txBody>
                    <a:bodyPr/>
                    <a:lstStyle/>
                    <a:p>
                      <a:endParaRPr lang="en-CA"/>
                    </a:p>
                  </a:txBody>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a:noFill/>
                    </a:lnB>
                  </a:tcPr>
                </a:tc>
              </a:tr>
              <a:tr h="193210">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a:noFill/>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CA" sz="1100" b="0" i="0" u="none" strike="noStrike">
                        <a:solidFill>
                          <a:srgbClr val="000000"/>
                        </a:solidFill>
                        <a:effectLst/>
                        <a:latin typeface="Calibri"/>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r>
              <a:tr h="193210">
                <a:tc>
                  <a:txBody>
                    <a:bodyPr/>
                    <a:lstStyle/>
                    <a:p>
                      <a:pPr algn="l" fontAlgn="b"/>
                      <a:r>
                        <a:rPr lang="en-CA" sz="1100" b="0" i="0" u="none" strike="noStrike">
                          <a:solidFill>
                            <a:srgbClr val="000000"/>
                          </a:solidFill>
                          <a:effectLst/>
                          <a:latin typeface="Calibri"/>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ctr"/>
                      <a:r>
                        <a:rPr lang="en-CA" sz="1100" b="0" i="0" u="none" strike="noStrike" dirty="0" smtClean="0">
                          <a:solidFill>
                            <a:srgbClr val="000000"/>
                          </a:solidFill>
                          <a:effectLst/>
                          <a:latin typeface="Calibri"/>
                        </a:rPr>
                        <a:t>2007</a:t>
                      </a:r>
                      <a:endParaRPr lang="en-CA"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CA"/>
                    </a:p>
                  </a:txBody>
                  <a:tcPr/>
                </a:tc>
                <a:tc>
                  <a:txBody>
                    <a:bodyPr/>
                    <a:lstStyle/>
                    <a:p>
                      <a:pPr algn="ctr" fontAlgn="b"/>
                      <a:r>
                        <a:rPr lang="en-CA" sz="1100" b="0" i="0" u="none" strike="noStrike" dirty="0" smtClean="0">
                          <a:solidFill>
                            <a:srgbClr val="000000"/>
                          </a:solidFill>
                          <a:effectLst/>
                          <a:latin typeface="Calibri"/>
                        </a:rPr>
                        <a:t>2008</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2009</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2011</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2012</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616">
                <a:tc>
                  <a:txBody>
                    <a:bodyPr/>
                    <a:lstStyle/>
                    <a:p>
                      <a:pPr algn="l" fontAlgn="b"/>
                      <a:r>
                        <a:rPr lang="en-CA" sz="800" b="0" i="0" u="none" strike="noStrike">
                          <a:solidFill>
                            <a:srgbClr val="000000"/>
                          </a:solidFill>
                          <a:effectLst/>
                          <a:latin typeface="Calibri"/>
                        </a:rPr>
                        <a:t>List Price (price/unit)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613">
                <a:tc>
                  <a:txBody>
                    <a:bodyPr/>
                    <a:lstStyle/>
                    <a:p>
                      <a:pPr algn="l" fontAlgn="b"/>
                      <a:r>
                        <a:rPr lang="en-CA" sz="800" b="0" i="0" u="none" strike="noStrike">
                          <a:solidFill>
                            <a:srgbClr val="000000"/>
                          </a:solidFill>
                          <a:effectLst/>
                          <a:latin typeface="Calibri"/>
                        </a:rPr>
                        <a:t>% List Price Increase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814">
                <a:tc>
                  <a:txBody>
                    <a:bodyPr/>
                    <a:lstStyle/>
                    <a:p>
                      <a:pPr algn="l" fontAlgn="b"/>
                      <a:r>
                        <a:rPr lang="en-CA" sz="800" b="0" i="0" u="none" strike="noStrike">
                          <a:solidFill>
                            <a:srgbClr val="000000"/>
                          </a:solidFill>
                          <a:effectLst/>
                          <a:latin typeface="Calibri"/>
                        </a:rPr>
                        <a:t>Maximum Selling Price/Unit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21.00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613">
                <a:tc>
                  <a:txBody>
                    <a:bodyPr/>
                    <a:lstStyle/>
                    <a:p>
                      <a:pPr algn="l" fontAlgn="b"/>
                      <a:r>
                        <a:rPr lang="en-CA" sz="800" b="0" i="0" u="none" strike="noStrike" dirty="0">
                          <a:solidFill>
                            <a:srgbClr val="000000"/>
                          </a:solidFill>
                          <a:effectLst/>
                          <a:latin typeface="Calibri"/>
                        </a:rPr>
                        <a:t>Effective Date of List Price increase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1-Apr-10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4116319431"/>
              </p:ext>
            </p:extLst>
          </p:nvPr>
        </p:nvGraphicFramePr>
        <p:xfrm>
          <a:off x="1475656" y="3844774"/>
          <a:ext cx="6095999" cy="1277938"/>
        </p:xfrm>
        <a:graphic>
          <a:graphicData uri="http://schemas.openxmlformats.org/drawingml/2006/table">
            <a:tbl>
              <a:tblPr/>
              <a:tblGrid>
                <a:gridCol w="1828800"/>
                <a:gridCol w="609600"/>
                <a:gridCol w="609600"/>
                <a:gridCol w="609600"/>
                <a:gridCol w="609600"/>
                <a:gridCol w="609600"/>
                <a:gridCol w="609600"/>
                <a:gridCol w="609599"/>
              </a:tblGrid>
              <a:tr h="193070">
                <a:tc>
                  <a:txBody>
                    <a:bodyPr/>
                    <a:lstStyle/>
                    <a:p>
                      <a:pPr algn="l" fontAlgn="b"/>
                      <a:r>
                        <a:rPr lang="en-CA" sz="1100" b="1" i="0" u="none" strike="noStrike" dirty="0">
                          <a:solidFill>
                            <a:srgbClr val="000000"/>
                          </a:solidFill>
                          <a:effectLst/>
                          <a:latin typeface="Calibri"/>
                        </a:rPr>
                        <a:t>Quebec</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2">
                  <a:txBody>
                    <a:bodyPr/>
                    <a:lstStyle/>
                    <a:p>
                      <a:pPr algn="ctr" fontAlgn="ctr"/>
                      <a:r>
                        <a:rPr lang="en-CA" sz="1100" b="0" i="0" u="none" strike="noStrike" dirty="0" smtClean="0">
                          <a:solidFill>
                            <a:srgbClr val="000000"/>
                          </a:solidFill>
                          <a:effectLst/>
                          <a:latin typeface="Calibri"/>
                        </a:rPr>
                        <a:t>2007</a:t>
                      </a:r>
                      <a:endParaRPr lang="en-CA" sz="1100" b="0" i="0" u="none" strike="noStrike" dirty="0">
                        <a:solidFill>
                          <a:srgbClr val="000000"/>
                        </a:solidFill>
                        <a:effectLst/>
                        <a:latin typeface="Calibri"/>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CA"/>
                    </a:p>
                  </a:txBody>
                  <a:tcPr/>
                </a:tc>
                <a:tc>
                  <a:txBody>
                    <a:bodyPr/>
                    <a:lstStyle/>
                    <a:p>
                      <a:pPr algn="ctr" fontAlgn="b"/>
                      <a:r>
                        <a:rPr lang="en-CA" sz="1100" b="0" i="0" u="none" strike="noStrike" dirty="0" smtClean="0">
                          <a:solidFill>
                            <a:srgbClr val="000000"/>
                          </a:solidFill>
                          <a:effectLst/>
                          <a:latin typeface="Calibri"/>
                        </a:rPr>
                        <a:t>2008</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2009</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2011</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CA" sz="1100" b="0" i="0" u="none" strike="noStrike" dirty="0" smtClean="0">
                          <a:solidFill>
                            <a:srgbClr val="000000"/>
                          </a:solidFill>
                          <a:effectLst/>
                          <a:latin typeface="Calibri"/>
                        </a:rPr>
                        <a:t>2012</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3395">
                <a:tc>
                  <a:txBody>
                    <a:bodyPr/>
                    <a:lstStyle/>
                    <a:p>
                      <a:pPr algn="l" fontAlgn="b"/>
                      <a:r>
                        <a:rPr lang="en-CA" sz="800" b="0" i="0" u="none" strike="noStrike">
                          <a:solidFill>
                            <a:srgbClr val="000000"/>
                          </a:solidFill>
                          <a:effectLst/>
                          <a:latin typeface="Calibri"/>
                        </a:rPr>
                        <a:t>List Price (price/unit)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426">
                <a:tc>
                  <a:txBody>
                    <a:bodyPr/>
                    <a:lstStyle/>
                    <a:p>
                      <a:pPr algn="l" fontAlgn="b"/>
                      <a:r>
                        <a:rPr lang="en-CA" sz="800" b="0" i="0" u="none" strike="noStrike">
                          <a:solidFill>
                            <a:srgbClr val="000000"/>
                          </a:solidFill>
                          <a:effectLst/>
                          <a:latin typeface="Calibri"/>
                        </a:rPr>
                        <a:t>% List Price Increase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4.00%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621">
                <a:tc>
                  <a:txBody>
                    <a:bodyPr/>
                    <a:lstStyle/>
                    <a:p>
                      <a:pPr algn="l" fontAlgn="b"/>
                      <a:r>
                        <a:rPr lang="en-CA" sz="800" b="0" i="0" u="none" strike="noStrike">
                          <a:solidFill>
                            <a:srgbClr val="000000"/>
                          </a:solidFill>
                          <a:effectLst/>
                          <a:latin typeface="Calibri"/>
                        </a:rPr>
                        <a:t>Maximum Selling Price/Unit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CA" sz="1100" b="0" i="0" u="none" strike="noStrike">
                          <a:solidFill>
                            <a:srgbClr val="000000"/>
                          </a:solidFill>
                          <a:effectLst/>
                          <a:latin typeface="Calibri"/>
                        </a:rPr>
                        <a:t>15.60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7426">
                <a:tc>
                  <a:txBody>
                    <a:bodyPr/>
                    <a:lstStyle/>
                    <a:p>
                      <a:pPr algn="l" fontAlgn="b"/>
                      <a:r>
                        <a:rPr lang="en-CA" sz="800" b="0" i="0" u="none" strike="noStrike">
                          <a:solidFill>
                            <a:srgbClr val="000000"/>
                          </a:solidFill>
                          <a:effectLst/>
                          <a:latin typeface="Calibri"/>
                        </a:rPr>
                        <a:t>Effective Date of List Price increase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CA" sz="1100" b="0" i="0" u="none" strike="noStrike" dirty="0" smtClean="0">
                          <a:solidFill>
                            <a:srgbClr val="000000"/>
                          </a:solidFill>
                          <a:effectLst/>
                          <a:latin typeface="Calibri"/>
                        </a:rPr>
                        <a:t>1-Apr-10</a:t>
                      </a:r>
                      <a:endParaRPr lang="en-CA"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CA" sz="1100" b="0" i="0" u="none" strike="noStrike" dirty="0">
                          <a:solidFill>
                            <a:srgbClr val="000000"/>
                          </a:solidFill>
                          <a:effectLst/>
                          <a:latin typeface="Calibri"/>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Rectangle 10"/>
          <p:cNvSpPr>
            <a:spLocks noChangeArrowheads="1"/>
          </p:cNvSpPr>
          <p:nvPr/>
        </p:nvSpPr>
        <p:spPr bwMode="auto">
          <a:xfrm>
            <a:off x="1115616" y="1150357"/>
            <a:ext cx="63246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l"/>
            <a:r>
              <a:rPr lang="en-US" sz="1800" b="1" dirty="0">
                <a:cs typeface="Arial" charset="0"/>
              </a:rPr>
              <a:t>PART A  </a:t>
            </a:r>
          </a:p>
          <a:p>
            <a:pPr algn="l"/>
            <a:r>
              <a:rPr lang="en-US" sz="1800" b="1" dirty="0">
                <a:cs typeface="Arial" charset="0"/>
              </a:rPr>
              <a:t>Drug product information, background and description of benefit to be provided as required in the Form</a:t>
            </a:r>
            <a:endParaRPr lang="en-CA" sz="1800" b="1" dirty="0">
              <a:cs typeface="Arial" charset="0"/>
            </a:endParaRPr>
          </a:p>
        </p:txBody>
      </p:sp>
      <p:sp>
        <p:nvSpPr>
          <p:cNvPr id="14" name="TextBox 6"/>
          <p:cNvSpPr txBox="1">
            <a:spLocks noChangeArrowheads="1"/>
          </p:cNvSpPr>
          <p:nvPr/>
        </p:nvSpPr>
        <p:spPr bwMode="auto">
          <a:xfrm>
            <a:off x="1115616" y="5445223"/>
            <a:ext cx="6553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l" eaLnBrk="1" hangingPunct="1"/>
            <a:r>
              <a:rPr lang="en-US" sz="1800" b="1" dirty="0">
                <a:cs typeface="Arial" charset="0"/>
              </a:rPr>
              <a:t>Copies of the List Price to be provided for each year reported in the Price Increase </a:t>
            </a:r>
            <a:r>
              <a:rPr lang="en-US" sz="1800" b="1" dirty="0" smtClean="0">
                <a:cs typeface="Arial" charset="0"/>
              </a:rPr>
              <a:t>Chart</a:t>
            </a:r>
            <a:endParaRPr lang="en-CA" sz="4400" dirty="0"/>
          </a:p>
        </p:txBody>
      </p:sp>
    </p:spTree>
    <p:extLst>
      <p:ext uri="{BB962C8B-B14F-4D97-AF65-F5344CB8AC3E}">
        <p14:creationId xmlns:p14="http://schemas.microsoft.com/office/powerpoint/2010/main" val="25858168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648072"/>
          </a:xfrm>
        </p:spPr>
        <p:txBody>
          <a:bodyPr/>
          <a:lstStyle/>
          <a:p>
            <a:pPr algn="ctr" eaLnBrk="1" hangingPunct="1"/>
            <a:r>
              <a:rPr lang="en-US" sz="3200" dirty="0" smtClean="0"/>
              <a:t>Regular DIP Methodology: Calculation of IBP*</a:t>
            </a:r>
          </a:p>
        </p:txBody>
      </p:sp>
      <p:sp>
        <p:nvSpPr>
          <p:cNvPr id="22531" name="Rectangle 3"/>
          <p:cNvSpPr>
            <a:spLocks noGrp="1" noChangeArrowheads="1"/>
          </p:cNvSpPr>
          <p:nvPr>
            <p:ph type="body" idx="4294967295"/>
          </p:nvPr>
        </p:nvSpPr>
        <p:spPr>
          <a:xfrm>
            <a:off x="1043608" y="1052736"/>
            <a:ext cx="7992888" cy="4032448"/>
          </a:xfrm>
        </p:spPr>
        <p:txBody>
          <a:bodyPr/>
          <a:lstStyle/>
          <a:p>
            <a:pPr marL="0" indent="0" eaLnBrk="1" hangingPunct="1">
              <a:buNone/>
              <a:defRPr/>
            </a:pPr>
            <a:endParaRPr lang="en-US" sz="2800" dirty="0" smtClean="0"/>
          </a:p>
          <a:p>
            <a:pPr marL="0" indent="0" eaLnBrk="1" hangingPunct="1">
              <a:buNone/>
              <a:defRPr/>
            </a:pPr>
            <a:r>
              <a:rPr lang="en-US" sz="2800" dirty="0" smtClean="0"/>
              <a:t>To calculate the IBP*, Board Staff applies the lower of the</a:t>
            </a:r>
          </a:p>
          <a:p>
            <a:pPr marL="457200" indent="-457200" eaLnBrk="1" hangingPunct="1">
              <a:buAutoNum type="arabicParenR"/>
              <a:defRPr/>
            </a:pPr>
            <a:r>
              <a:rPr lang="en-US" sz="2800" dirty="0" smtClean="0"/>
              <a:t>CPI Methodology and </a:t>
            </a:r>
          </a:p>
          <a:p>
            <a:pPr marL="457200" indent="-457200" eaLnBrk="1" hangingPunct="1">
              <a:buAutoNum type="arabicParenR"/>
              <a:defRPr/>
            </a:pPr>
            <a:r>
              <a:rPr lang="en-US" sz="2800" dirty="0" smtClean="0"/>
              <a:t>The Block 5 increases </a:t>
            </a:r>
          </a:p>
          <a:p>
            <a:pPr marL="0" indent="0" eaLnBrk="1" hangingPunct="1">
              <a:buNone/>
              <a:defRPr/>
            </a:pPr>
            <a:r>
              <a:rPr lang="en-US" sz="2800" i="1" dirty="0" smtClean="0"/>
              <a:t>*Subject to the Highest International Price</a:t>
            </a:r>
          </a:p>
          <a:p>
            <a:pPr marL="0" indent="0" eaLnBrk="1" hangingPunct="1">
              <a:buNone/>
              <a:defRPr/>
            </a:pPr>
            <a:endParaRPr lang="en-US" sz="2800" dirty="0"/>
          </a:p>
          <a:p>
            <a:pPr marL="0" indent="0" eaLnBrk="1" hangingPunct="1">
              <a:buNone/>
              <a:defRPr/>
            </a:pPr>
            <a:r>
              <a:rPr lang="en-US" sz="2800" dirty="0"/>
              <a:t>H</a:t>
            </a:r>
            <a:r>
              <a:rPr lang="en-US" sz="2800" dirty="0" smtClean="0"/>
              <a:t>owever </a:t>
            </a:r>
            <a:r>
              <a:rPr lang="en-US" sz="2800" dirty="0"/>
              <a:t>there are two </a:t>
            </a:r>
            <a:r>
              <a:rPr lang="en-US" sz="2800" dirty="0" smtClean="0"/>
              <a:t>“Quick tips”.  </a:t>
            </a:r>
            <a:endParaRPr lang="en-US" sz="2800" b="1" dirty="0" smtClean="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18</a:t>
            </a:fld>
            <a:endParaRPr lang="en-US" sz="1400" smtClean="0"/>
          </a:p>
        </p:txBody>
      </p:sp>
    </p:spTree>
    <p:extLst>
      <p:ext uri="{BB962C8B-B14F-4D97-AF65-F5344CB8AC3E}">
        <p14:creationId xmlns:p14="http://schemas.microsoft.com/office/powerpoint/2010/main" val="26065352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34693"/>
            <a:ext cx="7848600" cy="648072"/>
          </a:xfrm>
        </p:spPr>
        <p:txBody>
          <a:bodyPr/>
          <a:lstStyle/>
          <a:p>
            <a:pPr algn="ctr" eaLnBrk="1" hangingPunct="1"/>
            <a:r>
              <a:rPr lang="en-US" sz="3200" dirty="0" smtClean="0"/>
              <a:t>Regular DIP Methodology: Calculation of IBP*</a:t>
            </a:r>
            <a:br>
              <a:rPr lang="en-US" sz="3200" dirty="0" smtClean="0"/>
            </a:br>
            <a:endParaRPr lang="en-US" sz="3200" dirty="0" smtClean="0"/>
          </a:p>
        </p:txBody>
      </p:sp>
      <p:sp>
        <p:nvSpPr>
          <p:cNvPr id="22531" name="Rectangle 3"/>
          <p:cNvSpPr>
            <a:spLocks noGrp="1" noChangeArrowheads="1"/>
          </p:cNvSpPr>
          <p:nvPr>
            <p:ph type="body" idx="4294967295"/>
          </p:nvPr>
        </p:nvSpPr>
        <p:spPr>
          <a:xfrm>
            <a:off x="971600" y="1052736"/>
            <a:ext cx="8064896" cy="2448272"/>
          </a:xfrm>
        </p:spPr>
        <p:txBody>
          <a:bodyPr/>
          <a:lstStyle/>
          <a:p>
            <a:pPr marL="0" indent="0" eaLnBrk="1" hangingPunct="1">
              <a:buNone/>
              <a:defRPr/>
            </a:pPr>
            <a:r>
              <a:rPr lang="en-US" sz="2800" dirty="0" smtClean="0"/>
              <a:t>Quick Tip 1: Block 5 Canada price increase vs. annual (one year) CPI</a:t>
            </a:r>
          </a:p>
          <a:p>
            <a:pPr marL="342900" lvl="1" indent="0" eaLnBrk="1" hangingPunct="1">
              <a:buNone/>
              <a:defRPr/>
            </a:pPr>
            <a:r>
              <a:rPr lang="en-US" sz="2400" b="1" dirty="0" smtClean="0"/>
              <a:t>Use lower of :</a:t>
            </a:r>
          </a:p>
          <a:p>
            <a:pPr marL="977900" lvl="2" indent="-342900" eaLnBrk="1" hangingPunct="1">
              <a:buFont typeface="Wingdings" pitchFamily="2" charset="2"/>
              <a:buChar char="§"/>
              <a:defRPr/>
            </a:pPr>
            <a:r>
              <a:rPr lang="en-US" sz="2400" b="1" dirty="0" smtClean="0"/>
              <a:t>annual (one year)  CPI and </a:t>
            </a:r>
          </a:p>
          <a:p>
            <a:pPr marL="977900" lvl="2" indent="-342900" eaLnBrk="1" hangingPunct="1">
              <a:buFont typeface="Wingdings" pitchFamily="2" charset="2"/>
              <a:buChar char="§"/>
              <a:defRPr/>
            </a:pPr>
            <a:r>
              <a:rPr lang="en-US" sz="2400" b="1" dirty="0" smtClean="0"/>
              <a:t>% increase of Form 2 Block 5 Canada price</a:t>
            </a:r>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19</a:t>
            </a:fld>
            <a:endParaRPr lang="en-US" sz="1400" smtClean="0"/>
          </a:p>
        </p:txBody>
      </p:sp>
      <p:graphicFrame>
        <p:nvGraphicFramePr>
          <p:cNvPr id="3" name="Table 2"/>
          <p:cNvGraphicFramePr>
            <a:graphicFrameLocks noGrp="1"/>
          </p:cNvGraphicFramePr>
          <p:nvPr>
            <p:extLst>
              <p:ext uri="{D42A27DB-BD31-4B8C-83A1-F6EECF244321}">
                <p14:modId xmlns:p14="http://schemas.microsoft.com/office/powerpoint/2010/main" val="3977670381"/>
              </p:ext>
            </p:extLst>
          </p:nvPr>
        </p:nvGraphicFramePr>
        <p:xfrm>
          <a:off x="2843808" y="3717032"/>
          <a:ext cx="3816424" cy="2034535"/>
        </p:xfrm>
        <a:graphic>
          <a:graphicData uri="http://schemas.openxmlformats.org/drawingml/2006/table">
            <a:tbl>
              <a:tblPr firstRow="1" bandRow="1">
                <a:tableStyleId>{5C22544A-7EE6-4342-B048-85BDC9FD1C3A}</a:tableStyleId>
              </a:tblPr>
              <a:tblGrid>
                <a:gridCol w="1944216"/>
                <a:gridCol w="936105"/>
                <a:gridCol w="936103"/>
              </a:tblGrid>
              <a:tr h="406907">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2007</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2008</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Form 2 Bl5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$20.6000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 Bl5 increase</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3.0%</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 annual CPI</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2.4%</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IBP/IBP*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890544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1066800" y="1340768"/>
            <a:ext cx="7848600" cy="4680520"/>
          </a:xfrm>
        </p:spPr>
        <p:txBody>
          <a:bodyPr/>
          <a:lstStyle/>
          <a:p>
            <a:pPr eaLnBrk="1" hangingPunct="1"/>
            <a:r>
              <a:rPr lang="en-US" sz="2800" dirty="0" smtClean="0"/>
              <a:t>Preparing for a successful Regular DIP Application</a:t>
            </a:r>
          </a:p>
          <a:p>
            <a:pPr lvl="1" eaLnBrk="1" hangingPunct="1"/>
            <a:r>
              <a:rPr lang="en-US" sz="2400" dirty="0" smtClean="0"/>
              <a:t>Benefits</a:t>
            </a:r>
          </a:p>
          <a:p>
            <a:pPr lvl="1" eaLnBrk="1" hangingPunct="1"/>
            <a:r>
              <a:rPr lang="en-US" sz="2400" dirty="0" smtClean="0"/>
              <a:t>Block 5 Canadian price list</a:t>
            </a:r>
          </a:p>
          <a:p>
            <a:pPr eaLnBrk="1" hangingPunct="1"/>
            <a:r>
              <a:rPr lang="en-US" sz="2800" dirty="0" smtClean="0"/>
              <a:t>Invoking the Regular DIP Methodology</a:t>
            </a:r>
          </a:p>
          <a:p>
            <a:pPr lvl="1" eaLnBrk="1" hangingPunct="1"/>
            <a:r>
              <a:rPr lang="en-US" sz="2400" dirty="0" smtClean="0"/>
              <a:t>Administrative forms</a:t>
            </a:r>
          </a:p>
          <a:p>
            <a:pPr lvl="1" eaLnBrk="1" hangingPunct="1"/>
            <a:r>
              <a:rPr lang="en-US" sz="2400" dirty="0" smtClean="0"/>
              <a:t>Application-Related Issues and Solutions</a:t>
            </a:r>
          </a:p>
          <a:p>
            <a:pPr eaLnBrk="1" hangingPunct="1"/>
            <a:r>
              <a:rPr lang="en-US" sz="2800" dirty="0" smtClean="0"/>
              <a:t>Understanding what happens after successfully invoking the Regular DIP</a:t>
            </a:r>
          </a:p>
          <a:p>
            <a:pPr lvl="1" eaLnBrk="1" hangingPunct="1"/>
            <a:r>
              <a:rPr lang="en-US" sz="2400" dirty="0" smtClean="0"/>
              <a:t>CPI Methodology </a:t>
            </a:r>
          </a:p>
          <a:p>
            <a:pPr lvl="1" eaLnBrk="1" hangingPunct="1"/>
            <a:r>
              <a:rPr lang="en-US" sz="2400" dirty="0" smtClean="0"/>
              <a:t>Dealing with future increases</a:t>
            </a:r>
            <a:endParaRPr lang="en-US" sz="2400" dirty="0"/>
          </a:p>
          <a:p>
            <a:pPr marL="342900" lvl="1" indent="0" eaLnBrk="1" hangingPunct="1">
              <a:buNone/>
            </a:pPr>
            <a:endParaRPr lang="en-US" sz="2400" dirty="0" smtClean="0"/>
          </a:p>
        </p:txBody>
      </p:sp>
      <p:sp>
        <p:nvSpPr>
          <p:cNvPr id="17412" name="Line 4"/>
          <p:cNvSpPr>
            <a:spLocks noChangeShapeType="1"/>
          </p:cNvSpPr>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a:t>
            </a:fld>
            <a:endParaRPr lang="en-US" sz="1400" smtClean="0"/>
          </a:p>
        </p:txBody>
      </p:sp>
      <p:sp>
        <p:nvSpPr>
          <p:cNvPr id="6" name="AutoShape 2"/>
          <p:cNvSpPr>
            <a:spLocks noGrp="1" noChangeArrowheads="1"/>
          </p:cNvSpPr>
          <p:nvPr>
            <p:ph type="title" idx="4294967295"/>
          </p:nvPr>
        </p:nvSpPr>
        <p:spPr>
          <a:xfrm>
            <a:off x="1143000" y="260648"/>
            <a:ext cx="7848600" cy="792088"/>
          </a:xfrm>
        </p:spPr>
        <p:txBody>
          <a:bodyPr anchor="ctr" anchorCtr="1"/>
          <a:lstStyle/>
          <a:p>
            <a:pPr algn="ctr" eaLnBrk="1" hangingPunct="1"/>
            <a:r>
              <a:rPr lang="en-US" dirty="0" smtClean="0"/>
              <a:t>Overview</a:t>
            </a:r>
          </a:p>
        </p:txBody>
      </p:sp>
    </p:spTree>
    <p:extLst>
      <p:ext uri="{BB962C8B-B14F-4D97-AF65-F5344CB8AC3E}">
        <p14:creationId xmlns:p14="http://schemas.microsoft.com/office/powerpoint/2010/main" val="6884984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576064"/>
          </a:xfrm>
        </p:spPr>
        <p:txBody>
          <a:bodyPr/>
          <a:lstStyle/>
          <a:p>
            <a:pPr algn="ctr" eaLnBrk="1" hangingPunct="1"/>
            <a:r>
              <a:rPr lang="en-US" sz="3200" dirty="0" smtClean="0"/>
              <a:t>Regular DIP Methodology: Calculation of IBP*</a:t>
            </a:r>
          </a:p>
        </p:txBody>
      </p:sp>
      <p:sp>
        <p:nvSpPr>
          <p:cNvPr id="22531" name="Rectangle 3"/>
          <p:cNvSpPr>
            <a:spLocks noGrp="1" noChangeArrowheads="1"/>
          </p:cNvSpPr>
          <p:nvPr>
            <p:ph type="body" idx="4294967295"/>
          </p:nvPr>
        </p:nvSpPr>
        <p:spPr>
          <a:xfrm>
            <a:off x="1115616" y="1052736"/>
            <a:ext cx="7920880" cy="2448272"/>
          </a:xfrm>
        </p:spPr>
        <p:txBody>
          <a:bodyPr/>
          <a:lstStyle/>
          <a:p>
            <a:pPr marL="0" indent="0" eaLnBrk="1" hangingPunct="1">
              <a:buNone/>
              <a:defRPr/>
            </a:pPr>
            <a:r>
              <a:rPr lang="en-US" sz="2800" dirty="0" smtClean="0"/>
              <a:t>Quick Tip 2: No increase in F</a:t>
            </a:r>
            <a:r>
              <a:rPr lang="en-US" sz="2800" b="1" dirty="0" smtClean="0"/>
              <a:t>orm 2 Block 5 Canada price for at least </a:t>
            </a:r>
            <a:r>
              <a:rPr lang="en-US" sz="2800" dirty="0" smtClean="0"/>
              <a:t>3 </a:t>
            </a:r>
            <a:r>
              <a:rPr lang="en-US" sz="2800" b="1" dirty="0" smtClean="0"/>
              <a:t>years</a:t>
            </a:r>
          </a:p>
          <a:p>
            <a:pPr marL="342900" lvl="1" indent="0" eaLnBrk="1" hangingPunct="1">
              <a:buNone/>
              <a:defRPr/>
            </a:pPr>
            <a:r>
              <a:rPr lang="en-US" sz="2400" b="1" dirty="0" smtClean="0"/>
              <a:t>Use lower of:</a:t>
            </a:r>
          </a:p>
          <a:p>
            <a:pPr marL="977900" lvl="2" indent="-342900" eaLnBrk="1" hangingPunct="1">
              <a:buFont typeface="Wingdings" pitchFamily="2" charset="2"/>
              <a:buChar char="§"/>
              <a:defRPr/>
            </a:pPr>
            <a:r>
              <a:rPr lang="en-US" sz="2400" b="1" dirty="0" smtClean="0"/>
              <a:t> Cap</a:t>
            </a:r>
          </a:p>
          <a:p>
            <a:pPr marL="977900" lvl="2" indent="-342900" eaLnBrk="1" hangingPunct="1">
              <a:buFont typeface="Wingdings" pitchFamily="2" charset="2"/>
              <a:buChar char="§"/>
              <a:defRPr/>
            </a:pPr>
            <a:r>
              <a:rPr lang="en-US" sz="2400" b="1" dirty="0" smtClean="0"/>
              <a:t> % increase in Form 2 Block 5</a:t>
            </a:r>
          </a:p>
          <a:p>
            <a:pPr marL="0" indent="0" eaLnBrk="1" hangingPunct="1">
              <a:buNone/>
              <a:defRPr/>
            </a:pPr>
            <a:endParaRPr lang="en-US" sz="2800" dirty="0"/>
          </a:p>
          <a:p>
            <a:pPr marL="0" indent="0" eaLnBrk="1" hangingPunct="1">
              <a:buNone/>
              <a:defRPr/>
            </a:pPr>
            <a:endParaRPr lang="en-US" sz="2800" b="1" dirty="0" smtClean="0"/>
          </a:p>
          <a:p>
            <a:pPr marL="0" indent="0" eaLnBrk="1" hangingPunct="1">
              <a:buNone/>
              <a:defRPr/>
            </a:pPr>
            <a:endParaRPr lang="en-US" sz="2800" dirty="0"/>
          </a:p>
          <a:p>
            <a:pPr marL="0" indent="0" eaLnBrk="1" hangingPunct="1">
              <a:buNone/>
              <a:defRPr/>
            </a:pPr>
            <a:endParaRPr lang="en-US" sz="2800" b="1" dirty="0" smtClean="0"/>
          </a:p>
          <a:p>
            <a:pPr marL="0" indent="0" eaLnBrk="1" hangingPunct="1">
              <a:buNone/>
              <a:defRPr/>
            </a:pPr>
            <a:endParaRPr lang="en-US" sz="2800" dirty="0"/>
          </a:p>
          <a:p>
            <a:pPr marL="0" indent="0" eaLnBrk="1" hangingPunct="1">
              <a:buNone/>
              <a:defRPr/>
            </a:pPr>
            <a:endParaRPr lang="en-US" sz="2800" b="1" dirty="0" smtClean="0"/>
          </a:p>
          <a:p>
            <a:pPr marL="0" indent="0" eaLnBrk="1" hangingPunct="1">
              <a:buNone/>
              <a:defRPr/>
            </a:pPr>
            <a:endParaRPr lang="en-US" sz="2800" dirty="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20</a:t>
            </a:fld>
            <a:endParaRPr lang="en-US" sz="1400" smtClean="0"/>
          </a:p>
        </p:txBody>
      </p:sp>
      <p:graphicFrame>
        <p:nvGraphicFramePr>
          <p:cNvPr id="3" name="Table 2"/>
          <p:cNvGraphicFramePr>
            <a:graphicFrameLocks noGrp="1"/>
          </p:cNvGraphicFramePr>
          <p:nvPr>
            <p:extLst>
              <p:ext uri="{D42A27DB-BD31-4B8C-83A1-F6EECF244321}">
                <p14:modId xmlns:p14="http://schemas.microsoft.com/office/powerpoint/2010/main" val="1938537157"/>
              </p:ext>
            </p:extLst>
          </p:nvPr>
        </p:nvGraphicFramePr>
        <p:xfrm>
          <a:off x="1187624" y="3789040"/>
          <a:ext cx="7704856" cy="1854200"/>
        </p:xfrm>
        <a:graphic>
          <a:graphicData uri="http://schemas.openxmlformats.org/drawingml/2006/table">
            <a:tbl>
              <a:tblPr firstRow="1" bandRow="1">
                <a:tableStyleId>{5C22544A-7EE6-4342-B048-85BDC9FD1C3A}</a:tableStyleId>
              </a:tblPr>
              <a:tblGrid>
                <a:gridCol w="1944217"/>
                <a:gridCol w="936104"/>
                <a:gridCol w="936103"/>
                <a:gridCol w="1008113"/>
                <a:gridCol w="1008112"/>
                <a:gridCol w="936104"/>
                <a:gridCol w="936103"/>
              </a:tblGrid>
              <a:tr h="370840">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2010</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2011</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2012</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en-CA" sz="1600" b="1" dirty="0" smtClean="0"/>
                        <a:t>Form 2 Bl5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en-CA" sz="1600" b="1" dirty="0" smtClean="0"/>
                        <a:t>% Bl5 increase</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2.5%</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en-CA" sz="1600" b="1" dirty="0" smtClean="0"/>
                        <a:t>Cap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3.6%</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0.5%</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2.7%</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4.4%</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2.3%</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r>
                        <a:rPr lang="en-CA" sz="1600" b="1" dirty="0" smtClean="0"/>
                        <a:t>IBP/IBP*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$20.4600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1631499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648072"/>
          </a:xfrm>
        </p:spPr>
        <p:txBody>
          <a:bodyPr/>
          <a:lstStyle/>
          <a:p>
            <a:pPr algn="ctr" eaLnBrk="1" hangingPunct="1"/>
            <a:r>
              <a:rPr lang="en-US" sz="3200" dirty="0" smtClean="0"/>
              <a:t>Regular DIP Methodology: Calculation of IBP*</a:t>
            </a:r>
          </a:p>
        </p:txBody>
      </p:sp>
      <p:sp>
        <p:nvSpPr>
          <p:cNvPr id="22531" name="Rectangle 3"/>
          <p:cNvSpPr>
            <a:spLocks noGrp="1" noChangeArrowheads="1"/>
          </p:cNvSpPr>
          <p:nvPr>
            <p:ph type="body" idx="4294967295"/>
          </p:nvPr>
        </p:nvSpPr>
        <p:spPr>
          <a:xfrm>
            <a:off x="1043608" y="836712"/>
            <a:ext cx="8136904" cy="5184576"/>
          </a:xfrm>
          <a:ln>
            <a:solidFill>
              <a:srgbClr val="FFFF00"/>
            </a:solidFill>
          </a:ln>
        </p:spPr>
        <p:txBody>
          <a:bodyPr/>
          <a:lstStyle/>
          <a:p>
            <a:pPr marL="0" indent="0" eaLnBrk="1" hangingPunct="1">
              <a:buNone/>
              <a:defRPr/>
            </a:pPr>
            <a:r>
              <a:rPr lang="en-US" b="1" dirty="0" smtClean="0"/>
              <a:t>When Form 2 Block 5 Canada price increases every year, CPI-Adjustment Methodology considered.</a:t>
            </a:r>
          </a:p>
          <a:p>
            <a:pPr marL="0" indent="0" eaLnBrk="1" hangingPunct="1">
              <a:buNone/>
              <a:defRPr/>
            </a:pPr>
            <a:endParaRPr lang="en-US" dirty="0"/>
          </a:p>
          <a:p>
            <a:pPr marL="0" indent="0" eaLnBrk="1" hangingPunct="1">
              <a:buNone/>
              <a:defRPr/>
            </a:pPr>
            <a:endParaRPr lang="en-US" b="1" dirty="0" smtClean="0"/>
          </a:p>
          <a:p>
            <a:pPr marL="0" indent="0" eaLnBrk="1" hangingPunct="1">
              <a:buNone/>
              <a:defRPr/>
            </a:pPr>
            <a:endParaRPr lang="en-US" dirty="0"/>
          </a:p>
          <a:p>
            <a:pPr marL="0" indent="0" eaLnBrk="1" hangingPunct="1">
              <a:buNone/>
              <a:defRPr/>
            </a:pPr>
            <a:endParaRPr lang="en-US" b="1" dirty="0" smtClean="0"/>
          </a:p>
          <a:p>
            <a:pPr marL="0" indent="0" eaLnBrk="1" hangingPunct="1">
              <a:buNone/>
              <a:defRPr/>
            </a:pPr>
            <a:endParaRPr lang="en-US" dirty="0"/>
          </a:p>
          <a:p>
            <a:pPr marL="0" indent="0" eaLnBrk="1" hangingPunct="1">
              <a:buNone/>
              <a:defRPr/>
            </a:pPr>
            <a:endParaRPr lang="en-US" b="1" dirty="0" smtClean="0"/>
          </a:p>
          <a:p>
            <a:pPr marL="0" indent="0" eaLnBrk="1" hangingPunct="1">
              <a:buNone/>
              <a:defRPr/>
            </a:pPr>
            <a:endParaRPr lang="en-US" dirty="0"/>
          </a:p>
          <a:p>
            <a:pPr marL="0" indent="0" eaLnBrk="1" hangingPunct="1">
              <a:buNone/>
              <a:defRPr/>
            </a:pPr>
            <a:endParaRPr lang="en-US" sz="1800" dirty="0" smtClean="0"/>
          </a:p>
          <a:p>
            <a:pPr marL="0" indent="0" eaLnBrk="1" hangingPunct="1">
              <a:buNone/>
              <a:defRPr/>
            </a:pPr>
            <a:r>
              <a:rPr lang="en-US" sz="1800" dirty="0" smtClean="0"/>
              <a:t>2010    CPI       	                     20.0000 X 1.045 = </a:t>
            </a:r>
            <a:r>
              <a:rPr lang="en-US" sz="1800" u="sng" dirty="0" smtClean="0"/>
              <a:t>20.9000</a:t>
            </a:r>
          </a:p>
          <a:p>
            <a:pPr marL="0" indent="0" eaLnBrk="1" hangingPunct="1">
              <a:buNone/>
              <a:defRPr/>
            </a:pPr>
            <a:r>
              <a:rPr lang="en-US" sz="1800" b="1" dirty="0" smtClean="0"/>
              <a:t>            CAP      	                     20.5414 X 1.027 = 21.0960</a:t>
            </a:r>
          </a:p>
          <a:p>
            <a:pPr marL="0" indent="0" eaLnBrk="1" hangingPunct="1">
              <a:buNone/>
              <a:defRPr/>
            </a:pPr>
            <a:r>
              <a:rPr lang="en-US" sz="1800" dirty="0" smtClean="0"/>
              <a:t>            % Bl5 increase	    20.5414 X 1.018 = 20.9111</a:t>
            </a:r>
            <a:endParaRPr lang="en-US" sz="1800" b="1" dirty="0" smtClean="0"/>
          </a:p>
        </p:txBody>
      </p:sp>
      <p:sp>
        <p:nvSpPr>
          <p:cNvPr id="21508" name="Line 4"/>
          <p:cNvSpPr>
            <a:spLocks noChangeShapeType="1"/>
          </p:cNvSpPr>
          <p:nvPr/>
        </p:nvSpPr>
        <p:spPr bwMode="auto">
          <a:xfrm>
            <a:off x="1043608" y="83671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21</a:t>
            </a:fld>
            <a:endParaRPr lang="en-US" sz="1400" smtClean="0"/>
          </a:p>
        </p:txBody>
      </p:sp>
      <p:graphicFrame>
        <p:nvGraphicFramePr>
          <p:cNvPr id="3" name="Table 2"/>
          <p:cNvGraphicFramePr>
            <a:graphicFrameLocks noGrp="1"/>
          </p:cNvGraphicFramePr>
          <p:nvPr>
            <p:extLst>
              <p:ext uri="{D42A27DB-BD31-4B8C-83A1-F6EECF244321}">
                <p14:modId xmlns:p14="http://schemas.microsoft.com/office/powerpoint/2010/main" val="3590661989"/>
              </p:ext>
            </p:extLst>
          </p:nvPr>
        </p:nvGraphicFramePr>
        <p:xfrm>
          <a:off x="1115615" y="1628800"/>
          <a:ext cx="7704857" cy="3337560"/>
        </p:xfrm>
        <a:graphic>
          <a:graphicData uri="http://schemas.openxmlformats.org/drawingml/2006/table">
            <a:tbl>
              <a:tblPr firstRow="1" bandRow="1">
                <a:tableStyleId>{5C22544A-7EE6-4342-B048-85BDC9FD1C3A}</a:tableStyleId>
              </a:tblPr>
              <a:tblGrid>
                <a:gridCol w="1944217"/>
                <a:gridCol w="936104"/>
                <a:gridCol w="936104"/>
                <a:gridCol w="1008112"/>
                <a:gridCol w="1008112"/>
                <a:gridCol w="936104"/>
                <a:gridCol w="936104"/>
              </a:tblGrid>
              <a:tr h="370840">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2010</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CA" sz="1600" dirty="0" smtClean="0">
                          <a:solidFill>
                            <a:srgbClr val="345A98"/>
                          </a:solidFill>
                        </a:rPr>
                        <a:t>2011</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2012</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sz="1600" b="1" dirty="0" smtClean="0"/>
                        <a:t>Form 2 Bl5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$20.5615</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$20.8700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CA" sz="1600" dirty="0" smtClean="0"/>
                        <a:t>$21.2875</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$21.6068</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sz="1600" b="1" dirty="0" smtClean="0"/>
                        <a:t>% Bl5 increase</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2.5%</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0.3%</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1.8%</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CA" sz="1600" b="1" dirty="0" smtClean="0">
                          <a:solidFill>
                            <a:srgbClr val="345A98"/>
                          </a:solidFill>
                        </a:rPr>
                        <a:t>2.0%</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1.5%</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sz="1600" b="1" dirty="0" smtClean="0"/>
                        <a:t>% annual CPI</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2.4%</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0.3%</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1.8%</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CA" sz="1600" b="0" dirty="0" smtClean="0">
                          <a:solidFill>
                            <a:srgbClr val="345A98"/>
                          </a:solidFill>
                        </a:rPr>
                        <a:t>2.9%</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1.5%</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sz="1600" b="1" dirty="0" smtClean="0"/>
                        <a:t>% Cap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3.6%</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0.5%</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2.7%</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CA" sz="1600" dirty="0" smtClean="0">
                          <a:solidFill>
                            <a:srgbClr val="345A98"/>
                          </a:solidFill>
                        </a:rPr>
                        <a:t>4.4%</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2.3%</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sz="1600" b="1" dirty="0" smtClean="0"/>
                        <a:t>% CPI Adj. Factor</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2.4%</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4.5%</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CA" sz="1600" dirty="0" smtClean="0">
                          <a:solidFill>
                            <a:srgbClr val="345A98"/>
                          </a:solidFill>
                        </a:rPr>
                        <a:t>5.1%</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6.3%</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sz="1600" b="1" dirty="0" smtClean="0"/>
                        <a:t>IBP/IBP*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$20.5414</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$20.9000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CA" sz="1600" dirty="0" smtClean="0"/>
                        <a:t>$21.3180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$21.6378</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sz="1600" b="1" dirty="0" smtClean="0"/>
                        <a:t>N-ATP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$19.5000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$19.0000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$18.5000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CA" sz="1600" dirty="0" smtClean="0"/>
                        <a:t>$18.0000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$21.5000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CA" sz="1600" b="1" dirty="0" smtClean="0"/>
                        <a:t>N-NEAP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$19.5975</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$19.5130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CA" sz="1600" dirty="0" smtClean="0"/>
                        <a:t>$19.3140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$18.4140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2825034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648072"/>
          </a:xfrm>
        </p:spPr>
        <p:txBody>
          <a:bodyPr/>
          <a:lstStyle/>
          <a:p>
            <a:pPr algn="ctr" eaLnBrk="1" hangingPunct="1"/>
            <a:r>
              <a:rPr lang="en-US" sz="3200" dirty="0" smtClean="0"/>
              <a:t>Regular DIP Methodology:  Calculation of IBP*</a:t>
            </a:r>
          </a:p>
        </p:txBody>
      </p:sp>
      <p:sp>
        <p:nvSpPr>
          <p:cNvPr id="22531" name="Rectangle 3"/>
          <p:cNvSpPr>
            <a:spLocks noGrp="1" noChangeArrowheads="1"/>
          </p:cNvSpPr>
          <p:nvPr>
            <p:ph type="body" idx="4294967295"/>
          </p:nvPr>
        </p:nvSpPr>
        <p:spPr>
          <a:xfrm>
            <a:off x="1043608" y="1628800"/>
            <a:ext cx="8064896" cy="576064"/>
          </a:xfrm>
        </p:spPr>
        <p:txBody>
          <a:bodyPr/>
          <a:lstStyle/>
          <a:p>
            <a:pPr marL="0" indent="0" eaLnBrk="1" hangingPunct="1">
              <a:buNone/>
              <a:defRPr/>
            </a:pPr>
            <a:r>
              <a:rPr lang="en-US" sz="3200" dirty="0" smtClean="0"/>
              <a:t>Block 5 Canada price decrease</a:t>
            </a:r>
            <a:endParaRPr lang="en-US" sz="3200" b="1" dirty="0" smtClean="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22</a:t>
            </a:fld>
            <a:endParaRPr lang="en-US" sz="1400" smtClean="0"/>
          </a:p>
        </p:txBody>
      </p:sp>
      <p:graphicFrame>
        <p:nvGraphicFramePr>
          <p:cNvPr id="3" name="Table 2"/>
          <p:cNvGraphicFramePr>
            <a:graphicFrameLocks noGrp="1"/>
          </p:cNvGraphicFramePr>
          <p:nvPr>
            <p:extLst>
              <p:ext uri="{D42A27DB-BD31-4B8C-83A1-F6EECF244321}">
                <p14:modId xmlns:p14="http://schemas.microsoft.com/office/powerpoint/2010/main" val="2027717996"/>
              </p:ext>
            </p:extLst>
          </p:nvPr>
        </p:nvGraphicFramePr>
        <p:xfrm>
          <a:off x="3059832" y="2996952"/>
          <a:ext cx="3816424" cy="2034535"/>
        </p:xfrm>
        <a:graphic>
          <a:graphicData uri="http://schemas.openxmlformats.org/drawingml/2006/table">
            <a:tbl>
              <a:tblPr firstRow="1" bandRow="1">
                <a:tableStyleId>{5C22544A-7EE6-4342-B048-85BDC9FD1C3A}</a:tableStyleId>
              </a:tblPr>
              <a:tblGrid>
                <a:gridCol w="1944216"/>
                <a:gridCol w="936105"/>
                <a:gridCol w="936103"/>
              </a:tblGrid>
              <a:tr h="406907">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2007</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2008</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Form 2 Bl5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5C0000"/>
                          </a:solidFill>
                        </a:rPr>
                        <a:t>$19.5000</a:t>
                      </a:r>
                      <a:endParaRPr lang="en-CA" sz="1600" dirty="0">
                        <a:solidFill>
                          <a:srgbClr val="5C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 Bl5 increase</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 annual CPI</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2.4%</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IBP/IBP*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5C0000"/>
                          </a:solidFill>
                        </a:rPr>
                        <a:t>$19.5000</a:t>
                      </a:r>
                      <a:endParaRPr lang="en-CA" sz="1600" dirty="0">
                        <a:solidFill>
                          <a:srgbClr val="5C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9789264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43000" y="260648"/>
            <a:ext cx="7848600" cy="792088"/>
          </a:xfrm>
        </p:spPr>
        <p:txBody>
          <a:bodyPr anchor="ctr" anchorCtr="1"/>
          <a:lstStyle/>
          <a:p>
            <a:pPr algn="ctr" eaLnBrk="1" hangingPunct="1"/>
            <a:r>
              <a:rPr lang="en-US" dirty="0" smtClean="0"/>
              <a:t>DIN previously sold </a:t>
            </a:r>
          </a:p>
        </p:txBody>
      </p:sp>
      <p:sp>
        <p:nvSpPr>
          <p:cNvPr id="22531" name="Rectangle 3"/>
          <p:cNvSpPr>
            <a:spLocks noGrp="1" noChangeArrowheads="1"/>
          </p:cNvSpPr>
          <p:nvPr>
            <p:ph type="body" idx="4294967295"/>
          </p:nvPr>
        </p:nvSpPr>
        <p:spPr>
          <a:xfrm>
            <a:off x="1043608" y="1052736"/>
            <a:ext cx="7848600" cy="4968552"/>
          </a:xfrm>
        </p:spPr>
        <p:txBody>
          <a:bodyPr/>
          <a:lstStyle/>
          <a:p>
            <a:pPr marL="342900" lvl="1" indent="0" eaLnBrk="1" hangingPunct="1">
              <a:buFont typeface="Wingdings" pitchFamily="2" charset="2"/>
              <a:buNone/>
              <a:defRPr/>
            </a:pPr>
            <a:r>
              <a:rPr lang="en-US" sz="2800" b="1" dirty="0" smtClean="0"/>
              <a:t>Q: In cases involving the acquisition of a patented drug product prior to January 1, 2010, what is the appropriate Introductory Benchmark Price (IBP) where a patentee acquires a DIN(s) that had been previously sold by another patentee?</a:t>
            </a:r>
          </a:p>
          <a:p>
            <a:pPr marL="342900" lvl="1" indent="0" eaLnBrk="1" hangingPunct="1">
              <a:buFont typeface="Wingdings" pitchFamily="2" charset="2"/>
              <a:buNone/>
              <a:defRPr/>
            </a:pPr>
            <a:endParaRPr lang="en-US" sz="2800" b="1" dirty="0"/>
          </a:p>
          <a:p>
            <a:pPr marL="342900" lvl="1" indent="0" eaLnBrk="1" hangingPunct="1">
              <a:buFont typeface="Wingdings" pitchFamily="2" charset="2"/>
              <a:buNone/>
              <a:defRPr/>
            </a:pPr>
            <a:r>
              <a:rPr lang="en-US" sz="2800" b="1" dirty="0" smtClean="0"/>
              <a:t>A: The IBP for the product sold by the second patentee would be equal to the IBP for the product sold by the first patentee provided the second patentee receives this information from the first patentee.</a:t>
            </a:r>
          </a:p>
          <a:p>
            <a:pPr marL="342900" lvl="1" indent="0" eaLnBrk="1" hangingPunct="1">
              <a:buNone/>
              <a:defRPr/>
            </a:pPr>
            <a:endParaRPr lang="en-US" sz="2800" b="1" dirty="0"/>
          </a:p>
          <a:p>
            <a:pPr lvl="1" eaLnBrk="1" hangingPunct="1">
              <a:buFont typeface="Wingdings" pitchFamily="2" charset="2"/>
              <a:buChar char="§"/>
              <a:defRPr/>
            </a:pPr>
            <a:endParaRPr lang="en-US" sz="2800" b="1" dirty="0" smtClean="0"/>
          </a:p>
        </p:txBody>
      </p:sp>
      <p:sp>
        <p:nvSpPr>
          <p:cNvPr id="21508" name="Line 4"/>
          <p:cNvSpPr>
            <a:spLocks noChangeShapeType="1"/>
          </p:cNvSpPr>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23</a:t>
            </a:fld>
            <a:endParaRPr lang="en-US" sz="1400" smtClean="0"/>
          </a:p>
        </p:txBody>
      </p:sp>
    </p:spTree>
    <p:extLst>
      <p:ext uri="{BB962C8B-B14F-4D97-AF65-F5344CB8AC3E}">
        <p14:creationId xmlns:p14="http://schemas.microsoft.com/office/powerpoint/2010/main" val="9260471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24</a:t>
            </a:fld>
            <a:endParaRPr lang="en-US">
              <a:solidFill>
                <a:schemeClr val="tx1"/>
              </a:solidFill>
            </a:endParaRPr>
          </a:p>
        </p:txBody>
      </p:sp>
      <p:sp>
        <p:nvSpPr>
          <p:cNvPr id="5" name="Content Placeholder 2"/>
          <p:cNvSpPr>
            <a:spLocks noGrp="1"/>
          </p:cNvSpPr>
          <p:nvPr>
            <p:ph idx="1"/>
          </p:nvPr>
        </p:nvSpPr>
        <p:spPr>
          <a:xfrm>
            <a:off x="1259632" y="1772816"/>
            <a:ext cx="7416824" cy="2448272"/>
          </a:xfrm>
        </p:spPr>
        <p:txBody>
          <a:bodyPr/>
          <a:lstStyle/>
          <a:p>
            <a:pPr marL="0" indent="0" algn="ctr">
              <a:buNone/>
            </a:pPr>
            <a:endParaRPr lang="en-CA" sz="4000" dirty="0" smtClean="0"/>
          </a:p>
          <a:p>
            <a:pPr marL="0" indent="0" algn="ctr" eaLnBrk="1" hangingPunct="1">
              <a:buNone/>
            </a:pPr>
            <a:r>
              <a:rPr lang="en-US" sz="4000" dirty="0"/>
              <a:t>Understanding what happens after successfully invoking the </a:t>
            </a:r>
            <a:endParaRPr lang="en-US" sz="4000" dirty="0" smtClean="0"/>
          </a:p>
          <a:p>
            <a:pPr marL="0" indent="0" algn="ctr" eaLnBrk="1" hangingPunct="1">
              <a:buNone/>
            </a:pPr>
            <a:r>
              <a:rPr lang="en-US" sz="4000" dirty="0" smtClean="0"/>
              <a:t>Regular </a:t>
            </a:r>
            <a:r>
              <a:rPr lang="en-US" sz="4000" dirty="0"/>
              <a:t>DIP</a:t>
            </a:r>
          </a:p>
          <a:p>
            <a:pPr algn="ctr"/>
            <a:endParaRPr lang="en-CA" sz="4000" dirty="0"/>
          </a:p>
        </p:txBody>
      </p:sp>
    </p:spTree>
    <p:extLst>
      <p:ext uri="{BB962C8B-B14F-4D97-AF65-F5344CB8AC3E}">
        <p14:creationId xmlns:p14="http://schemas.microsoft.com/office/powerpoint/2010/main" val="36712809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8320" y="1700808"/>
            <a:ext cx="7632576" cy="4032448"/>
          </a:xfrm>
        </p:spPr>
        <p:txBody>
          <a:bodyPr/>
          <a:lstStyle/>
          <a:p>
            <a:pPr marL="342900" lvl="1" indent="0" eaLnBrk="1" hangingPunct="1">
              <a:buFont typeface="Wingdings" pitchFamily="2" charset="2"/>
              <a:buNone/>
              <a:defRPr/>
            </a:pPr>
            <a:r>
              <a:rPr lang="en-US" sz="2800" b="1" dirty="0" smtClean="0"/>
              <a:t>A</a:t>
            </a:r>
            <a:r>
              <a:rPr lang="en-US" sz="2800" b="1" dirty="0"/>
              <a:t>: Change the </a:t>
            </a:r>
            <a:r>
              <a:rPr lang="en-US" sz="2800" b="1" dirty="0" smtClean="0"/>
              <a:t>year in which the Regular DIP is applied to  year 1 </a:t>
            </a:r>
            <a:r>
              <a:rPr lang="en-US" sz="2800" b="1" dirty="0"/>
              <a:t>for </a:t>
            </a:r>
            <a:r>
              <a:rPr lang="en-US" sz="2800" b="1" dirty="0" smtClean="0"/>
              <a:t>the purposes of the </a:t>
            </a:r>
            <a:r>
              <a:rPr lang="en-US" sz="2800" b="1" dirty="0"/>
              <a:t>CPI-Adjustment </a:t>
            </a:r>
            <a:r>
              <a:rPr lang="en-US" sz="2800" b="1" dirty="0" smtClean="0"/>
              <a:t>Methodology.</a:t>
            </a:r>
            <a:endParaRPr lang="en-US" sz="2800" b="1" dirty="0"/>
          </a:p>
          <a:p>
            <a:pPr marL="342900" lvl="1" indent="0" eaLnBrk="1" hangingPunct="1">
              <a:buNone/>
              <a:defRPr/>
            </a:pPr>
            <a:endParaRPr lang="en-US" sz="2800" b="1" dirty="0"/>
          </a:p>
          <a:p>
            <a:pPr marL="342900" lvl="1" indent="0" eaLnBrk="1" hangingPunct="1">
              <a:buNone/>
              <a:defRPr/>
            </a:pPr>
            <a:r>
              <a:rPr lang="en-US" sz="2400" b="1" dirty="0" smtClean="0"/>
              <a:t>YR </a:t>
            </a:r>
            <a:r>
              <a:rPr lang="en-US" sz="2400" b="1" dirty="0"/>
              <a:t>1 - DIP successfully applied and N-NEAP = </a:t>
            </a:r>
            <a:r>
              <a:rPr lang="en-US" sz="2400" b="1" dirty="0" smtClean="0"/>
              <a:t>N-ATP</a:t>
            </a:r>
          </a:p>
          <a:p>
            <a:pPr lvl="2" eaLnBrk="1" hangingPunct="1">
              <a:buFont typeface="Wingdings" pitchFamily="2" charset="2"/>
              <a:buChar char="§"/>
              <a:defRPr/>
            </a:pPr>
            <a:r>
              <a:rPr lang="en-US" b="1" dirty="0" smtClean="0"/>
              <a:t>Excess revenue = 0</a:t>
            </a:r>
            <a:endParaRPr lang="en-US" b="1" dirty="0"/>
          </a:p>
          <a:p>
            <a:pPr marL="342900" lvl="1" indent="0" eaLnBrk="1" hangingPunct="1">
              <a:buNone/>
              <a:defRPr/>
            </a:pPr>
            <a:r>
              <a:rPr lang="en-US" sz="2400" b="1" dirty="0"/>
              <a:t>YR 2 - N-NEAP = YR 1 </a:t>
            </a:r>
            <a:r>
              <a:rPr lang="en-US" sz="2400" b="1" dirty="0" smtClean="0"/>
              <a:t>N-NEAP/N-ATP </a:t>
            </a:r>
            <a:r>
              <a:rPr lang="en-US" sz="2400" b="1" dirty="0"/>
              <a:t>+ CPI methodology</a:t>
            </a:r>
          </a:p>
          <a:p>
            <a:pPr marL="0" indent="0" algn="ctr">
              <a:buNone/>
            </a:pPr>
            <a:endParaRPr lang="en-CA" sz="4000" dirty="0"/>
          </a:p>
          <a:p>
            <a:pPr algn="ctr"/>
            <a:endParaRPr lang="en-CA" sz="400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25</a:t>
            </a:fld>
            <a:endParaRPr lang="en-US" dirty="0">
              <a:solidFill>
                <a:schemeClr val="tx1"/>
              </a:solidFill>
            </a:endParaRPr>
          </a:p>
        </p:txBody>
      </p:sp>
      <p:sp>
        <p:nvSpPr>
          <p:cNvPr id="5" name="Line 4"/>
          <p:cNvSpPr>
            <a:spLocks noChangeShapeType="1"/>
          </p:cNvSpPr>
          <p:nvPr/>
        </p:nvSpPr>
        <p:spPr bwMode="auto">
          <a:xfrm>
            <a:off x="1018320" y="1340768"/>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6" name="Content Placeholder 2"/>
          <p:cNvSpPr txBox="1">
            <a:spLocks/>
          </p:cNvSpPr>
          <p:nvPr/>
        </p:nvSpPr>
        <p:spPr bwMode="auto">
          <a:xfrm>
            <a:off x="1187624" y="248222"/>
            <a:ext cx="7632576" cy="10205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0" indent="0" algn="ctr">
              <a:buFont typeface="Wingdings" pitchFamily="-60" charset="2"/>
              <a:buNone/>
            </a:pPr>
            <a:r>
              <a:rPr lang="en-CA" sz="3200" kern="0" dirty="0" smtClean="0"/>
              <a:t>What happens after successfully invoking the Regular DIP Methodology?</a:t>
            </a:r>
          </a:p>
        </p:txBody>
      </p:sp>
    </p:spTree>
    <p:extLst>
      <p:ext uri="{BB962C8B-B14F-4D97-AF65-F5344CB8AC3E}">
        <p14:creationId xmlns:p14="http://schemas.microsoft.com/office/powerpoint/2010/main" val="8121732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en-US" dirty="0" smtClean="0"/>
              <a:t>Regular DIP Methodology</a:t>
            </a:r>
            <a:br>
              <a:rPr lang="en-US" dirty="0" smtClean="0"/>
            </a:br>
            <a:endParaRPr lang="en-US" dirty="0" smtClean="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26</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3489108964"/>
              </p:ext>
            </p:extLst>
          </p:nvPr>
        </p:nvGraphicFramePr>
        <p:xfrm>
          <a:off x="1691680" y="2204864"/>
          <a:ext cx="6438995" cy="3043395"/>
        </p:xfrm>
        <a:graphic>
          <a:graphicData uri="http://schemas.openxmlformats.org/drawingml/2006/table">
            <a:tbl>
              <a:tblPr firstRow="1" bandRow="1">
                <a:tableStyleId>{5C22544A-7EE6-4342-B048-85BDC9FD1C3A}</a:tableStyleId>
              </a:tblPr>
              <a:tblGrid>
                <a:gridCol w="1679738"/>
                <a:gridCol w="909858"/>
                <a:gridCol w="909858"/>
                <a:gridCol w="893033"/>
                <a:gridCol w="1008112"/>
                <a:gridCol w="1038396"/>
              </a:tblGrid>
              <a:tr h="33063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2010 – </a:t>
                      </a:r>
                      <a:r>
                        <a:rPr lang="en-CA" sz="1200" dirty="0" smtClean="0">
                          <a:solidFill>
                            <a:srgbClr val="345A98"/>
                          </a:solidFill>
                        </a:rPr>
                        <a:t>Yr.</a:t>
                      </a:r>
                      <a:r>
                        <a:rPr lang="en-CA" sz="1200" baseline="0" dirty="0" smtClean="0">
                          <a:solidFill>
                            <a:srgbClr val="345A98"/>
                          </a:solidFill>
                        </a:rPr>
                        <a:t> 1</a:t>
                      </a:r>
                      <a:endParaRPr lang="en-CA" sz="12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rgbClr val="345A98"/>
                          </a:solidFill>
                        </a:rPr>
                        <a:t>2011 – </a:t>
                      </a:r>
                      <a:r>
                        <a:rPr lang="en-CA" sz="1200" dirty="0" smtClean="0">
                          <a:solidFill>
                            <a:srgbClr val="345A98"/>
                          </a:solidFill>
                        </a:rPr>
                        <a:t> Yr. 2</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9723">
                <a:tc>
                  <a:txBody>
                    <a:bodyPr/>
                    <a:lstStyle/>
                    <a:p>
                      <a:r>
                        <a:rPr lang="en-CA" sz="1600" b="1" dirty="0" smtClean="0"/>
                        <a:t>List</a:t>
                      </a:r>
                      <a:r>
                        <a:rPr lang="en-CA" sz="1600" b="1" baseline="0" dirty="0" smtClean="0"/>
                        <a:t> Price</a:t>
                      </a:r>
                      <a:r>
                        <a:rPr lang="en-CA" sz="1600" b="1" dirty="0" smtClean="0"/>
                        <a:t>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 list</a:t>
                      </a:r>
                      <a:r>
                        <a:rPr lang="en-CA" sz="1400" b="1" baseline="0" dirty="0" smtClean="0">
                          <a:solidFill>
                            <a:schemeClr val="tx1"/>
                          </a:solidFill>
                        </a:rPr>
                        <a:t> price increase</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 annual CPI</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Cap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en-CA" sz="1400" b="1" dirty="0" smtClean="0">
                          <a:solidFill>
                            <a:schemeClr val="tx1"/>
                          </a:solidFill>
                        </a:rPr>
                        <a:t>IBP/IBP*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en-CA" sz="1400" b="1" dirty="0" smtClean="0">
                          <a:solidFill>
                            <a:schemeClr val="tx1"/>
                          </a:solidFill>
                        </a:rPr>
                        <a:t>N-ATP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N-NEAP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$20.3508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521214" y="1276876"/>
            <a:ext cx="5993692" cy="584775"/>
          </a:xfrm>
          <a:prstGeom prst="rect">
            <a:avLst/>
          </a:prstGeom>
          <a:noFill/>
        </p:spPr>
        <p:txBody>
          <a:bodyPr wrap="none" rtlCol="0">
            <a:spAutoFit/>
          </a:bodyPr>
          <a:lstStyle/>
          <a:p>
            <a:r>
              <a:rPr lang="en-CA" sz="3200" dirty="0" smtClean="0">
                <a:latin typeface="+mn-lt"/>
              </a:rPr>
              <a:t>Regular DIP applied in 2010 (Year 1) </a:t>
            </a:r>
            <a:endParaRPr lang="en-CA" sz="3200" dirty="0">
              <a:latin typeface="+mn-lt"/>
            </a:endParaRPr>
          </a:p>
        </p:txBody>
      </p:sp>
    </p:spTree>
    <p:extLst>
      <p:ext uri="{BB962C8B-B14F-4D97-AF65-F5344CB8AC3E}">
        <p14:creationId xmlns:p14="http://schemas.microsoft.com/office/powerpoint/2010/main" val="36427366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en-US" dirty="0" smtClean="0"/>
              <a:t>Regular DIP Methodology: Scenario 1</a:t>
            </a:r>
            <a:br>
              <a:rPr lang="en-US" dirty="0" smtClean="0"/>
            </a:br>
            <a:endParaRPr lang="en-US" dirty="0" smtClean="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27</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3098078141"/>
              </p:ext>
            </p:extLst>
          </p:nvPr>
        </p:nvGraphicFramePr>
        <p:xfrm>
          <a:off x="1619672" y="2132856"/>
          <a:ext cx="6438995" cy="3043395"/>
        </p:xfrm>
        <a:graphic>
          <a:graphicData uri="http://schemas.openxmlformats.org/drawingml/2006/table">
            <a:tbl>
              <a:tblPr firstRow="1" bandRow="1">
                <a:tableStyleId>{5C22544A-7EE6-4342-B048-85BDC9FD1C3A}</a:tableStyleId>
              </a:tblPr>
              <a:tblGrid>
                <a:gridCol w="1679738"/>
                <a:gridCol w="909858"/>
                <a:gridCol w="909858"/>
                <a:gridCol w="893033"/>
                <a:gridCol w="1008112"/>
                <a:gridCol w="1038396"/>
              </a:tblGrid>
              <a:tr h="33063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2010 – </a:t>
                      </a:r>
                      <a:r>
                        <a:rPr lang="en-CA" sz="1200" dirty="0" smtClean="0">
                          <a:solidFill>
                            <a:srgbClr val="345A98"/>
                          </a:solidFill>
                        </a:rPr>
                        <a:t>Yr.</a:t>
                      </a:r>
                      <a:r>
                        <a:rPr lang="en-CA" sz="1200" baseline="0" dirty="0" smtClean="0">
                          <a:solidFill>
                            <a:srgbClr val="345A98"/>
                          </a:solidFill>
                        </a:rPr>
                        <a:t> 1</a:t>
                      </a:r>
                      <a:endParaRPr lang="en-CA" sz="12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rgbClr val="345A98"/>
                          </a:solidFill>
                        </a:rPr>
                        <a:t>2011 – </a:t>
                      </a:r>
                      <a:r>
                        <a:rPr lang="en-CA" sz="1200" dirty="0" smtClean="0">
                          <a:solidFill>
                            <a:srgbClr val="345A98"/>
                          </a:solidFill>
                        </a:rPr>
                        <a:t> Yr. 2</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9723">
                <a:tc>
                  <a:txBody>
                    <a:bodyPr/>
                    <a:lstStyle/>
                    <a:p>
                      <a:r>
                        <a:rPr lang="en-CA" sz="1600" b="1" dirty="0" smtClean="0"/>
                        <a:t>List</a:t>
                      </a:r>
                      <a:r>
                        <a:rPr lang="en-CA" sz="1600" b="1" baseline="0" dirty="0" smtClean="0"/>
                        <a:t> Price</a:t>
                      </a:r>
                      <a:r>
                        <a:rPr lang="en-CA" sz="1600" b="1" dirty="0" smtClean="0"/>
                        <a:t>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 list</a:t>
                      </a:r>
                      <a:r>
                        <a:rPr lang="en-CA" sz="1400" b="1" baseline="0" dirty="0" smtClean="0">
                          <a:solidFill>
                            <a:schemeClr val="tx1"/>
                          </a:solidFill>
                        </a:rPr>
                        <a:t> price increase</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 annual CPI</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Cap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en-CA" sz="1400" b="1" dirty="0" smtClean="0">
                          <a:solidFill>
                            <a:schemeClr val="tx1"/>
                          </a:solidFill>
                        </a:rPr>
                        <a:t>IBP/IBP*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en-CA" sz="1400" b="1" dirty="0" smtClean="0">
                          <a:solidFill>
                            <a:schemeClr val="tx1"/>
                          </a:solidFill>
                        </a:rPr>
                        <a:t>N-ATP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$20.2500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30634">
                <a:tc>
                  <a:txBody>
                    <a:bodyPr/>
                    <a:lstStyle/>
                    <a:p>
                      <a:r>
                        <a:rPr lang="en-CA" sz="1400" b="1" dirty="0" smtClean="0">
                          <a:solidFill>
                            <a:schemeClr val="tx1"/>
                          </a:solidFill>
                        </a:rPr>
                        <a:t>N-NEAP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$20.3508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491622" y="1295180"/>
            <a:ext cx="6061916" cy="523220"/>
          </a:xfrm>
          <a:prstGeom prst="rect">
            <a:avLst/>
          </a:prstGeom>
          <a:noFill/>
        </p:spPr>
        <p:txBody>
          <a:bodyPr wrap="none" rtlCol="0">
            <a:spAutoFit/>
          </a:bodyPr>
          <a:lstStyle/>
          <a:p>
            <a:r>
              <a:rPr lang="en-CA" sz="2800" dirty="0" smtClean="0">
                <a:latin typeface="+mn-lt"/>
              </a:rPr>
              <a:t>Scenario 1 – Year 2 N-ATP &lt; Year 2 N-NEAP</a:t>
            </a:r>
            <a:endParaRPr lang="en-CA" sz="2800" dirty="0">
              <a:latin typeface="+mn-lt"/>
            </a:endParaRPr>
          </a:p>
        </p:txBody>
      </p:sp>
    </p:spTree>
    <p:extLst>
      <p:ext uri="{BB962C8B-B14F-4D97-AF65-F5344CB8AC3E}">
        <p14:creationId xmlns:p14="http://schemas.microsoft.com/office/powerpoint/2010/main" val="37244667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en-US" dirty="0" smtClean="0"/>
              <a:t>Regular DIP Methodology: Scenario 2</a:t>
            </a:r>
            <a:br>
              <a:rPr lang="en-US" dirty="0" smtClean="0"/>
            </a:br>
            <a:endParaRPr lang="en-US" dirty="0" smtClean="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28</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2016500345"/>
              </p:ext>
            </p:extLst>
          </p:nvPr>
        </p:nvGraphicFramePr>
        <p:xfrm>
          <a:off x="1691680" y="2348880"/>
          <a:ext cx="6438995" cy="3043395"/>
        </p:xfrm>
        <a:graphic>
          <a:graphicData uri="http://schemas.openxmlformats.org/drawingml/2006/table">
            <a:tbl>
              <a:tblPr firstRow="1" bandRow="1">
                <a:tableStyleId>{5C22544A-7EE6-4342-B048-85BDC9FD1C3A}</a:tableStyleId>
              </a:tblPr>
              <a:tblGrid>
                <a:gridCol w="1679738"/>
                <a:gridCol w="909858"/>
                <a:gridCol w="909858"/>
                <a:gridCol w="893033"/>
                <a:gridCol w="1008112"/>
                <a:gridCol w="1038396"/>
              </a:tblGrid>
              <a:tr h="33063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2010 – </a:t>
                      </a:r>
                      <a:r>
                        <a:rPr lang="en-CA" sz="1200" dirty="0" smtClean="0">
                          <a:solidFill>
                            <a:srgbClr val="345A98"/>
                          </a:solidFill>
                        </a:rPr>
                        <a:t>Yr.</a:t>
                      </a:r>
                      <a:r>
                        <a:rPr lang="en-CA" sz="1200" baseline="0" dirty="0" smtClean="0">
                          <a:solidFill>
                            <a:srgbClr val="345A98"/>
                          </a:solidFill>
                        </a:rPr>
                        <a:t> 1</a:t>
                      </a:r>
                      <a:endParaRPr lang="en-CA" sz="12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rgbClr val="345A98"/>
                          </a:solidFill>
                        </a:rPr>
                        <a:t>2011 – </a:t>
                      </a:r>
                      <a:r>
                        <a:rPr lang="en-CA" sz="1200" dirty="0" smtClean="0">
                          <a:solidFill>
                            <a:srgbClr val="345A98"/>
                          </a:solidFill>
                        </a:rPr>
                        <a:t> Yr. 2</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9723">
                <a:tc>
                  <a:txBody>
                    <a:bodyPr/>
                    <a:lstStyle/>
                    <a:p>
                      <a:r>
                        <a:rPr lang="en-CA" sz="1600" b="1" dirty="0" smtClean="0"/>
                        <a:t>List</a:t>
                      </a:r>
                      <a:r>
                        <a:rPr lang="en-CA" sz="1600" b="1" baseline="0" dirty="0" smtClean="0"/>
                        <a:t> Price</a:t>
                      </a:r>
                      <a:r>
                        <a:rPr lang="en-CA" sz="1600" b="1" dirty="0" smtClean="0"/>
                        <a:t>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 list</a:t>
                      </a:r>
                      <a:r>
                        <a:rPr lang="en-CA" sz="1400" b="1" baseline="0" dirty="0" smtClean="0">
                          <a:solidFill>
                            <a:schemeClr val="tx1"/>
                          </a:solidFill>
                        </a:rPr>
                        <a:t> price increase</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 annual CPI</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Cap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en-CA" sz="1400" b="1" dirty="0" smtClean="0">
                          <a:solidFill>
                            <a:schemeClr val="tx1"/>
                          </a:solidFill>
                        </a:rPr>
                        <a:t>IBP/IBP*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en-CA" sz="1400" b="1" dirty="0" smtClean="0">
                          <a:solidFill>
                            <a:schemeClr val="tx1"/>
                          </a:solidFill>
                        </a:rPr>
                        <a:t>N-ATP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30634">
                <a:tc>
                  <a:txBody>
                    <a:bodyPr/>
                    <a:lstStyle/>
                    <a:p>
                      <a:r>
                        <a:rPr lang="en-CA" sz="1400" b="1" dirty="0" smtClean="0">
                          <a:solidFill>
                            <a:schemeClr val="tx1"/>
                          </a:solidFill>
                        </a:rPr>
                        <a:t>N-NEAP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$20.3508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115616" y="1196752"/>
            <a:ext cx="7404976" cy="954107"/>
          </a:xfrm>
          <a:prstGeom prst="rect">
            <a:avLst/>
          </a:prstGeom>
          <a:noFill/>
        </p:spPr>
        <p:txBody>
          <a:bodyPr wrap="none" rtlCol="0">
            <a:spAutoFit/>
          </a:bodyPr>
          <a:lstStyle/>
          <a:p>
            <a:r>
              <a:rPr lang="en-CA" sz="2800" dirty="0" smtClean="0"/>
              <a:t>Scenario 2 – Year 2 N-ATP &gt; Year 2 N-NEAP,</a:t>
            </a:r>
          </a:p>
          <a:p>
            <a:r>
              <a:rPr lang="en-CA" sz="2800" dirty="0" smtClean="0"/>
              <a:t>But &lt; IBP* </a:t>
            </a:r>
            <a:endParaRPr lang="en-CA" sz="2800" dirty="0"/>
          </a:p>
        </p:txBody>
      </p:sp>
    </p:spTree>
    <p:extLst>
      <p:ext uri="{BB962C8B-B14F-4D97-AF65-F5344CB8AC3E}">
        <p14:creationId xmlns:p14="http://schemas.microsoft.com/office/powerpoint/2010/main" val="1348251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936104"/>
          </a:xfrm>
        </p:spPr>
        <p:txBody>
          <a:bodyPr/>
          <a:lstStyle/>
          <a:p>
            <a:pPr algn="ctr" eaLnBrk="1" hangingPunct="1"/>
            <a:r>
              <a:rPr lang="en-US" sz="3200" dirty="0" smtClean="0"/>
              <a:t>Regular DIP Methodology: Scenario 2</a:t>
            </a:r>
            <a:br>
              <a:rPr lang="en-US" sz="3200" dirty="0" smtClean="0"/>
            </a:br>
            <a:r>
              <a:rPr lang="en-US" sz="3200" dirty="0" smtClean="0"/>
              <a:t>Post Regular DIP application in Year 2</a:t>
            </a:r>
            <a:br>
              <a:rPr lang="en-US" sz="3200" dirty="0" smtClean="0"/>
            </a:br>
            <a:endParaRPr lang="en-US" sz="3200" dirty="0" smtClean="0"/>
          </a:p>
        </p:txBody>
      </p:sp>
      <p:sp>
        <p:nvSpPr>
          <p:cNvPr id="21508"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29</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2798477310"/>
              </p:ext>
            </p:extLst>
          </p:nvPr>
        </p:nvGraphicFramePr>
        <p:xfrm>
          <a:off x="1691680" y="2564904"/>
          <a:ext cx="6438995" cy="3043395"/>
        </p:xfrm>
        <a:graphic>
          <a:graphicData uri="http://schemas.openxmlformats.org/drawingml/2006/table">
            <a:tbl>
              <a:tblPr firstRow="1" bandRow="1">
                <a:tableStyleId>{5C22544A-7EE6-4342-B048-85BDC9FD1C3A}</a:tableStyleId>
              </a:tblPr>
              <a:tblGrid>
                <a:gridCol w="1679738"/>
                <a:gridCol w="909858"/>
                <a:gridCol w="909858"/>
                <a:gridCol w="893033"/>
                <a:gridCol w="1008112"/>
                <a:gridCol w="1038396"/>
              </a:tblGrid>
              <a:tr h="33063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2010 – </a:t>
                      </a:r>
                      <a:r>
                        <a:rPr lang="en-CA" sz="1200" dirty="0" smtClean="0">
                          <a:solidFill>
                            <a:srgbClr val="345A98"/>
                          </a:solidFill>
                        </a:rPr>
                        <a:t>Yr.</a:t>
                      </a:r>
                      <a:r>
                        <a:rPr lang="en-CA" sz="1200" baseline="0" dirty="0" smtClean="0">
                          <a:solidFill>
                            <a:srgbClr val="345A98"/>
                          </a:solidFill>
                        </a:rPr>
                        <a:t> 1</a:t>
                      </a:r>
                      <a:endParaRPr lang="en-CA" sz="12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rgbClr val="345A98"/>
                          </a:solidFill>
                        </a:rPr>
                        <a:t>2011 – </a:t>
                      </a:r>
                      <a:r>
                        <a:rPr lang="en-CA" sz="1200" dirty="0" smtClean="0">
                          <a:solidFill>
                            <a:srgbClr val="345A98"/>
                          </a:solidFill>
                        </a:rPr>
                        <a:t> Yr. 1</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19723">
                <a:tc>
                  <a:txBody>
                    <a:bodyPr/>
                    <a:lstStyle/>
                    <a:p>
                      <a:r>
                        <a:rPr lang="en-CA" sz="1600" b="1" dirty="0" smtClean="0"/>
                        <a:t>List</a:t>
                      </a:r>
                      <a:r>
                        <a:rPr lang="en-CA" sz="1600" b="1" baseline="0" dirty="0" smtClean="0"/>
                        <a:t> Price</a:t>
                      </a:r>
                      <a:r>
                        <a:rPr lang="en-CA" sz="1600" b="1" dirty="0" smtClean="0"/>
                        <a:t>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en-CA" sz="1400" b="1" dirty="0" smtClean="0">
                          <a:solidFill>
                            <a:schemeClr val="tx1"/>
                          </a:solidFill>
                        </a:rPr>
                        <a:t>% list</a:t>
                      </a:r>
                      <a:r>
                        <a:rPr lang="en-CA" sz="1400" b="1" baseline="0" dirty="0" smtClean="0">
                          <a:solidFill>
                            <a:schemeClr val="tx1"/>
                          </a:solidFill>
                        </a:rPr>
                        <a:t> price increase</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en-CA" sz="1400" b="1" dirty="0" smtClean="0">
                          <a:solidFill>
                            <a:schemeClr val="tx1"/>
                          </a:solidFill>
                        </a:rPr>
                        <a:t>% annual CPI</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en-CA" sz="1400" b="1" dirty="0" smtClean="0">
                          <a:solidFill>
                            <a:schemeClr val="tx1"/>
                          </a:solidFill>
                        </a:rPr>
                        <a:t>Cap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73636">
                <a:tc>
                  <a:txBody>
                    <a:bodyPr/>
                    <a:lstStyle/>
                    <a:p>
                      <a:r>
                        <a:rPr lang="en-CA" sz="1400" b="1" dirty="0" smtClean="0">
                          <a:solidFill>
                            <a:schemeClr val="tx1"/>
                          </a:solidFill>
                        </a:rPr>
                        <a:t>IBP/IBP*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73636">
                <a:tc>
                  <a:txBody>
                    <a:bodyPr/>
                    <a:lstStyle/>
                    <a:p>
                      <a:r>
                        <a:rPr lang="en-CA" sz="1400" b="1" dirty="0" smtClean="0">
                          <a:solidFill>
                            <a:schemeClr val="tx1"/>
                          </a:solidFill>
                        </a:rPr>
                        <a:t>N-ATP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30634">
                <a:tc>
                  <a:txBody>
                    <a:bodyPr/>
                    <a:lstStyle/>
                    <a:p>
                      <a:r>
                        <a:rPr lang="en-CA" sz="1400" b="1" dirty="0" smtClean="0">
                          <a:solidFill>
                            <a:schemeClr val="tx1"/>
                          </a:solidFill>
                        </a:rPr>
                        <a:t>N-NEAP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2" name="TextBox 1"/>
          <p:cNvSpPr txBox="1"/>
          <p:nvPr/>
        </p:nvSpPr>
        <p:spPr>
          <a:xfrm>
            <a:off x="1503269" y="1412776"/>
            <a:ext cx="6271910" cy="954107"/>
          </a:xfrm>
          <a:prstGeom prst="rect">
            <a:avLst/>
          </a:prstGeom>
          <a:noFill/>
        </p:spPr>
        <p:txBody>
          <a:bodyPr wrap="none" rtlCol="0">
            <a:spAutoFit/>
          </a:bodyPr>
          <a:lstStyle/>
          <a:p>
            <a:r>
              <a:rPr lang="en-CA" sz="2800" dirty="0" smtClean="0">
                <a:latin typeface="+mn-lt"/>
              </a:rPr>
              <a:t>Scenario 2 – Year 2 N-ATP &gt; Year 2 N-NEAP,</a:t>
            </a:r>
          </a:p>
          <a:p>
            <a:r>
              <a:rPr lang="en-CA" sz="2800" dirty="0" smtClean="0">
                <a:latin typeface="+mn-lt"/>
              </a:rPr>
              <a:t>But &lt; IBP* </a:t>
            </a:r>
            <a:endParaRPr lang="en-CA" sz="2800" dirty="0">
              <a:latin typeface="+mn-lt"/>
            </a:endParaRPr>
          </a:p>
        </p:txBody>
      </p:sp>
    </p:spTree>
    <p:extLst>
      <p:ext uri="{BB962C8B-B14F-4D97-AF65-F5344CB8AC3E}">
        <p14:creationId xmlns:p14="http://schemas.microsoft.com/office/powerpoint/2010/main" val="3640395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a:t>
            </a:fld>
            <a:endParaRPr lang="en-US">
              <a:solidFill>
                <a:schemeClr val="tx1"/>
              </a:solidFill>
            </a:endParaRPr>
          </a:p>
        </p:txBody>
      </p:sp>
      <p:sp>
        <p:nvSpPr>
          <p:cNvPr id="5" name="Content Placeholder 2"/>
          <p:cNvSpPr>
            <a:spLocks noGrp="1"/>
          </p:cNvSpPr>
          <p:nvPr>
            <p:ph idx="1"/>
          </p:nvPr>
        </p:nvSpPr>
        <p:spPr>
          <a:xfrm>
            <a:off x="1259632" y="1772816"/>
            <a:ext cx="7416824" cy="4114800"/>
          </a:xfrm>
        </p:spPr>
        <p:txBody>
          <a:bodyPr/>
          <a:lstStyle/>
          <a:p>
            <a:pPr marL="0" indent="0" algn="ctr">
              <a:buNone/>
            </a:pPr>
            <a:endParaRPr lang="en-CA" sz="4000" dirty="0" smtClean="0"/>
          </a:p>
          <a:p>
            <a:pPr marL="0" indent="0" algn="ctr">
              <a:buNone/>
            </a:pPr>
            <a:r>
              <a:rPr lang="en-CA" sz="4000" dirty="0" smtClean="0"/>
              <a:t>Preparing for a successful </a:t>
            </a:r>
          </a:p>
          <a:p>
            <a:pPr marL="0" indent="0" algn="ctr">
              <a:buNone/>
            </a:pPr>
            <a:r>
              <a:rPr lang="en-CA" sz="4000" dirty="0" smtClean="0"/>
              <a:t>DIP application</a:t>
            </a:r>
            <a:endParaRPr lang="en-CA" sz="4000" dirty="0"/>
          </a:p>
          <a:p>
            <a:pPr algn="ctr"/>
            <a:endParaRPr lang="en-CA" sz="4000" dirty="0"/>
          </a:p>
        </p:txBody>
      </p:sp>
    </p:spTree>
    <p:extLst>
      <p:ext uri="{BB962C8B-B14F-4D97-AF65-F5344CB8AC3E}">
        <p14:creationId xmlns:p14="http://schemas.microsoft.com/office/powerpoint/2010/main" val="26402831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en-US" dirty="0" smtClean="0"/>
              <a:t>Regular DIP Methodology: Scenario </a:t>
            </a:r>
            <a:r>
              <a:rPr lang="en-US" dirty="0"/>
              <a:t>3</a:t>
            </a:r>
            <a:r>
              <a:rPr lang="en-US" dirty="0" smtClean="0"/>
              <a:t/>
            </a:r>
            <a:br>
              <a:rPr lang="en-US" dirty="0" smtClean="0"/>
            </a:br>
            <a:endParaRPr lang="en-US" dirty="0" smtClean="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30</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3612966211"/>
              </p:ext>
            </p:extLst>
          </p:nvPr>
        </p:nvGraphicFramePr>
        <p:xfrm>
          <a:off x="1619672" y="2348880"/>
          <a:ext cx="6438995" cy="3043395"/>
        </p:xfrm>
        <a:graphic>
          <a:graphicData uri="http://schemas.openxmlformats.org/drawingml/2006/table">
            <a:tbl>
              <a:tblPr firstRow="1" bandRow="1">
                <a:tableStyleId>{5C22544A-7EE6-4342-B048-85BDC9FD1C3A}</a:tableStyleId>
              </a:tblPr>
              <a:tblGrid>
                <a:gridCol w="1679738"/>
                <a:gridCol w="909858"/>
                <a:gridCol w="909858"/>
                <a:gridCol w="893033"/>
                <a:gridCol w="1008112"/>
                <a:gridCol w="1038396"/>
              </a:tblGrid>
              <a:tr h="33063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2010 – </a:t>
                      </a:r>
                      <a:r>
                        <a:rPr lang="en-CA" sz="1200" dirty="0" smtClean="0">
                          <a:solidFill>
                            <a:srgbClr val="345A98"/>
                          </a:solidFill>
                        </a:rPr>
                        <a:t>Yr.</a:t>
                      </a:r>
                      <a:r>
                        <a:rPr lang="en-CA" sz="1200" baseline="0" dirty="0" smtClean="0">
                          <a:solidFill>
                            <a:srgbClr val="345A98"/>
                          </a:solidFill>
                        </a:rPr>
                        <a:t> 1</a:t>
                      </a:r>
                      <a:endParaRPr lang="en-CA" sz="12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rgbClr val="345A98"/>
                          </a:solidFill>
                        </a:rPr>
                        <a:t>2011 – </a:t>
                      </a:r>
                      <a:r>
                        <a:rPr lang="en-CA" sz="1200" dirty="0" smtClean="0">
                          <a:solidFill>
                            <a:srgbClr val="345A98"/>
                          </a:solidFill>
                        </a:rPr>
                        <a:t> Yr. 2</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9723">
                <a:tc>
                  <a:txBody>
                    <a:bodyPr/>
                    <a:lstStyle/>
                    <a:p>
                      <a:r>
                        <a:rPr lang="en-CA" sz="1600" b="1" dirty="0" smtClean="0"/>
                        <a:t>List</a:t>
                      </a:r>
                      <a:r>
                        <a:rPr lang="en-CA" sz="1600" b="1" baseline="0" dirty="0" smtClean="0"/>
                        <a:t> Price</a:t>
                      </a:r>
                      <a:r>
                        <a:rPr lang="en-CA" sz="1600" b="1" dirty="0" smtClean="0"/>
                        <a:t>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 list</a:t>
                      </a:r>
                      <a:r>
                        <a:rPr lang="en-CA" sz="1400" b="1" baseline="0" dirty="0" smtClean="0">
                          <a:solidFill>
                            <a:schemeClr val="tx1"/>
                          </a:solidFill>
                        </a:rPr>
                        <a:t> price increase</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 annual CPI</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Cap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en-CA" sz="1400" b="1" dirty="0" smtClean="0">
                          <a:solidFill>
                            <a:schemeClr val="tx1"/>
                          </a:solidFill>
                        </a:rPr>
                        <a:t>IBP/IBP*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en-CA" sz="1400" b="1" dirty="0" smtClean="0">
                          <a:solidFill>
                            <a:schemeClr val="tx1"/>
                          </a:solidFill>
                        </a:rPr>
                        <a:t>N-ATP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$20.7500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30634">
                <a:tc>
                  <a:txBody>
                    <a:bodyPr/>
                    <a:lstStyle/>
                    <a:p>
                      <a:r>
                        <a:rPr lang="en-CA" sz="1400" b="1" dirty="0" smtClean="0">
                          <a:solidFill>
                            <a:schemeClr val="tx1"/>
                          </a:solidFill>
                        </a:rPr>
                        <a:t>N-NEAP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$20.3508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503270" y="1141293"/>
            <a:ext cx="6885154" cy="954107"/>
          </a:xfrm>
          <a:prstGeom prst="rect">
            <a:avLst/>
          </a:prstGeom>
          <a:noFill/>
        </p:spPr>
        <p:txBody>
          <a:bodyPr wrap="square" rtlCol="0">
            <a:spAutoFit/>
          </a:bodyPr>
          <a:lstStyle/>
          <a:p>
            <a:r>
              <a:rPr lang="en-CA" sz="2800" dirty="0" smtClean="0">
                <a:latin typeface="+mn-lt"/>
              </a:rPr>
              <a:t>Scenario 3 – Year 2 N-ATP &gt; N-NEAP,</a:t>
            </a:r>
          </a:p>
          <a:p>
            <a:r>
              <a:rPr lang="en-CA" sz="2800" dirty="0" smtClean="0">
                <a:latin typeface="+mn-lt"/>
              </a:rPr>
              <a:t>and </a:t>
            </a:r>
            <a:r>
              <a:rPr lang="en-CA" sz="2800" dirty="0">
                <a:latin typeface="+mn-lt"/>
              </a:rPr>
              <a:t>&gt;</a:t>
            </a:r>
            <a:r>
              <a:rPr lang="en-CA" sz="2800" dirty="0" smtClean="0">
                <a:latin typeface="+mn-lt"/>
              </a:rPr>
              <a:t> IBP* - no list price increase in Year 2</a:t>
            </a:r>
            <a:endParaRPr lang="en-CA" sz="2800" dirty="0">
              <a:latin typeface="+mn-lt"/>
            </a:endParaRPr>
          </a:p>
        </p:txBody>
      </p:sp>
    </p:spTree>
    <p:extLst>
      <p:ext uri="{BB962C8B-B14F-4D97-AF65-F5344CB8AC3E}">
        <p14:creationId xmlns:p14="http://schemas.microsoft.com/office/powerpoint/2010/main" val="4140261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en-US" dirty="0" smtClean="0"/>
              <a:t>Regular DIP Methodology: Scenario 4</a:t>
            </a:r>
            <a:br>
              <a:rPr lang="en-US" dirty="0" smtClean="0"/>
            </a:br>
            <a:endParaRPr lang="en-US" dirty="0" smtClean="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31</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3260421692"/>
              </p:ext>
            </p:extLst>
          </p:nvPr>
        </p:nvGraphicFramePr>
        <p:xfrm>
          <a:off x="1643216" y="2348880"/>
          <a:ext cx="6438995" cy="3043395"/>
        </p:xfrm>
        <a:graphic>
          <a:graphicData uri="http://schemas.openxmlformats.org/drawingml/2006/table">
            <a:tbl>
              <a:tblPr firstRow="1" bandRow="1">
                <a:tableStyleId>{5C22544A-7EE6-4342-B048-85BDC9FD1C3A}</a:tableStyleId>
              </a:tblPr>
              <a:tblGrid>
                <a:gridCol w="1679738"/>
                <a:gridCol w="909858"/>
                <a:gridCol w="909858"/>
                <a:gridCol w="893033"/>
                <a:gridCol w="1008112"/>
                <a:gridCol w="1038396"/>
              </a:tblGrid>
              <a:tr h="33063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2010 – </a:t>
                      </a:r>
                      <a:r>
                        <a:rPr lang="en-CA" sz="1200" dirty="0" smtClean="0">
                          <a:solidFill>
                            <a:srgbClr val="345A98"/>
                          </a:solidFill>
                        </a:rPr>
                        <a:t>Yr.</a:t>
                      </a:r>
                      <a:r>
                        <a:rPr lang="en-CA" sz="1200" baseline="0" dirty="0" smtClean="0">
                          <a:solidFill>
                            <a:srgbClr val="345A98"/>
                          </a:solidFill>
                        </a:rPr>
                        <a:t> 1</a:t>
                      </a:r>
                      <a:endParaRPr lang="en-CA" sz="12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rgbClr val="345A98"/>
                          </a:solidFill>
                        </a:rPr>
                        <a:t>2011 – </a:t>
                      </a:r>
                      <a:r>
                        <a:rPr lang="en-CA" sz="1200" dirty="0" smtClean="0">
                          <a:solidFill>
                            <a:srgbClr val="345A98"/>
                          </a:solidFill>
                        </a:rPr>
                        <a:t> Yr. 2</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9723">
                <a:tc>
                  <a:txBody>
                    <a:bodyPr/>
                    <a:lstStyle/>
                    <a:p>
                      <a:r>
                        <a:rPr lang="en-CA" sz="1600" b="1" dirty="0" smtClean="0"/>
                        <a:t>List</a:t>
                      </a:r>
                      <a:r>
                        <a:rPr lang="en-CA" sz="1600" b="1" baseline="0" dirty="0" smtClean="0"/>
                        <a:t> Price</a:t>
                      </a:r>
                      <a:r>
                        <a:rPr lang="en-CA" sz="1600" b="1" dirty="0" smtClean="0"/>
                        <a:t>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$20.8075</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 list</a:t>
                      </a:r>
                      <a:r>
                        <a:rPr lang="en-CA" sz="1400" b="1" baseline="0" dirty="0" smtClean="0">
                          <a:solidFill>
                            <a:schemeClr val="tx1"/>
                          </a:solidFill>
                        </a:rPr>
                        <a:t> price increase</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1" dirty="0" smtClean="0">
                          <a:solidFill>
                            <a:schemeClr val="tx1"/>
                          </a:solidFill>
                        </a:rPr>
                        <a:t>1.5%</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 annual CPI</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0634">
                <a:tc>
                  <a:txBody>
                    <a:bodyPr/>
                    <a:lstStyle/>
                    <a:p>
                      <a:r>
                        <a:rPr lang="en-CA" sz="1400" b="1" dirty="0" smtClean="0">
                          <a:solidFill>
                            <a:schemeClr val="tx1"/>
                          </a:solidFill>
                        </a:rPr>
                        <a:t>Cap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2.25%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en-CA" sz="1400" b="1" dirty="0" smtClean="0">
                          <a:solidFill>
                            <a:schemeClr val="tx1"/>
                          </a:solidFill>
                        </a:rPr>
                        <a:t>IBP/IBP*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636">
                <a:tc>
                  <a:txBody>
                    <a:bodyPr/>
                    <a:lstStyle/>
                    <a:p>
                      <a:r>
                        <a:rPr lang="en-CA" sz="1400" b="1" dirty="0" smtClean="0">
                          <a:solidFill>
                            <a:schemeClr val="tx1"/>
                          </a:solidFill>
                        </a:rPr>
                        <a:t>N-ATP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$20.7500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30634">
                <a:tc>
                  <a:txBody>
                    <a:bodyPr/>
                    <a:lstStyle/>
                    <a:p>
                      <a:r>
                        <a:rPr lang="en-CA" sz="1400" b="1" dirty="0" smtClean="0">
                          <a:solidFill>
                            <a:schemeClr val="tx1"/>
                          </a:solidFill>
                        </a:rPr>
                        <a:t>N-NEAP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$20.3508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503269" y="1133445"/>
            <a:ext cx="6718891" cy="954107"/>
          </a:xfrm>
          <a:prstGeom prst="rect">
            <a:avLst/>
          </a:prstGeom>
          <a:noFill/>
        </p:spPr>
        <p:txBody>
          <a:bodyPr wrap="none" rtlCol="0">
            <a:spAutoFit/>
          </a:bodyPr>
          <a:lstStyle/>
          <a:p>
            <a:r>
              <a:rPr lang="en-CA" sz="2800" dirty="0" smtClean="0">
                <a:latin typeface="+mn-lt"/>
              </a:rPr>
              <a:t>Scenario 4 – Year 2 N-ATP &gt; N-NEAP and </a:t>
            </a:r>
            <a:r>
              <a:rPr lang="en-CA" sz="2800" dirty="0">
                <a:latin typeface="+mn-lt"/>
              </a:rPr>
              <a:t>&gt;</a:t>
            </a:r>
            <a:r>
              <a:rPr lang="en-CA" sz="2800" dirty="0" smtClean="0">
                <a:latin typeface="+mn-lt"/>
              </a:rPr>
              <a:t> IBP*,</a:t>
            </a:r>
          </a:p>
          <a:p>
            <a:r>
              <a:rPr lang="en-CA" sz="2800" dirty="0" smtClean="0">
                <a:latin typeface="+mn-lt"/>
              </a:rPr>
              <a:t>However - list price increase in Year 2</a:t>
            </a:r>
            <a:endParaRPr lang="en-CA" sz="2800" dirty="0">
              <a:latin typeface="+mn-lt"/>
            </a:endParaRPr>
          </a:p>
        </p:txBody>
      </p:sp>
    </p:spTree>
    <p:extLst>
      <p:ext uri="{BB962C8B-B14F-4D97-AF65-F5344CB8AC3E}">
        <p14:creationId xmlns:p14="http://schemas.microsoft.com/office/powerpoint/2010/main" val="26180501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nvPr>
        </p:nvSpPr>
        <p:spPr>
          <a:xfrm>
            <a:off x="1169504" y="260648"/>
            <a:ext cx="7848600" cy="576064"/>
          </a:xfrm>
        </p:spPr>
        <p:txBody>
          <a:bodyPr/>
          <a:lstStyle/>
          <a:p>
            <a:pPr algn="ctr" eaLnBrk="1" hangingPunct="1"/>
            <a:r>
              <a:rPr lang="en-US" sz="2800" dirty="0" smtClean="0"/>
              <a:t>Regular DIP Methodology: Scenario 4</a:t>
            </a:r>
            <a:br>
              <a:rPr lang="en-US" sz="2800" dirty="0" smtClean="0"/>
            </a:br>
            <a:endParaRPr lang="en-US" sz="2800" dirty="0" smtClean="0"/>
          </a:p>
        </p:txBody>
      </p:sp>
      <p:sp>
        <p:nvSpPr>
          <p:cNvPr id="21508"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32</a:t>
            </a:fld>
            <a:endParaRPr lang="en-US" sz="1400" dirty="0" smtClean="0"/>
          </a:p>
        </p:txBody>
      </p:sp>
      <p:graphicFrame>
        <p:nvGraphicFramePr>
          <p:cNvPr id="3" name="Table 2"/>
          <p:cNvGraphicFramePr>
            <a:graphicFrameLocks noGrp="1"/>
          </p:cNvGraphicFramePr>
          <p:nvPr>
            <p:extLst>
              <p:ext uri="{D42A27DB-BD31-4B8C-83A1-F6EECF244321}">
                <p14:modId xmlns:p14="http://schemas.microsoft.com/office/powerpoint/2010/main" val="3114100953"/>
              </p:ext>
            </p:extLst>
          </p:nvPr>
        </p:nvGraphicFramePr>
        <p:xfrm>
          <a:off x="1691680" y="2492896"/>
          <a:ext cx="6438995" cy="3043395"/>
        </p:xfrm>
        <a:graphic>
          <a:graphicData uri="http://schemas.openxmlformats.org/drawingml/2006/table">
            <a:tbl>
              <a:tblPr firstRow="1" bandRow="1">
                <a:tableStyleId>{5C22544A-7EE6-4342-B048-85BDC9FD1C3A}</a:tableStyleId>
              </a:tblPr>
              <a:tblGrid>
                <a:gridCol w="1679738"/>
                <a:gridCol w="909858"/>
                <a:gridCol w="909858"/>
                <a:gridCol w="893033"/>
                <a:gridCol w="1008112"/>
                <a:gridCol w="1038396"/>
              </a:tblGrid>
              <a:tr h="330634">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2007</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2009</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2010 – </a:t>
                      </a:r>
                      <a:r>
                        <a:rPr lang="en-CA" sz="1200" dirty="0" smtClean="0">
                          <a:solidFill>
                            <a:srgbClr val="345A98"/>
                          </a:solidFill>
                        </a:rPr>
                        <a:t>Yr.</a:t>
                      </a:r>
                      <a:r>
                        <a:rPr lang="en-CA" sz="1200" baseline="0" dirty="0" smtClean="0">
                          <a:solidFill>
                            <a:srgbClr val="345A98"/>
                          </a:solidFill>
                        </a:rPr>
                        <a:t> 1</a:t>
                      </a:r>
                      <a:endParaRPr lang="en-CA" sz="12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rgbClr val="345A98"/>
                          </a:solidFill>
                        </a:rPr>
                        <a:t>2011 – </a:t>
                      </a:r>
                      <a:r>
                        <a:rPr lang="en-CA" sz="1200" dirty="0" smtClean="0">
                          <a:solidFill>
                            <a:srgbClr val="345A98"/>
                          </a:solidFill>
                        </a:rPr>
                        <a:t> Yr. 1</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19723">
                <a:tc>
                  <a:txBody>
                    <a:bodyPr/>
                    <a:lstStyle/>
                    <a:p>
                      <a:r>
                        <a:rPr lang="en-CA" sz="1600" b="1" dirty="0" smtClean="0"/>
                        <a:t>List</a:t>
                      </a:r>
                      <a:r>
                        <a:rPr lang="en-CA" sz="1600" b="1" baseline="0" dirty="0" smtClean="0"/>
                        <a:t> Price</a:t>
                      </a:r>
                      <a:r>
                        <a:rPr lang="en-CA" sz="1600" b="1" dirty="0" smtClean="0"/>
                        <a:t>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$20.5000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t>$20.8075</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en-CA" sz="1400" b="1" dirty="0" smtClean="0">
                          <a:solidFill>
                            <a:schemeClr val="tx1"/>
                          </a:solidFill>
                        </a:rPr>
                        <a:t>% list</a:t>
                      </a:r>
                      <a:r>
                        <a:rPr lang="en-CA" sz="1400" b="1" baseline="0" dirty="0" smtClean="0">
                          <a:solidFill>
                            <a:schemeClr val="tx1"/>
                          </a:solidFill>
                        </a:rPr>
                        <a:t> price increase</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1" dirty="0" smtClean="0">
                          <a:solidFill>
                            <a:schemeClr val="tx1"/>
                          </a:solidFill>
                        </a:rPr>
                        <a:t>1.5%</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en-CA" sz="1400" b="1" dirty="0" smtClean="0">
                          <a:solidFill>
                            <a:schemeClr val="tx1"/>
                          </a:solidFill>
                        </a:rPr>
                        <a:t>% annual CPI</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chemeClr val="tx1"/>
                          </a:solidFill>
                        </a:rPr>
                        <a:t>2.4%</a:t>
                      </a:r>
                      <a:endParaRPr lang="en-CA"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0.3%</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b="0" dirty="0" smtClean="0">
                          <a:solidFill>
                            <a:schemeClr val="tx1"/>
                          </a:solidFill>
                        </a:rPr>
                        <a:t>1.5%</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330634">
                <a:tc>
                  <a:txBody>
                    <a:bodyPr/>
                    <a:lstStyle/>
                    <a:p>
                      <a:r>
                        <a:rPr lang="en-CA" sz="1400" b="1" dirty="0" smtClean="0">
                          <a:solidFill>
                            <a:schemeClr val="tx1"/>
                          </a:solidFill>
                        </a:rPr>
                        <a:t>Cap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3.6%</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0.5%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chemeClr val="tx1"/>
                          </a:solidFill>
                        </a:rPr>
                        <a:t>2.7%</a:t>
                      </a:r>
                      <a:endParaRPr lang="en-CA"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2.25%</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73636">
                <a:tc>
                  <a:txBody>
                    <a:bodyPr/>
                    <a:lstStyle/>
                    <a:p>
                      <a:r>
                        <a:rPr lang="en-CA" sz="1400" b="1" dirty="0" smtClean="0">
                          <a:solidFill>
                            <a:schemeClr val="tx1"/>
                          </a:solidFill>
                        </a:rPr>
                        <a:t>IBP/IBP*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$20.4800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$20.7872</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r>
              <a:tr h="473636">
                <a:tc>
                  <a:txBody>
                    <a:bodyPr/>
                    <a:lstStyle/>
                    <a:p>
                      <a:r>
                        <a:rPr lang="en-CA" sz="1400" b="1" dirty="0" smtClean="0">
                          <a:solidFill>
                            <a:schemeClr val="tx1"/>
                          </a:solidFill>
                        </a:rPr>
                        <a:t>N-ATP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$20.7500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30634">
                <a:tc>
                  <a:txBody>
                    <a:bodyPr/>
                    <a:lstStyle/>
                    <a:p>
                      <a:r>
                        <a:rPr lang="en-CA" sz="1400" b="1" dirty="0" smtClean="0">
                          <a:solidFill>
                            <a:schemeClr val="tx1"/>
                          </a:solidFill>
                        </a:rPr>
                        <a:t>N-NEAP</a:t>
                      </a:r>
                      <a:endParaRPr lang="en-CA" sz="14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$20.0000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$19.4560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$18.4860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chemeClr val="tx1"/>
                          </a:solidFill>
                        </a:rPr>
                        <a:t>$20.0500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r>
                        <a:rPr lang="en-CA" sz="1600" dirty="0" smtClean="0">
                          <a:solidFill>
                            <a:schemeClr val="tx1"/>
                          </a:solidFill>
                        </a:rPr>
                        <a:t>$20.7500</a:t>
                      </a:r>
                      <a:endParaRPr lang="en-CA"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bl>
          </a:graphicData>
        </a:graphic>
      </p:graphicFrame>
      <p:sp>
        <p:nvSpPr>
          <p:cNvPr id="2" name="TextBox 1"/>
          <p:cNvSpPr txBox="1"/>
          <p:nvPr/>
        </p:nvSpPr>
        <p:spPr>
          <a:xfrm>
            <a:off x="1060664" y="1268759"/>
            <a:ext cx="8151078" cy="954107"/>
          </a:xfrm>
          <a:prstGeom prst="rect">
            <a:avLst/>
          </a:prstGeom>
          <a:noFill/>
        </p:spPr>
        <p:txBody>
          <a:bodyPr wrap="none" rtlCol="0">
            <a:spAutoFit/>
          </a:bodyPr>
          <a:lstStyle/>
          <a:p>
            <a:r>
              <a:rPr lang="en-CA" sz="2800" dirty="0" smtClean="0"/>
              <a:t>Scenario 4 – Year 2 N-ATP &gt; N-NEAP and </a:t>
            </a:r>
            <a:r>
              <a:rPr lang="en-CA" sz="2800" dirty="0"/>
              <a:t>&gt;</a:t>
            </a:r>
            <a:r>
              <a:rPr lang="en-CA" sz="2800" dirty="0" smtClean="0"/>
              <a:t> IBP*,</a:t>
            </a:r>
          </a:p>
          <a:p>
            <a:r>
              <a:rPr lang="en-CA" sz="2800" dirty="0" smtClean="0"/>
              <a:t>However - list price increase in Year 2</a:t>
            </a:r>
            <a:endParaRPr lang="en-CA" sz="2800" dirty="0"/>
          </a:p>
        </p:txBody>
      </p:sp>
    </p:spTree>
    <p:extLst>
      <p:ext uri="{BB962C8B-B14F-4D97-AF65-F5344CB8AC3E}">
        <p14:creationId xmlns:p14="http://schemas.microsoft.com/office/powerpoint/2010/main" val="303583464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9504" y="188640"/>
            <a:ext cx="7848600" cy="720080"/>
          </a:xfrm>
        </p:spPr>
        <p:txBody>
          <a:bodyPr/>
          <a:lstStyle/>
          <a:p>
            <a:r>
              <a:rPr lang="en-CA" dirty="0" smtClean="0"/>
              <a:t>Considerations and General Reminders </a:t>
            </a:r>
            <a:endParaRPr lang="en-CA" dirty="0"/>
          </a:p>
        </p:txBody>
      </p:sp>
      <p:sp>
        <p:nvSpPr>
          <p:cNvPr id="3" name="Content Placeholder 2"/>
          <p:cNvSpPr>
            <a:spLocks noGrp="1"/>
          </p:cNvSpPr>
          <p:nvPr>
            <p:ph idx="1"/>
          </p:nvPr>
        </p:nvSpPr>
        <p:spPr>
          <a:xfrm>
            <a:off x="1043608" y="1196752"/>
            <a:ext cx="8100392" cy="4752528"/>
          </a:xfrm>
        </p:spPr>
        <p:txBody>
          <a:bodyPr/>
          <a:lstStyle/>
          <a:p>
            <a:r>
              <a:rPr lang="en-US" sz="2800" b="0" dirty="0" smtClean="0"/>
              <a:t>DIP has to be applied for – the forms must be filled out</a:t>
            </a:r>
            <a:endParaRPr lang="en-US" sz="2800" b="0" dirty="0"/>
          </a:p>
          <a:p>
            <a:r>
              <a:rPr lang="en-US" sz="2800" b="0" dirty="0" smtClean="0"/>
              <a:t>Pay attention and consider changes to CPI </a:t>
            </a:r>
          </a:p>
          <a:p>
            <a:r>
              <a:rPr lang="en-US" sz="2800" b="0" dirty="0" smtClean="0"/>
              <a:t>Product must be sold at list price – Block 4 sale</a:t>
            </a:r>
          </a:p>
          <a:p>
            <a:r>
              <a:rPr lang="en-US" sz="2800" b="0" dirty="0" smtClean="0"/>
              <a:t>Pay attention to your Block 5 data and your MAPP at introduction</a:t>
            </a:r>
          </a:p>
          <a:p>
            <a:r>
              <a:rPr lang="en-US" sz="2800" b="0" dirty="0" smtClean="0"/>
              <a:t>HIPC is always a factor</a:t>
            </a:r>
          </a:p>
          <a:p>
            <a:r>
              <a:rPr lang="en-US" sz="2800" b="0" dirty="0" smtClean="0"/>
              <a:t>Your SRO (Senior Regulatory Officer assigned to your company) is always available for discussion on specific issues</a:t>
            </a:r>
          </a:p>
          <a:p>
            <a:pPr marL="0" indent="0">
              <a:buNone/>
            </a:pPr>
            <a:endParaRPr lang="en-US" sz="2800" b="0" i="1" dirty="0" smtClean="0"/>
          </a:p>
          <a:p>
            <a:endParaRPr lang="en-US" sz="2800" b="0" dirty="0" smtClean="0"/>
          </a:p>
          <a:p>
            <a:pPr marL="0" indent="0">
              <a:buNone/>
            </a:pPr>
            <a:endParaRPr lang="en-CA" sz="2800" b="0" dirty="0" smtClean="0"/>
          </a:p>
          <a:p>
            <a:endParaRPr lang="en-CA" sz="2800" b="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33</a:t>
            </a:fld>
            <a:endParaRPr lang="en-US" dirty="0">
              <a:solidFill>
                <a:schemeClr val="tx1"/>
              </a:solidFill>
            </a:endParaRPr>
          </a:p>
        </p:txBody>
      </p:sp>
      <p:sp>
        <p:nvSpPr>
          <p:cNvPr id="5" name="Line 4"/>
          <p:cNvSpPr>
            <a:spLocks noChangeShapeType="1"/>
          </p:cNvSpPr>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Tree>
    <p:extLst>
      <p:ext uri="{BB962C8B-B14F-4D97-AF65-F5344CB8AC3E}">
        <p14:creationId xmlns:p14="http://schemas.microsoft.com/office/powerpoint/2010/main" val="31036810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143000"/>
            <a:ext cx="7848600" cy="3798168"/>
          </a:xfrm>
        </p:spPr>
        <p:txBody>
          <a:bodyPr/>
          <a:lstStyle/>
          <a:p>
            <a:pPr algn="ctr"/>
            <a:r>
              <a:rPr lang="en-CA" dirty="0" smtClean="0"/>
              <a:t/>
            </a:r>
            <a:br>
              <a:rPr lang="en-CA" dirty="0" smtClean="0"/>
            </a:br>
            <a:r>
              <a:rPr lang="en-CA" dirty="0"/>
              <a:t/>
            </a:r>
            <a:br>
              <a:rPr lang="en-CA" dirty="0"/>
            </a:br>
            <a:r>
              <a:rPr lang="en-CA" dirty="0" smtClean="0"/>
              <a:t/>
            </a:r>
            <a:br>
              <a:rPr lang="en-CA" dirty="0" smtClean="0"/>
            </a:br>
            <a:r>
              <a:rPr lang="en-CA" dirty="0" smtClean="0"/>
              <a:t>QUESTIONS ?</a:t>
            </a:r>
            <a:endParaRPr lang="en-CA"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34</a:t>
            </a:fld>
            <a:endParaRPr lang="en-US" dirty="0">
              <a:solidFill>
                <a:schemeClr val="tx1"/>
              </a:solidFill>
            </a:endParaRPr>
          </a:p>
        </p:txBody>
      </p:sp>
    </p:spTree>
    <p:extLst>
      <p:ext uri="{BB962C8B-B14F-4D97-AF65-F5344CB8AC3E}">
        <p14:creationId xmlns:p14="http://schemas.microsoft.com/office/powerpoint/2010/main" val="3329653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idx="4294967295"/>
          </p:nvPr>
        </p:nvSpPr>
        <p:spPr>
          <a:xfrm>
            <a:off x="1143000" y="260648"/>
            <a:ext cx="7848600" cy="792088"/>
          </a:xfrm>
        </p:spPr>
        <p:txBody>
          <a:bodyPr anchor="ctr" anchorCtr="1"/>
          <a:lstStyle/>
          <a:p>
            <a:pPr algn="ctr" eaLnBrk="1" hangingPunct="1"/>
            <a:r>
              <a:rPr lang="en-US" dirty="0" smtClean="0"/>
              <a:t>Benefits at Introduction</a:t>
            </a:r>
          </a:p>
        </p:txBody>
      </p:sp>
      <p:sp>
        <p:nvSpPr>
          <p:cNvPr id="22531" name="Rectangle 3"/>
          <p:cNvSpPr>
            <a:spLocks noGrp="1" noChangeArrowheads="1"/>
          </p:cNvSpPr>
          <p:nvPr>
            <p:ph type="body" idx="4294967295"/>
          </p:nvPr>
        </p:nvSpPr>
        <p:spPr>
          <a:xfrm>
            <a:off x="1104900" y="1412776"/>
            <a:ext cx="7848600" cy="3960440"/>
          </a:xfrm>
        </p:spPr>
        <p:txBody>
          <a:bodyPr/>
          <a:lstStyle/>
          <a:p>
            <a:pPr marL="342900" lvl="1" indent="0" eaLnBrk="1" hangingPunct="1">
              <a:buFont typeface="Wingdings" pitchFamily="2" charset="2"/>
              <a:buNone/>
              <a:defRPr/>
            </a:pPr>
            <a:r>
              <a:rPr lang="en-US" sz="2800" b="1" dirty="0" smtClean="0"/>
              <a:t>Q: How to apply the DIP Methodology when benefits exist at introduction?</a:t>
            </a:r>
          </a:p>
          <a:p>
            <a:pPr marL="342900" lvl="1" indent="0" eaLnBrk="1" hangingPunct="1">
              <a:buFont typeface="Wingdings" pitchFamily="2" charset="2"/>
              <a:buNone/>
              <a:defRPr/>
            </a:pPr>
            <a:endParaRPr lang="en-US" sz="2800" b="1" dirty="0"/>
          </a:p>
          <a:p>
            <a:pPr marL="342900" lvl="1" indent="0" eaLnBrk="1" hangingPunct="1">
              <a:buNone/>
              <a:defRPr/>
            </a:pPr>
            <a:r>
              <a:rPr lang="en-US" sz="2800" b="1" dirty="0" smtClean="0"/>
              <a:t>A: Report customers with and without benefits as separate lines in the Form 2 Block 4 at introduction and as long as benefits are given.  The ATP excluding the benefits will be used to calculate the IBP*.</a:t>
            </a:r>
          </a:p>
          <a:p>
            <a:pPr marL="342900" lvl="1" indent="0" eaLnBrk="1" hangingPunct="1">
              <a:buNone/>
              <a:defRPr/>
            </a:pPr>
            <a:endParaRPr lang="en-US" sz="2800" b="1" dirty="0" smtClean="0"/>
          </a:p>
          <a:p>
            <a:pPr lvl="1" eaLnBrk="1" hangingPunct="1">
              <a:buFont typeface="Wingdings" pitchFamily="2" charset="2"/>
              <a:buChar char="§"/>
              <a:defRPr/>
            </a:pPr>
            <a:endParaRPr lang="en-US" sz="2800" b="1" dirty="0" smtClean="0"/>
          </a:p>
        </p:txBody>
      </p:sp>
      <p:sp>
        <p:nvSpPr>
          <p:cNvPr id="24580"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4581"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11B540FC-1295-4928-9DDB-8D4AA5F19F5C}" type="slidenum">
              <a:rPr lang="en-US" sz="1400" smtClean="0">
                <a:solidFill>
                  <a:schemeClr val="bg1"/>
                </a:solidFill>
              </a:rPr>
              <a:pPr eaLnBrk="1" hangingPunct="1"/>
              <a:t>4</a:t>
            </a:fld>
            <a:endParaRPr lang="en-US" sz="1400" smtClean="0"/>
          </a:p>
        </p:txBody>
      </p:sp>
    </p:spTree>
    <p:extLst>
      <p:ext uri="{BB962C8B-B14F-4D97-AF65-F5344CB8AC3E}">
        <p14:creationId xmlns:p14="http://schemas.microsoft.com/office/powerpoint/2010/main" val="2822247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4294967295"/>
          </p:nvPr>
        </p:nvSpPr>
        <p:spPr>
          <a:xfrm>
            <a:off x="827584" y="1124744"/>
            <a:ext cx="8208912" cy="4896544"/>
          </a:xfrm>
        </p:spPr>
        <p:txBody>
          <a:bodyPr/>
          <a:lstStyle/>
          <a:p>
            <a:pPr lvl="1" eaLnBrk="1" hangingPunct="1">
              <a:buFont typeface="Wingdings" pitchFamily="2" charset="2"/>
              <a:buChar char="§"/>
              <a:defRPr/>
            </a:pPr>
            <a:r>
              <a:rPr lang="en-US" b="1" dirty="0" smtClean="0"/>
              <a:t>Example : customers with and without benefits within the same class</a:t>
            </a:r>
          </a:p>
          <a:p>
            <a:pPr marL="342900" lvl="1" indent="0" eaLnBrk="1" hangingPunct="1">
              <a:buFont typeface="Wingdings" pitchFamily="2" charset="2"/>
              <a:buNone/>
              <a:defRPr/>
            </a:pPr>
            <a:r>
              <a:rPr lang="en-US" b="1" dirty="0" smtClean="0"/>
              <a:t>2010:   Drug product X introduced to Canadian market on September 1 DIN 1234567; strength/unit 1 MG/TAB; dosage form S1; pack size 10; 1000 packages sold only to hospitals, in Ontario</a:t>
            </a:r>
          </a:p>
          <a:p>
            <a:pPr marL="342900" lvl="1" indent="0" eaLnBrk="1" hangingPunct="1">
              <a:buFont typeface="Wingdings" pitchFamily="2" charset="2"/>
              <a:buNone/>
              <a:defRPr/>
            </a:pPr>
            <a:r>
              <a:rPr lang="en-US" b="1" dirty="0" smtClean="0"/>
              <a:t>	Price to some hospitals: $20.00/tablet</a:t>
            </a:r>
          </a:p>
          <a:p>
            <a:pPr marL="342900" lvl="1" indent="0" eaLnBrk="1" hangingPunct="1">
              <a:buFont typeface="Wingdings" pitchFamily="2" charset="2"/>
              <a:buNone/>
              <a:defRPr/>
            </a:pPr>
            <a:r>
              <a:rPr lang="en-US" b="1" dirty="0" smtClean="0"/>
              <a:t>	Price to other hospitals: $15.00/tablet (contract).  </a:t>
            </a:r>
          </a:p>
          <a:p>
            <a:pPr marL="342900" lvl="1" indent="0" eaLnBrk="1" hangingPunct="1">
              <a:buFont typeface="Wingdings" pitchFamily="2" charset="2"/>
              <a:buNone/>
              <a:defRPr/>
            </a:pPr>
            <a:r>
              <a:rPr lang="en-US" b="1" dirty="0" smtClean="0"/>
              <a:t>	MAPP is $20.00$/tablet </a:t>
            </a:r>
          </a:p>
          <a:p>
            <a:pPr marL="342900" lvl="1" indent="0" eaLnBrk="1" hangingPunct="1">
              <a:buFont typeface="Wingdings" pitchFamily="2" charset="2"/>
              <a:buNone/>
              <a:defRPr/>
            </a:pPr>
            <a:r>
              <a:rPr lang="en-US" b="1" dirty="0" smtClean="0"/>
              <a:t>	N-ATP is $17.50/tablet 	</a:t>
            </a:r>
            <a:r>
              <a:rPr lang="en-US" b="1" dirty="0"/>
              <a:t>	</a:t>
            </a:r>
            <a:r>
              <a:rPr lang="en-US" b="1" dirty="0" smtClean="0"/>
              <a:t>H-ATP is $17.50/tablet</a:t>
            </a:r>
          </a:p>
          <a:p>
            <a:pPr marL="342900" lvl="1" indent="0" eaLnBrk="1" hangingPunct="1">
              <a:buFont typeface="Wingdings" pitchFamily="2" charset="2"/>
              <a:buNone/>
              <a:defRPr/>
            </a:pPr>
            <a:endParaRPr lang="en-US" b="1" dirty="0" smtClean="0"/>
          </a:p>
          <a:p>
            <a:pPr marL="342900" lvl="1" indent="0" eaLnBrk="1" hangingPunct="1">
              <a:buFont typeface="Wingdings" pitchFamily="2" charset="2"/>
              <a:buNone/>
              <a:defRPr/>
            </a:pPr>
            <a:r>
              <a:rPr lang="en-US" b="1" dirty="0" smtClean="0"/>
              <a:t>2012: Contract ends.  Same quantities sold as in 2010 but price is now $20.00 to all hospitals.   N-ATP is now $20/tablet</a:t>
            </a:r>
          </a:p>
        </p:txBody>
      </p:sp>
      <p:sp>
        <p:nvSpPr>
          <p:cNvPr id="27652"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765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BF920C8B-4DBB-47BF-8ECC-A8C08AD363ED}" type="slidenum">
              <a:rPr lang="en-US" sz="1400" smtClean="0">
                <a:solidFill>
                  <a:schemeClr val="bg1"/>
                </a:solidFill>
              </a:rPr>
              <a:pPr eaLnBrk="1" hangingPunct="1"/>
              <a:t>5</a:t>
            </a:fld>
            <a:endParaRPr lang="en-US" sz="1400" smtClean="0"/>
          </a:p>
        </p:txBody>
      </p:sp>
      <p:sp>
        <p:nvSpPr>
          <p:cNvPr id="6"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en-US" dirty="0"/>
              <a:t>Benefits at Introduction</a:t>
            </a:r>
            <a:endParaRPr lang="en-US" dirty="0" smtClean="0"/>
          </a:p>
        </p:txBody>
      </p:sp>
    </p:spTree>
    <p:extLst>
      <p:ext uri="{BB962C8B-B14F-4D97-AF65-F5344CB8AC3E}">
        <p14:creationId xmlns:p14="http://schemas.microsoft.com/office/powerpoint/2010/main" val="2784282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4294967295"/>
          </p:nvPr>
        </p:nvSpPr>
        <p:spPr>
          <a:xfrm>
            <a:off x="1017124" y="1196752"/>
            <a:ext cx="8164976" cy="4823048"/>
          </a:xfrm>
        </p:spPr>
        <p:txBody>
          <a:bodyPr/>
          <a:lstStyle/>
          <a:p>
            <a:pPr marL="342900" lvl="1" indent="0" eaLnBrk="1" hangingPunct="1">
              <a:buFont typeface="Wingdings" pitchFamily="2" charset="2"/>
              <a:buNone/>
              <a:defRPr/>
            </a:pPr>
            <a:r>
              <a:rPr lang="en-US" b="1" dirty="0" smtClean="0"/>
              <a:t>Form 2 Block 4 September-December 2010 </a:t>
            </a:r>
          </a:p>
          <a:p>
            <a:pPr marL="342900" lvl="1" indent="0" eaLnBrk="1" hangingPunct="1">
              <a:buFont typeface="Wingdings" pitchFamily="2" charset="2"/>
              <a:buNone/>
              <a:defRPr/>
            </a:pPr>
            <a:endParaRPr lang="en-US" b="1" dirty="0"/>
          </a:p>
          <a:p>
            <a:pPr marL="342900" lvl="1" indent="0" eaLnBrk="1" hangingPunct="1">
              <a:buFont typeface="Wingdings" pitchFamily="2" charset="2"/>
              <a:buNone/>
              <a:defRPr/>
            </a:pPr>
            <a:endParaRPr lang="en-US" b="1" dirty="0" smtClean="0"/>
          </a:p>
          <a:p>
            <a:pPr marL="342900" lvl="1" indent="0" eaLnBrk="1" hangingPunct="1">
              <a:buFont typeface="Wingdings" pitchFamily="2" charset="2"/>
              <a:buNone/>
              <a:defRPr/>
            </a:pPr>
            <a:endParaRPr lang="en-US" sz="1400" b="1" dirty="0"/>
          </a:p>
          <a:p>
            <a:pPr marL="342900" lvl="1" indent="0" eaLnBrk="1" hangingPunct="1">
              <a:buFont typeface="Wingdings" pitchFamily="2" charset="2"/>
              <a:buNone/>
              <a:defRPr/>
            </a:pPr>
            <a:r>
              <a:rPr lang="en-CA" sz="1600" b="1" dirty="0"/>
              <a:t>N-ATP = $17.50 ; </a:t>
            </a:r>
            <a:r>
              <a:rPr lang="en-CA" sz="1600" b="1" dirty="0" smtClean="0"/>
              <a:t>H</a:t>
            </a:r>
            <a:r>
              <a:rPr lang="en-CA" sz="1200" b="1" dirty="0" smtClean="0"/>
              <a:t>1</a:t>
            </a:r>
            <a:r>
              <a:rPr lang="en-CA" sz="1600" b="1" dirty="0" smtClean="0"/>
              <a:t>-ATP </a:t>
            </a:r>
            <a:r>
              <a:rPr lang="en-CA" sz="1600" b="1" dirty="0"/>
              <a:t>(class without benefits) = $20.00; </a:t>
            </a:r>
            <a:r>
              <a:rPr lang="en-CA" sz="1600" b="1" dirty="0" smtClean="0"/>
              <a:t>H</a:t>
            </a:r>
            <a:r>
              <a:rPr lang="en-CA" sz="1200" b="1" dirty="0" smtClean="0"/>
              <a:t>2</a:t>
            </a:r>
            <a:r>
              <a:rPr lang="en-CA" sz="1600" b="1" dirty="0" smtClean="0"/>
              <a:t>-ATP </a:t>
            </a:r>
            <a:r>
              <a:rPr lang="en-CA" sz="1600" b="1" dirty="0"/>
              <a:t>(class with benefits) = $15.00</a:t>
            </a:r>
          </a:p>
          <a:p>
            <a:pPr marL="342900" lvl="1" indent="0" eaLnBrk="1" hangingPunct="1">
              <a:buFont typeface="Wingdings" pitchFamily="2" charset="2"/>
              <a:buNone/>
              <a:defRPr/>
            </a:pPr>
            <a:endParaRPr lang="en-US" b="1" dirty="0" smtClean="0"/>
          </a:p>
          <a:p>
            <a:pPr marL="342900" lvl="1" indent="0" eaLnBrk="1" hangingPunct="1">
              <a:buFont typeface="Wingdings" pitchFamily="2" charset="2"/>
              <a:buNone/>
              <a:defRPr/>
            </a:pPr>
            <a:r>
              <a:rPr lang="en-US" b="1" dirty="0" smtClean="0"/>
              <a:t>Form 2 Block 4 January-June and July-December 2012</a:t>
            </a:r>
          </a:p>
          <a:p>
            <a:pPr marL="342900" lvl="1" indent="0" eaLnBrk="1" hangingPunct="1">
              <a:buFont typeface="Wingdings" pitchFamily="2" charset="2"/>
              <a:buNone/>
              <a:defRPr/>
            </a:pPr>
            <a:endParaRPr lang="en-US" b="1" dirty="0" smtClean="0"/>
          </a:p>
        </p:txBody>
      </p:sp>
      <p:sp>
        <p:nvSpPr>
          <p:cNvPr id="28676"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8677"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0562F50A-BF1A-4DB6-A96F-2C6CED905F8D}" type="slidenum">
              <a:rPr lang="en-US" sz="1400" smtClean="0">
                <a:solidFill>
                  <a:schemeClr val="bg1"/>
                </a:solidFill>
              </a:rPr>
              <a:pPr eaLnBrk="1" hangingPunct="1"/>
              <a:t>6</a:t>
            </a:fld>
            <a:endParaRPr lang="en-US" sz="1400" smtClean="0"/>
          </a:p>
        </p:txBody>
      </p:sp>
      <p:sp>
        <p:nvSpPr>
          <p:cNvPr id="8"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en-US" dirty="0"/>
              <a:t>Benefits at Introduction</a:t>
            </a:r>
            <a:endParaRPr lang="en-US" dirty="0" smtClean="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0724" y="3717032"/>
            <a:ext cx="80772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403648" y="4869160"/>
            <a:ext cx="6768752" cy="1200329"/>
          </a:xfrm>
          <a:prstGeom prst="rect">
            <a:avLst/>
          </a:prstGeom>
        </p:spPr>
        <p:txBody>
          <a:bodyPr wrap="square">
            <a:spAutoFit/>
          </a:bodyPr>
          <a:lstStyle/>
          <a:p>
            <a:r>
              <a:rPr lang="en-CA" sz="1600" b="1" dirty="0">
                <a:latin typeface="+mj-lt"/>
              </a:rPr>
              <a:t>N-ATP = $20.00; </a:t>
            </a:r>
            <a:r>
              <a:rPr lang="en-CA" sz="1600" b="1" dirty="0" smtClean="0">
                <a:latin typeface="+mj-lt"/>
              </a:rPr>
              <a:t>H</a:t>
            </a:r>
            <a:r>
              <a:rPr lang="en-CA" sz="1200" b="1" dirty="0" smtClean="0">
                <a:latin typeface="+mj-lt"/>
              </a:rPr>
              <a:t>1</a:t>
            </a:r>
            <a:r>
              <a:rPr lang="en-CA" sz="1600" b="1" dirty="0" smtClean="0">
                <a:latin typeface="+mj-lt"/>
              </a:rPr>
              <a:t>-ATP </a:t>
            </a:r>
            <a:r>
              <a:rPr lang="en-CA" sz="1600" b="1" dirty="0">
                <a:latin typeface="+mj-lt"/>
              </a:rPr>
              <a:t>= $20.00; </a:t>
            </a:r>
            <a:r>
              <a:rPr lang="en-CA" sz="1600" b="1" dirty="0" smtClean="0">
                <a:latin typeface="+mj-lt"/>
              </a:rPr>
              <a:t>H</a:t>
            </a:r>
            <a:r>
              <a:rPr lang="en-CA" sz="1200" b="1" dirty="0" smtClean="0">
                <a:latin typeface="+mj-lt"/>
              </a:rPr>
              <a:t>2</a:t>
            </a:r>
            <a:r>
              <a:rPr lang="en-CA" sz="1600" b="1" dirty="0" smtClean="0">
                <a:latin typeface="+mj-lt"/>
              </a:rPr>
              <a:t>-ATP  </a:t>
            </a:r>
            <a:r>
              <a:rPr lang="en-CA" sz="1600" b="1" dirty="0">
                <a:latin typeface="+mj-lt"/>
              </a:rPr>
              <a:t>= $20.00</a:t>
            </a:r>
          </a:p>
          <a:p>
            <a:endParaRPr lang="en-CA" sz="1600" dirty="0"/>
          </a:p>
          <a:p>
            <a:r>
              <a:rPr lang="en-CA" sz="2000" b="1" dirty="0">
                <a:solidFill>
                  <a:srgbClr val="680000"/>
                </a:solidFill>
                <a:latin typeface="+mj-lt"/>
              </a:rPr>
              <a:t>When invoking the Regular DIP Methodology, the </a:t>
            </a:r>
            <a:r>
              <a:rPr lang="en-CA" sz="2000" b="1" dirty="0" smtClean="0">
                <a:solidFill>
                  <a:srgbClr val="680000"/>
                </a:solidFill>
                <a:latin typeface="+mj-lt"/>
              </a:rPr>
              <a:t>H</a:t>
            </a:r>
            <a:r>
              <a:rPr lang="en-CA" sz="1600" b="1" dirty="0" smtClean="0">
                <a:solidFill>
                  <a:srgbClr val="680000"/>
                </a:solidFill>
                <a:latin typeface="+mj-lt"/>
              </a:rPr>
              <a:t>1</a:t>
            </a:r>
            <a:r>
              <a:rPr lang="en-CA" sz="2000" b="1" dirty="0" smtClean="0">
                <a:solidFill>
                  <a:srgbClr val="680000"/>
                </a:solidFill>
                <a:latin typeface="+mj-lt"/>
              </a:rPr>
              <a:t>-ATP </a:t>
            </a:r>
            <a:r>
              <a:rPr lang="en-CA" sz="2000" b="1" dirty="0">
                <a:solidFill>
                  <a:srgbClr val="680000"/>
                </a:solidFill>
                <a:latin typeface="+mj-lt"/>
              </a:rPr>
              <a:t>in 2010 (class without benefits) will be used to calculate the IBP* in 2012 </a:t>
            </a:r>
          </a:p>
        </p:txBody>
      </p:sp>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5204" y="1628800"/>
            <a:ext cx="80772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7687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4294967295"/>
          </p:nvPr>
        </p:nvSpPr>
        <p:spPr>
          <a:xfrm>
            <a:off x="1115617" y="1412776"/>
            <a:ext cx="7200800" cy="720080"/>
          </a:xfrm>
        </p:spPr>
        <p:txBody>
          <a:bodyPr/>
          <a:lstStyle/>
          <a:p>
            <a:pPr marL="342900" lvl="1" indent="0" eaLnBrk="1" hangingPunct="1">
              <a:buFont typeface="Wingdings" pitchFamily="2" charset="2"/>
              <a:buNone/>
              <a:defRPr/>
            </a:pPr>
            <a:r>
              <a:rPr lang="en-US" sz="3200" b="1" dirty="0" smtClean="0"/>
              <a:t>Are you selling above your list price?</a:t>
            </a:r>
            <a:endParaRPr lang="en-US" sz="3200" b="1" dirty="0"/>
          </a:p>
          <a:p>
            <a:pPr marL="342900" lvl="1" indent="0" eaLnBrk="1" hangingPunct="1">
              <a:buFont typeface="Wingdings" pitchFamily="2" charset="2"/>
              <a:buNone/>
              <a:defRPr/>
            </a:pPr>
            <a:endParaRPr lang="en-US" sz="2400" b="1" dirty="0" smtClean="0"/>
          </a:p>
          <a:p>
            <a:pPr marL="342900" lvl="1" indent="0" eaLnBrk="1" hangingPunct="1">
              <a:buFont typeface="Wingdings" pitchFamily="2" charset="2"/>
              <a:buNone/>
              <a:defRPr/>
            </a:pPr>
            <a:endParaRPr lang="en-US" sz="2400" b="1" dirty="0"/>
          </a:p>
          <a:p>
            <a:pPr marL="342900" lvl="1" indent="0" eaLnBrk="1" hangingPunct="1">
              <a:buFont typeface="Wingdings" pitchFamily="2" charset="2"/>
              <a:buNone/>
              <a:defRPr/>
            </a:pPr>
            <a:endParaRPr lang="en-US" sz="2400" b="1" dirty="0" smtClean="0"/>
          </a:p>
          <a:p>
            <a:pPr marL="342900" lvl="1" indent="0" eaLnBrk="1" hangingPunct="1">
              <a:buFont typeface="Wingdings" pitchFamily="2" charset="2"/>
              <a:buNone/>
              <a:defRPr/>
            </a:pPr>
            <a:endParaRPr lang="en-US" sz="2400" b="1" dirty="0" smtClean="0"/>
          </a:p>
        </p:txBody>
      </p:sp>
      <p:sp>
        <p:nvSpPr>
          <p:cNvPr id="28676"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28677"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0562F50A-BF1A-4DB6-A96F-2C6CED905F8D}" type="slidenum">
              <a:rPr lang="en-US" sz="1400" smtClean="0">
                <a:solidFill>
                  <a:schemeClr val="bg1"/>
                </a:solidFill>
              </a:rPr>
              <a:pPr eaLnBrk="1" hangingPunct="1"/>
              <a:t>7</a:t>
            </a:fld>
            <a:endParaRPr lang="en-US" sz="1400" smtClean="0"/>
          </a:p>
        </p:txBody>
      </p:sp>
      <p:sp>
        <p:nvSpPr>
          <p:cNvPr id="8" name="AutoShape 2"/>
          <p:cNvSpPr>
            <a:spLocks noGrp="1" noChangeArrowheads="1"/>
          </p:cNvSpPr>
          <p:nvPr>
            <p:ph type="title" idx="4294967295"/>
          </p:nvPr>
        </p:nvSpPr>
        <p:spPr>
          <a:xfrm>
            <a:off x="1143000" y="260648"/>
            <a:ext cx="7848600" cy="936104"/>
          </a:xfrm>
        </p:spPr>
        <p:txBody>
          <a:bodyPr anchor="ctr" anchorCtr="1"/>
          <a:lstStyle/>
          <a:p>
            <a:pPr algn="ctr" eaLnBrk="1" hangingPunct="1"/>
            <a:r>
              <a:rPr lang="en-US" dirty="0" smtClean="0"/>
              <a:t>Block 5 Canadian list price</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6960" y="2387600"/>
            <a:ext cx="7029450" cy="1401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576960" y="3933056"/>
            <a:ext cx="6955480" cy="2062103"/>
          </a:xfrm>
          <a:prstGeom prst="rect">
            <a:avLst/>
          </a:prstGeom>
          <a:noFill/>
        </p:spPr>
        <p:txBody>
          <a:bodyPr wrap="square" rtlCol="0">
            <a:spAutoFit/>
          </a:bodyPr>
          <a:lstStyle/>
          <a:p>
            <a:r>
              <a:rPr lang="en-CA" sz="3200" dirty="0" smtClean="0"/>
              <a:t>Patentees are reminded to ensure that the reported Block 5 and Block 4 data are accurate.  An ATP cannot be higher than the list price.</a:t>
            </a:r>
            <a:endParaRPr lang="en-CA" sz="3200" dirty="0"/>
          </a:p>
        </p:txBody>
      </p:sp>
    </p:spTree>
    <p:extLst>
      <p:ext uri="{BB962C8B-B14F-4D97-AF65-F5344CB8AC3E}">
        <p14:creationId xmlns:p14="http://schemas.microsoft.com/office/powerpoint/2010/main" val="578233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8</a:t>
            </a:fld>
            <a:endParaRPr lang="en-US">
              <a:solidFill>
                <a:schemeClr val="tx1"/>
              </a:solidFill>
            </a:endParaRPr>
          </a:p>
        </p:txBody>
      </p:sp>
      <p:sp>
        <p:nvSpPr>
          <p:cNvPr id="6"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7" name="AutoShape 2"/>
          <p:cNvSpPr txBox="1">
            <a:spLocks noChangeArrowheads="1"/>
          </p:cNvSpPr>
          <p:nvPr/>
        </p:nvSpPr>
        <p:spPr bwMode="auto">
          <a:xfrm>
            <a:off x="1143000" y="260648"/>
            <a:ext cx="7848600" cy="936104"/>
          </a:xfrm>
          <a:prstGeom prst="roundRect">
            <a:avLst>
              <a:gd name="adj" fmla="val 0"/>
            </a:avLst>
          </a:prstGeom>
          <a:noFill/>
          <a:ln w="9525">
            <a:noFill/>
            <a:round/>
            <a:headEnd/>
            <a:tailEnd/>
          </a:ln>
        </p:spPr>
        <p:txBody>
          <a:bodyPr vert="horz" wrap="square" lIns="0" tIns="0" rIns="0" bIns="0" numCol="1" anchor="ctr" anchorCtr="1"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eaLnBrk="1" hangingPunct="1"/>
            <a:r>
              <a:rPr lang="en-US" kern="0" dirty="0" smtClean="0"/>
              <a:t>Block 5 Canadian list price</a:t>
            </a:r>
          </a:p>
        </p:txBody>
      </p:sp>
      <p:graphicFrame>
        <p:nvGraphicFramePr>
          <p:cNvPr id="8" name="Table 7"/>
          <p:cNvGraphicFramePr>
            <a:graphicFrameLocks noGrp="1"/>
          </p:cNvGraphicFramePr>
          <p:nvPr>
            <p:extLst>
              <p:ext uri="{D42A27DB-BD31-4B8C-83A1-F6EECF244321}">
                <p14:modId xmlns:p14="http://schemas.microsoft.com/office/powerpoint/2010/main" val="2795315218"/>
              </p:ext>
            </p:extLst>
          </p:nvPr>
        </p:nvGraphicFramePr>
        <p:xfrm>
          <a:off x="1129172" y="2636912"/>
          <a:ext cx="7776864" cy="2848349"/>
        </p:xfrm>
        <a:graphic>
          <a:graphicData uri="http://schemas.openxmlformats.org/drawingml/2006/table">
            <a:tbl>
              <a:tblPr firstRow="1" bandRow="1">
                <a:tableStyleId>{5C22544A-7EE6-4342-B048-85BDC9FD1C3A}</a:tableStyleId>
              </a:tblPr>
              <a:tblGrid>
                <a:gridCol w="1944216"/>
                <a:gridCol w="936105"/>
                <a:gridCol w="936103"/>
                <a:gridCol w="1008113"/>
                <a:gridCol w="1008112"/>
                <a:gridCol w="936104"/>
                <a:gridCol w="1008111"/>
              </a:tblGrid>
              <a:tr h="406907">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2007</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2008</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2009</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2010</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2011</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2012</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Form 2 Bl5 Canada</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$20.6000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$20.6000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$20.6000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$20.6000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$20.9000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 Bl5 increase</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3.0%</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1.4%</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 annual CPI</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2.4%</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0.3%</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1.8%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2.9%</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1.5%</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IBP/IBP*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$20.7664</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N-ATP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$19.0000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$18.0000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$17.0000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$17.0000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$21.0000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MAPP/N-NEAP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$19.0950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$18.4860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$17.7480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a:t>
                      </a:r>
                      <a:r>
                        <a:rPr lang="en-CA" sz="1600" dirty="0" smtClean="0"/>
                        <a:t>17.3910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 name="TextBox 1"/>
          <p:cNvSpPr txBox="1"/>
          <p:nvPr/>
        </p:nvSpPr>
        <p:spPr>
          <a:xfrm>
            <a:off x="1043608" y="1221403"/>
            <a:ext cx="7947992" cy="1569660"/>
          </a:xfrm>
          <a:prstGeom prst="rect">
            <a:avLst/>
          </a:prstGeom>
          <a:noFill/>
        </p:spPr>
        <p:txBody>
          <a:bodyPr wrap="square" rtlCol="0">
            <a:spAutoFit/>
          </a:bodyPr>
          <a:lstStyle/>
          <a:p>
            <a:r>
              <a:rPr lang="en-CA" dirty="0" smtClean="0"/>
              <a:t>Block 5 prices as originally filed</a:t>
            </a:r>
          </a:p>
          <a:p>
            <a:r>
              <a:rPr lang="en-CA" dirty="0" smtClean="0"/>
              <a:t>No more benefits in 2012 – investigation</a:t>
            </a:r>
          </a:p>
          <a:p>
            <a:r>
              <a:rPr lang="en-CA" dirty="0" smtClean="0"/>
              <a:t>Regular DIP Methodology not successful; ATP&gt;IBP*</a:t>
            </a:r>
          </a:p>
          <a:p>
            <a:endParaRPr lang="en-CA" dirty="0"/>
          </a:p>
        </p:txBody>
      </p:sp>
    </p:spTree>
    <p:extLst>
      <p:ext uri="{BB962C8B-B14F-4D97-AF65-F5344CB8AC3E}">
        <p14:creationId xmlns:p14="http://schemas.microsoft.com/office/powerpoint/2010/main" val="3438404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9</a:t>
            </a:fld>
            <a:endParaRPr lang="en-US">
              <a:solidFill>
                <a:schemeClr val="tx1"/>
              </a:solidFill>
            </a:endParaRPr>
          </a:p>
        </p:txBody>
      </p:sp>
      <p:sp>
        <p:nvSpPr>
          <p:cNvPr id="6"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7" name="AutoShape 2"/>
          <p:cNvSpPr txBox="1">
            <a:spLocks noChangeArrowheads="1"/>
          </p:cNvSpPr>
          <p:nvPr/>
        </p:nvSpPr>
        <p:spPr bwMode="auto">
          <a:xfrm>
            <a:off x="1143000" y="260648"/>
            <a:ext cx="7848600" cy="936104"/>
          </a:xfrm>
          <a:prstGeom prst="roundRect">
            <a:avLst>
              <a:gd name="adj" fmla="val 0"/>
            </a:avLst>
          </a:prstGeom>
          <a:noFill/>
          <a:ln w="9525">
            <a:noFill/>
            <a:round/>
            <a:headEnd/>
            <a:tailEnd/>
          </a:ln>
        </p:spPr>
        <p:txBody>
          <a:bodyPr vert="horz" wrap="square" lIns="0" tIns="0" rIns="0" bIns="0" numCol="1" anchor="ctr" anchorCtr="1"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eaLnBrk="1" hangingPunct="1"/>
            <a:r>
              <a:rPr lang="en-US" kern="0" smtClean="0"/>
              <a:t>Block 5 Canadian list price</a:t>
            </a:r>
            <a:endParaRPr lang="en-US" kern="0" dirty="0" smtClean="0"/>
          </a:p>
        </p:txBody>
      </p:sp>
      <p:graphicFrame>
        <p:nvGraphicFramePr>
          <p:cNvPr id="8" name="Table 7"/>
          <p:cNvGraphicFramePr>
            <a:graphicFrameLocks noGrp="1"/>
          </p:cNvGraphicFramePr>
          <p:nvPr>
            <p:extLst>
              <p:ext uri="{D42A27DB-BD31-4B8C-83A1-F6EECF244321}">
                <p14:modId xmlns:p14="http://schemas.microsoft.com/office/powerpoint/2010/main" val="2390421864"/>
              </p:ext>
            </p:extLst>
          </p:nvPr>
        </p:nvGraphicFramePr>
        <p:xfrm>
          <a:off x="1093168" y="2636912"/>
          <a:ext cx="7848872" cy="3051042"/>
        </p:xfrm>
        <a:graphic>
          <a:graphicData uri="http://schemas.openxmlformats.org/drawingml/2006/table">
            <a:tbl>
              <a:tblPr firstRow="1" bandRow="1">
                <a:tableStyleId>{5C22544A-7EE6-4342-B048-85BDC9FD1C3A}</a:tableStyleId>
              </a:tblPr>
              <a:tblGrid>
                <a:gridCol w="2232248"/>
                <a:gridCol w="936104"/>
                <a:gridCol w="936104"/>
                <a:gridCol w="936104"/>
                <a:gridCol w="936104"/>
                <a:gridCol w="936104"/>
                <a:gridCol w="936104"/>
              </a:tblGrid>
              <a:tr h="406907">
                <a:tc>
                  <a:txBody>
                    <a:bodyPr/>
                    <a:lstStyle/>
                    <a:p>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2007</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2008</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2009</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2010</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2011</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CA" sz="1600" dirty="0" smtClean="0">
                          <a:solidFill>
                            <a:srgbClr val="20558A"/>
                          </a:solidFill>
                        </a:rPr>
                        <a:t>2012</a:t>
                      </a:r>
                      <a:endParaRPr lang="en-CA" sz="1600" dirty="0">
                        <a:solidFill>
                          <a:srgbClr val="20558A"/>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Prices reported in Part</a:t>
                      </a:r>
                      <a:r>
                        <a:rPr lang="en-CA" sz="1600" b="1" baseline="0" dirty="0" smtClean="0"/>
                        <a:t> B </a:t>
                      </a:r>
                      <a:r>
                        <a:rPr lang="en-CA" sz="1800" b="1" baseline="0" dirty="0" smtClean="0">
                          <a:solidFill>
                            <a:srgbClr val="680000"/>
                          </a:solidFill>
                        </a:rPr>
                        <a:t>(and substantiated)</a:t>
                      </a:r>
                      <a:endParaRPr lang="en-CA" sz="1800" b="1" dirty="0">
                        <a:solidFill>
                          <a:srgbClr val="68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$20.6000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$20.6000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$20.6000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$20.9000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$21.2000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 Bl5 increase</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3.0%</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1.5%</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1.4%</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 annual CPI</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345A98"/>
                          </a:solidFill>
                        </a:rPr>
                        <a:t>2.4%</a:t>
                      </a:r>
                      <a:endParaRPr lang="en-CA" sz="1600" b="1"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0.3%</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345A98"/>
                          </a:solidFill>
                        </a:rPr>
                        <a:t>1.8%</a:t>
                      </a:r>
                      <a:endParaRPr lang="en-CA" sz="160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2.9%</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345A98"/>
                          </a:solidFill>
                        </a:rPr>
                        <a:t>1.5%</a:t>
                      </a:r>
                      <a:endParaRPr lang="en-CA" sz="1600" b="0" dirty="0">
                        <a:solidFill>
                          <a:srgbClr val="345A98"/>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IBP/IBP*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$20.7872</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$21.0782</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N-ATP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$19.0000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$18.0000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$17.0000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$17.0000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$21.0000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en-CA" sz="1600" b="1" dirty="0" smtClean="0"/>
                        <a:t>N-NEAP</a:t>
                      </a:r>
                      <a:endParaRPr lang="en-CA"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$20.0000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$20.4800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$19.0950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$18.4860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smtClean="0"/>
                        <a:t>$17.7480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t>$17.3910</a:t>
                      </a:r>
                      <a:endParaRPr lang="en-CA"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TextBox 8"/>
          <p:cNvSpPr txBox="1"/>
          <p:nvPr/>
        </p:nvSpPr>
        <p:spPr>
          <a:xfrm>
            <a:off x="1043608" y="1221403"/>
            <a:ext cx="7947992" cy="1569660"/>
          </a:xfrm>
          <a:prstGeom prst="rect">
            <a:avLst/>
          </a:prstGeom>
          <a:noFill/>
        </p:spPr>
        <p:txBody>
          <a:bodyPr wrap="square" rtlCol="0">
            <a:spAutoFit/>
          </a:bodyPr>
          <a:lstStyle/>
          <a:p>
            <a:r>
              <a:rPr lang="en-CA" dirty="0" smtClean="0"/>
              <a:t>Prices reported in Part B (copies of list prices provided)</a:t>
            </a:r>
          </a:p>
          <a:p>
            <a:r>
              <a:rPr lang="en-CA" dirty="0" smtClean="0"/>
              <a:t>No more benefits in 2012 – investigation</a:t>
            </a:r>
          </a:p>
          <a:p>
            <a:r>
              <a:rPr lang="en-CA" dirty="0" smtClean="0"/>
              <a:t>Regular DIP Methodology successful; ATP&lt;IBP*</a:t>
            </a:r>
          </a:p>
          <a:p>
            <a:endParaRPr lang="en-CA" dirty="0"/>
          </a:p>
        </p:txBody>
      </p:sp>
    </p:spTree>
    <p:extLst>
      <p:ext uri="{BB962C8B-B14F-4D97-AF65-F5344CB8AC3E}">
        <p14:creationId xmlns:p14="http://schemas.microsoft.com/office/powerpoint/2010/main" val="1858372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58279</TotalTime>
  <Words>2216</Words>
  <Application>Microsoft Office PowerPoint</Application>
  <PresentationFormat>On-screen Show (4:3)</PresentationFormat>
  <Paragraphs>817</Paragraphs>
  <Slides>34</Slides>
  <Notes>34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37" baseType="lpstr">
      <vt:lpstr>Presentation 2</vt:lpstr>
      <vt:lpstr>Document</vt:lpstr>
      <vt:lpstr>Worksheet</vt:lpstr>
      <vt:lpstr>Patented Medicine Prices Review Board Regulatory Affairs and Outreach Branch </vt:lpstr>
      <vt:lpstr>Overview</vt:lpstr>
      <vt:lpstr>PowerPoint Presentation</vt:lpstr>
      <vt:lpstr>Benefits at Introduction</vt:lpstr>
      <vt:lpstr>Benefits at Introduction</vt:lpstr>
      <vt:lpstr>Benefits at Introduction</vt:lpstr>
      <vt:lpstr>Block 5 Canadian list price</vt:lpstr>
      <vt:lpstr>PowerPoint Presentation</vt:lpstr>
      <vt:lpstr>PowerPoint Presentation</vt:lpstr>
      <vt:lpstr>PowerPoint Presentation</vt:lpstr>
      <vt:lpstr>Application forms</vt:lpstr>
      <vt:lpstr>Application forms</vt:lpstr>
      <vt:lpstr>Application forms</vt:lpstr>
      <vt:lpstr>Regular DIP application</vt:lpstr>
      <vt:lpstr>Regular DIP application</vt:lpstr>
      <vt:lpstr>Regular DIP application</vt:lpstr>
      <vt:lpstr>Regular DIP application</vt:lpstr>
      <vt:lpstr>Regular DIP Methodology: Calculation of IBP*</vt:lpstr>
      <vt:lpstr>Regular DIP Methodology: Calculation of IBP* </vt:lpstr>
      <vt:lpstr>Regular DIP Methodology: Calculation of IBP*</vt:lpstr>
      <vt:lpstr>Regular DIP Methodology: Calculation of IBP*</vt:lpstr>
      <vt:lpstr>Regular DIP Methodology:  Calculation of IBP*</vt:lpstr>
      <vt:lpstr>DIN previously sold </vt:lpstr>
      <vt:lpstr>PowerPoint Presentation</vt:lpstr>
      <vt:lpstr>PowerPoint Presentation</vt:lpstr>
      <vt:lpstr>Regular DIP Methodology </vt:lpstr>
      <vt:lpstr>Regular DIP Methodology: Scenario 1 </vt:lpstr>
      <vt:lpstr>Regular DIP Methodology: Scenario 2 </vt:lpstr>
      <vt:lpstr>Regular DIP Methodology: Scenario 2 Post Regular DIP application in Year 2 </vt:lpstr>
      <vt:lpstr>Regular DIP Methodology: Scenario 3 </vt:lpstr>
      <vt:lpstr>Regular DIP Methodology: Scenario 4 </vt:lpstr>
      <vt:lpstr>Regular DIP Methodology: Scenario 4 </vt:lpstr>
      <vt:lpstr>Considerations and General Reminders </vt:lpstr>
      <vt:lpstr>   QUESTIONS ?</vt:lpstr>
    </vt:vector>
  </TitlesOfParts>
  <Manager>Gregory Gillespie</Manager>
  <Company>PMPRB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Canada's Patented Medicine Prices Review Board</dc:title>
  <dc:subject>PMPRB Presentation to Pharma Pricing Market Access Outlook Europe 2010</dc:subject>
  <dc:creator>Salma Pardhan</dc:creator>
  <cp:keywords>London</cp:keywords>
  <cp:lastModifiedBy>PMPRB-CEPMB</cp:lastModifiedBy>
  <cp:revision>2000</cp:revision>
  <cp:lastPrinted>2013-05-16T14:02:17Z</cp:lastPrinted>
  <dcterms:modified xsi:type="dcterms:W3CDTF">2013-08-06T13:56:12Z</dcterms:modified>
</cp:coreProperties>
</file>