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41"/>
  </p:notesMasterIdLst>
  <p:handoutMasterIdLst>
    <p:handoutMasterId r:id="rId42"/>
  </p:handoutMasterIdLst>
  <p:sldIdLst>
    <p:sldId id="270" r:id="rId2"/>
    <p:sldId id="685" r:id="rId3"/>
    <p:sldId id="758" r:id="rId4"/>
    <p:sldId id="706" r:id="rId5"/>
    <p:sldId id="709" r:id="rId6"/>
    <p:sldId id="711" r:id="rId7"/>
    <p:sldId id="712" r:id="rId8"/>
    <p:sldId id="713" r:id="rId9"/>
    <p:sldId id="714" r:id="rId10"/>
    <p:sldId id="716" r:id="rId11"/>
    <p:sldId id="717" r:id="rId12"/>
    <p:sldId id="718" r:id="rId13"/>
    <p:sldId id="755" r:id="rId14"/>
    <p:sldId id="739" r:id="rId15"/>
    <p:sldId id="746" r:id="rId16"/>
    <p:sldId id="740" r:id="rId17"/>
    <p:sldId id="726" r:id="rId18"/>
    <p:sldId id="721" r:id="rId19"/>
    <p:sldId id="745" r:id="rId20"/>
    <p:sldId id="722" r:id="rId21"/>
    <p:sldId id="741" r:id="rId22"/>
    <p:sldId id="728" r:id="rId23"/>
    <p:sldId id="729" r:id="rId24"/>
    <p:sldId id="730" r:id="rId25"/>
    <p:sldId id="742" r:id="rId26"/>
    <p:sldId id="743" r:id="rId27"/>
    <p:sldId id="734" r:id="rId28"/>
    <p:sldId id="747" r:id="rId29"/>
    <p:sldId id="756" r:id="rId30"/>
    <p:sldId id="757" r:id="rId31"/>
    <p:sldId id="761" r:id="rId32"/>
    <p:sldId id="748" r:id="rId33"/>
    <p:sldId id="735" r:id="rId34"/>
    <p:sldId id="768" r:id="rId35"/>
    <p:sldId id="769" r:id="rId36"/>
    <p:sldId id="765" r:id="rId37"/>
    <p:sldId id="766" r:id="rId38"/>
    <p:sldId id="762" r:id="rId39"/>
    <p:sldId id="643" r:id="rId4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58A"/>
    <a:srgbClr val="345A98"/>
    <a:srgbClr val="0066CC"/>
    <a:srgbClr val="334B99"/>
    <a:srgbClr val="22509A"/>
    <a:srgbClr val="1D4585"/>
    <a:srgbClr val="FFFF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271" autoAdjust="0"/>
    <p:restoredTop sz="98589" autoAdjust="0"/>
  </p:normalViewPr>
  <p:slideViewPr>
    <p:cSldViewPr>
      <p:cViewPr>
        <p:scale>
          <a:sx n="100" d="100"/>
          <a:sy n="100" d="100"/>
        </p:scale>
        <p:origin x="-2094" y="-372"/>
      </p:cViewPr>
      <p:guideLst>
        <p:guide orient="horz" pos="2160"/>
        <p:guide pos="2880"/>
      </p:guideLst>
    </p:cSldViewPr>
  </p:slideViewPr>
  <p:outlineViewPr>
    <p:cViewPr>
      <p:scale>
        <a:sx n="33" d="100"/>
        <a:sy n="33" d="100"/>
      </p:scale>
      <p:origin x="0" y="7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132" y="-6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1923"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a:p>
        </p:txBody>
      </p:sp>
      <p:sp>
        <p:nvSpPr>
          <p:cNvPr id="8192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1925"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a:p>
        </p:txBody>
      </p:sp>
    </p:spTree>
    <p:extLst>
      <p:ext uri="{BB962C8B-B14F-4D97-AF65-F5344CB8AC3E}">
        <p14:creationId xmlns:p14="http://schemas.microsoft.com/office/powerpoint/2010/main" val="3603025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7043"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7047"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a:p>
        </p:txBody>
      </p:sp>
    </p:spTree>
    <p:extLst>
      <p:ext uri="{BB962C8B-B14F-4D97-AF65-F5344CB8AC3E}">
        <p14:creationId xmlns:p14="http://schemas.microsoft.com/office/powerpoint/2010/main" val="48792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10</a:t>
            </a:fld>
            <a:endParaRPr lang="en-US"/>
          </a:p>
        </p:txBody>
      </p:sp>
    </p:spTree>
    <p:extLst>
      <p:ext uri="{BB962C8B-B14F-4D97-AF65-F5344CB8AC3E}">
        <p14:creationId xmlns:p14="http://schemas.microsoft.com/office/powerpoint/2010/main" val="3236536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11</a:t>
            </a:fld>
            <a:endParaRPr lang="en-US"/>
          </a:p>
        </p:txBody>
      </p:sp>
    </p:spTree>
    <p:extLst>
      <p:ext uri="{BB962C8B-B14F-4D97-AF65-F5344CB8AC3E}">
        <p14:creationId xmlns:p14="http://schemas.microsoft.com/office/powerpoint/2010/main" val="2779680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12</a:t>
            </a:fld>
            <a:endParaRPr lang="en-US"/>
          </a:p>
        </p:txBody>
      </p:sp>
    </p:spTree>
    <p:extLst>
      <p:ext uri="{BB962C8B-B14F-4D97-AF65-F5344CB8AC3E}">
        <p14:creationId xmlns:p14="http://schemas.microsoft.com/office/powerpoint/2010/main" val="2254307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Let’s link now science and introductory price tests</a:t>
            </a:r>
          </a:p>
          <a:p>
            <a:pPr>
              <a:buFontTx/>
              <a:buChar char="-"/>
            </a:pPr>
            <a:r>
              <a:rPr lang="en-US" smtClean="0"/>
              <a:t>If it is a breakthrough, there is no comparator, the test used will be the Median International Price test</a:t>
            </a:r>
          </a:p>
          <a:p>
            <a:pPr>
              <a:buFontTx/>
              <a:buChar char="-"/>
            </a:pPr>
            <a:r>
              <a:rPr lang="en-US" smtClean="0"/>
              <a:t>If it is a substantial improvement, HDAP will identify the drug products over which the drug under review is a substantial improvement and these will be put in the basket to conduct the Therapeutic Class Comparison Test.  The Maximum Average potential price (MAPP) ex-MNE at introduction will be the higher of the top of the TCC or the MIPC.</a:t>
            </a:r>
          </a:p>
          <a:p>
            <a:pPr>
              <a:buFontTx/>
              <a:buChar char="-"/>
            </a:pPr>
            <a:r>
              <a:rPr lang="en-US" smtClean="0"/>
              <a:t>I will give an example later on how to calculate the top of the TCC</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14</a:t>
            </a:fld>
            <a:endParaRPr lang="en-US"/>
          </a:p>
        </p:txBody>
      </p:sp>
    </p:spTree>
    <p:extLst>
      <p:ext uri="{BB962C8B-B14F-4D97-AF65-F5344CB8AC3E}">
        <p14:creationId xmlns:p14="http://schemas.microsoft.com/office/powerpoint/2010/main" val="2988829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15</a:t>
            </a:fld>
            <a:endParaRPr lang="en-US"/>
          </a:p>
        </p:txBody>
      </p:sp>
    </p:spTree>
    <p:extLst>
      <p:ext uri="{BB962C8B-B14F-4D97-AF65-F5344CB8AC3E}">
        <p14:creationId xmlns:p14="http://schemas.microsoft.com/office/powerpoint/2010/main" val="2962052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16</a:t>
            </a:fld>
            <a:endParaRPr lang="en-US"/>
          </a:p>
        </p:txBody>
      </p:sp>
    </p:spTree>
    <p:extLst>
      <p:ext uri="{BB962C8B-B14F-4D97-AF65-F5344CB8AC3E}">
        <p14:creationId xmlns:p14="http://schemas.microsoft.com/office/powerpoint/2010/main" val="1258691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17</a:t>
            </a:fld>
            <a:endParaRPr lang="en-US"/>
          </a:p>
        </p:txBody>
      </p:sp>
    </p:spTree>
    <p:extLst>
      <p:ext uri="{BB962C8B-B14F-4D97-AF65-F5344CB8AC3E}">
        <p14:creationId xmlns:p14="http://schemas.microsoft.com/office/powerpoint/2010/main" val="649566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18</a:t>
            </a:fld>
            <a:endParaRPr lang="en-US"/>
          </a:p>
        </p:txBody>
      </p:sp>
    </p:spTree>
    <p:extLst>
      <p:ext uri="{BB962C8B-B14F-4D97-AF65-F5344CB8AC3E}">
        <p14:creationId xmlns:p14="http://schemas.microsoft.com/office/powerpoint/2010/main" val="1976772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19</a:t>
            </a:fld>
            <a:endParaRPr lang="en-US"/>
          </a:p>
        </p:txBody>
      </p:sp>
    </p:spTree>
    <p:extLst>
      <p:ext uri="{BB962C8B-B14F-4D97-AF65-F5344CB8AC3E}">
        <p14:creationId xmlns:p14="http://schemas.microsoft.com/office/powerpoint/2010/main" val="159342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20</a:t>
            </a:fld>
            <a:endParaRPr lang="en-US"/>
          </a:p>
        </p:txBody>
      </p:sp>
    </p:spTree>
    <p:extLst>
      <p:ext uri="{BB962C8B-B14F-4D97-AF65-F5344CB8AC3E}">
        <p14:creationId xmlns:p14="http://schemas.microsoft.com/office/powerpoint/2010/main" val="26931884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21</a:t>
            </a:fld>
            <a:endParaRPr lang="en-US"/>
          </a:p>
        </p:txBody>
      </p:sp>
    </p:spTree>
    <p:extLst>
      <p:ext uri="{BB962C8B-B14F-4D97-AF65-F5344CB8AC3E}">
        <p14:creationId xmlns:p14="http://schemas.microsoft.com/office/powerpoint/2010/main" val="12866444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22</a:t>
            </a:fld>
            <a:endParaRPr lang="en-US"/>
          </a:p>
        </p:txBody>
      </p:sp>
    </p:spTree>
    <p:extLst>
      <p:ext uri="{BB962C8B-B14F-4D97-AF65-F5344CB8AC3E}">
        <p14:creationId xmlns:p14="http://schemas.microsoft.com/office/powerpoint/2010/main" val="3368401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23</a:t>
            </a:fld>
            <a:endParaRPr lang="en-US"/>
          </a:p>
        </p:txBody>
      </p:sp>
    </p:spTree>
    <p:extLst>
      <p:ext uri="{BB962C8B-B14F-4D97-AF65-F5344CB8AC3E}">
        <p14:creationId xmlns:p14="http://schemas.microsoft.com/office/powerpoint/2010/main" val="29943921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24</a:t>
            </a:fld>
            <a:endParaRPr lang="en-US"/>
          </a:p>
        </p:txBody>
      </p:sp>
    </p:spTree>
    <p:extLst>
      <p:ext uri="{BB962C8B-B14F-4D97-AF65-F5344CB8AC3E}">
        <p14:creationId xmlns:p14="http://schemas.microsoft.com/office/powerpoint/2010/main" val="12236822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25</a:t>
            </a:fld>
            <a:endParaRPr lang="en-US"/>
          </a:p>
        </p:txBody>
      </p:sp>
    </p:spTree>
    <p:extLst>
      <p:ext uri="{BB962C8B-B14F-4D97-AF65-F5344CB8AC3E}">
        <p14:creationId xmlns:p14="http://schemas.microsoft.com/office/powerpoint/2010/main" val="40354793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26</a:t>
            </a:fld>
            <a:endParaRPr lang="en-US"/>
          </a:p>
        </p:txBody>
      </p:sp>
    </p:spTree>
    <p:extLst>
      <p:ext uri="{BB962C8B-B14F-4D97-AF65-F5344CB8AC3E}">
        <p14:creationId xmlns:p14="http://schemas.microsoft.com/office/powerpoint/2010/main" val="39581866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27</a:t>
            </a:fld>
            <a:endParaRPr lang="en-US"/>
          </a:p>
        </p:txBody>
      </p:sp>
    </p:spTree>
    <p:extLst>
      <p:ext uri="{BB962C8B-B14F-4D97-AF65-F5344CB8AC3E}">
        <p14:creationId xmlns:p14="http://schemas.microsoft.com/office/powerpoint/2010/main" val="1709842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a:t>
            </a:fld>
            <a:endParaRPr lang="en-US"/>
          </a:p>
        </p:txBody>
      </p:sp>
    </p:spTree>
    <p:extLst>
      <p:ext uri="{BB962C8B-B14F-4D97-AF65-F5344CB8AC3E}">
        <p14:creationId xmlns:p14="http://schemas.microsoft.com/office/powerpoint/2010/main" val="6588762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32</a:t>
            </a:fld>
            <a:endParaRPr lang="en-US"/>
          </a:p>
        </p:txBody>
      </p:sp>
    </p:spTree>
    <p:extLst>
      <p:ext uri="{BB962C8B-B14F-4D97-AF65-F5344CB8AC3E}">
        <p14:creationId xmlns:p14="http://schemas.microsoft.com/office/powerpoint/2010/main" val="17319374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33</a:t>
            </a:fld>
            <a:endParaRPr lang="en-US"/>
          </a:p>
        </p:txBody>
      </p:sp>
    </p:spTree>
    <p:extLst>
      <p:ext uri="{BB962C8B-B14F-4D97-AF65-F5344CB8AC3E}">
        <p14:creationId xmlns:p14="http://schemas.microsoft.com/office/powerpoint/2010/main" val="41696595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81100" y="696913"/>
            <a:ext cx="4648200" cy="3486150"/>
          </a:xfrm>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37</a:t>
            </a:fld>
            <a:endParaRPr lang="en-US"/>
          </a:p>
        </p:txBody>
      </p:sp>
    </p:spTree>
    <p:extLst>
      <p:ext uri="{BB962C8B-B14F-4D97-AF65-F5344CB8AC3E}">
        <p14:creationId xmlns:p14="http://schemas.microsoft.com/office/powerpoint/2010/main" val="36572907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B3E7238D-C2FB-4F57-A8ED-B5850DF9096A}" type="slidenum">
              <a:rPr lang="en-US" smtClean="0"/>
              <a:pPr/>
              <a:t>39</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4</a:t>
            </a:fld>
            <a:endParaRPr lang="en-US"/>
          </a:p>
        </p:txBody>
      </p:sp>
    </p:spTree>
    <p:extLst>
      <p:ext uri="{BB962C8B-B14F-4D97-AF65-F5344CB8AC3E}">
        <p14:creationId xmlns:p14="http://schemas.microsoft.com/office/powerpoint/2010/main" val="3021685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5</a:t>
            </a:fld>
            <a:endParaRPr lang="en-US"/>
          </a:p>
        </p:txBody>
      </p:sp>
    </p:spTree>
    <p:extLst>
      <p:ext uri="{BB962C8B-B14F-4D97-AF65-F5344CB8AC3E}">
        <p14:creationId xmlns:p14="http://schemas.microsoft.com/office/powerpoint/2010/main" val="3826120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6</a:t>
            </a:fld>
            <a:endParaRPr lang="en-US"/>
          </a:p>
        </p:txBody>
      </p:sp>
    </p:spTree>
    <p:extLst>
      <p:ext uri="{BB962C8B-B14F-4D97-AF65-F5344CB8AC3E}">
        <p14:creationId xmlns:p14="http://schemas.microsoft.com/office/powerpoint/2010/main" val="964553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7</a:t>
            </a:fld>
            <a:endParaRPr lang="en-US"/>
          </a:p>
        </p:txBody>
      </p:sp>
    </p:spTree>
    <p:extLst>
      <p:ext uri="{BB962C8B-B14F-4D97-AF65-F5344CB8AC3E}">
        <p14:creationId xmlns:p14="http://schemas.microsoft.com/office/powerpoint/2010/main" val="3873313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8</a:t>
            </a:fld>
            <a:endParaRPr lang="en-US"/>
          </a:p>
        </p:txBody>
      </p:sp>
    </p:spTree>
    <p:extLst>
      <p:ext uri="{BB962C8B-B14F-4D97-AF65-F5344CB8AC3E}">
        <p14:creationId xmlns:p14="http://schemas.microsoft.com/office/powerpoint/2010/main" val="3098520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9</a:t>
            </a:fld>
            <a:endParaRPr lang="en-US"/>
          </a:p>
        </p:txBody>
      </p:sp>
    </p:spTree>
    <p:extLst>
      <p:ext uri="{BB962C8B-B14F-4D97-AF65-F5344CB8AC3E}">
        <p14:creationId xmlns:p14="http://schemas.microsoft.com/office/powerpoint/2010/main" val="2746806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lokanadha.cheruvu@pmprb-cepmb.gc.ca"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hyperlink" Target="mailto:pmprb@pmprb-cepmb.gc.ca" TargetMode="External"/><Relationship Id="rId4" Type="http://schemas.openxmlformats.org/officeDocument/2006/relationships/hyperlink" Target="mailto:carol.mckinley@pmprb-cepmb.gc.c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2819400"/>
            <a:ext cx="7363544" cy="2438400"/>
          </a:xfrm>
        </p:spPr>
        <p:txBody>
          <a:bodyPr lIns="0" tIns="0" rIns="0" bIns="0"/>
          <a:lstStyle/>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r>
              <a:rPr lang="en-US" sz="2400" b="1" smtClean="0"/>
              <a:t>Outreach Sessions</a:t>
            </a:r>
            <a:endParaRPr lang="en-CA" sz="2400" b="1" dirty="0" smtClean="0"/>
          </a:p>
          <a:p>
            <a:pPr eaLnBrk="1" hangingPunct="1">
              <a:buFont typeface="Wingdings" pitchFamily="-60" charset="2"/>
              <a:buNone/>
            </a:pPr>
            <a:endParaRPr lang="en-CA" sz="2400" dirty="0" smtClean="0"/>
          </a:p>
          <a:p>
            <a:pPr eaLnBrk="1" hangingPunct="1">
              <a:buFont typeface="Wingdings" pitchFamily="-60" charset="2"/>
              <a:buNone/>
            </a:pPr>
            <a:r>
              <a:rPr lang="en-CA" sz="2000" dirty="0" smtClean="0"/>
              <a:t>Montreal, November 22, 2012		Toronto, November 23, 2012</a:t>
            </a:r>
          </a:p>
        </p:txBody>
      </p:sp>
      <p:sp>
        <p:nvSpPr>
          <p:cNvPr id="15362" name="AutoShape 2"/>
          <p:cNvSpPr>
            <a:spLocks noGrp="1" noChangeArrowheads="1"/>
          </p:cNvSpPr>
          <p:nvPr>
            <p:ph type="ctrTitle" sz="quarter"/>
          </p:nvPr>
        </p:nvSpPr>
        <p:spPr>
          <a:xfrm>
            <a:off x="1475656" y="2225675"/>
            <a:ext cx="7247657" cy="1660525"/>
          </a:xfrm>
        </p:spPr>
        <p:txBody>
          <a:bodyPr anchor="ctr"/>
          <a:lstStyle/>
          <a:p>
            <a:pPr eaLnBrk="1" hangingPunct="1"/>
            <a:r>
              <a:rPr lang="en-US" sz="3600" i="1" dirty="0" smtClean="0">
                <a:solidFill>
                  <a:schemeClr val="tx1"/>
                </a:solidFill>
              </a:rPr>
              <a:t>Patented Medicine Prices Review Board</a:t>
            </a:r>
            <a:br>
              <a:rPr lang="en-US" sz="3600" i="1" dirty="0" smtClean="0">
                <a:solidFill>
                  <a:schemeClr val="tx1"/>
                </a:solidFill>
              </a:rPr>
            </a:br>
            <a:r>
              <a:rPr lang="en-US" sz="2800" i="1" dirty="0" smtClean="0">
                <a:solidFill>
                  <a:schemeClr val="tx1"/>
                </a:solidFill>
              </a:rPr>
              <a:t>Regulatory Affairs and Outreach Branch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10</a:t>
            </a:fld>
            <a:endParaRPr lang="en-US">
              <a:solidFill>
                <a:schemeClr val="tx1"/>
              </a:solidFill>
            </a:endParaRPr>
          </a:p>
        </p:txBody>
      </p:sp>
      <p:sp>
        <p:nvSpPr>
          <p:cNvPr id="12" name="AutoShape 2"/>
          <p:cNvSpPr>
            <a:spLocks noGrp="1" noChangeArrowheads="1"/>
          </p:cNvSpPr>
          <p:nvPr>
            <p:ph type="title" idx="4294967295"/>
          </p:nvPr>
        </p:nvSpPr>
        <p:spPr>
          <a:xfrm>
            <a:off x="1066800" y="260648"/>
            <a:ext cx="7848600" cy="576064"/>
          </a:xfrm>
        </p:spPr>
        <p:txBody>
          <a:bodyPr/>
          <a:lstStyle/>
          <a:p>
            <a:pPr algn="ctr" eaLnBrk="1" hangingPunct="1"/>
            <a:r>
              <a:rPr lang="en-US" sz="2800" dirty="0" smtClean="0"/>
              <a:t>Changes in Form 2, Block 1, 2, 3</a:t>
            </a: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836712"/>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04925" y="908720"/>
            <a:ext cx="6534150" cy="501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7095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11</a:t>
            </a:fld>
            <a:endParaRPr lang="en-US">
              <a:solidFill>
                <a:schemeClr val="tx1"/>
              </a:solidFill>
            </a:endParaRPr>
          </a:p>
        </p:txBody>
      </p:sp>
      <p:sp>
        <p:nvSpPr>
          <p:cNvPr id="2" name="TextBox 1"/>
          <p:cNvSpPr txBox="1"/>
          <p:nvPr/>
        </p:nvSpPr>
        <p:spPr>
          <a:xfrm>
            <a:off x="1043608" y="620688"/>
            <a:ext cx="8100392" cy="2369880"/>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pPr algn="ctr"/>
            <a:r>
              <a:rPr lang="en-US" sz="2800" b="1" dirty="0" smtClean="0">
                <a:latin typeface="+mn-lt"/>
              </a:rPr>
              <a:t>Interim Maximum Average Potential Price (MAPP)</a:t>
            </a:r>
            <a:endParaRPr lang="en-CA" sz="2800" b="1" dirty="0">
              <a:latin typeface="+mn-lt"/>
            </a:endParaRPr>
          </a:p>
        </p:txBody>
      </p:sp>
    </p:spTree>
    <p:extLst>
      <p:ext uri="{BB962C8B-B14F-4D97-AF65-F5344CB8AC3E}">
        <p14:creationId xmlns:p14="http://schemas.microsoft.com/office/powerpoint/2010/main" val="2778023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12</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41400"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a:t>
            </a:r>
            <a:endParaRPr lang="en-CA" sz="2800" b="1" dirty="0">
              <a:solidFill>
                <a:srgbClr val="0066CC"/>
              </a:solidFill>
              <a:latin typeface="+mj-lt"/>
            </a:endParaRPr>
          </a:p>
        </p:txBody>
      </p:sp>
      <p:sp>
        <p:nvSpPr>
          <p:cNvPr id="3" name="TextBox 2"/>
          <p:cNvSpPr txBox="1"/>
          <p:nvPr/>
        </p:nvSpPr>
        <p:spPr>
          <a:xfrm>
            <a:off x="1041400" y="1340768"/>
            <a:ext cx="8102600" cy="8925520"/>
          </a:xfrm>
          <a:prstGeom prst="rect">
            <a:avLst/>
          </a:prstGeom>
          <a:noFill/>
        </p:spPr>
        <p:txBody>
          <a:bodyPr wrap="square" rtlCol="0">
            <a:spAutoFit/>
          </a:bodyPr>
          <a:lstStyle/>
          <a:p>
            <a:r>
              <a:rPr lang="en-US" sz="1800" b="1" dirty="0" smtClean="0">
                <a:solidFill>
                  <a:srgbClr val="0066CC"/>
                </a:solidFill>
              </a:rPr>
              <a:t>Compendium of Policies, Guidelines and Procedures, Schedule 5, Section 1.3</a:t>
            </a:r>
          </a:p>
          <a:p>
            <a:endParaRPr lang="en-US" sz="1600" i="1" dirty="0" smtClean="0">
              <a:solidFill>
                <a:srgbClr val="0066CC"/>
              </a:solidFill>
            </a:endParaRPr>
          </a:p>
          <a:p>
            <a:pPr lvl="1"/>
            <a:r>
              <a:rPr lang="en-US" sz="1800" i="1" dirty="0" smtClean="0">
                <a:solidFill>
                  <a:srgbClr val="0066CC"/>
                </a:solidFill>
              </a:rPr>
              <a:t>1.3 When the new patented drug product is sold in fewer than five countries at the time it is first sold in Canada, the median international price will be calculated on an interim basis.  At the end of three years or when the same patented drug product with the same strength and dosage form is sold in at least five countries, whichever occurs first, Board Staff will re-determine the median international price.  </a:t>
            </a:r>
            <a:r>
              <a:rPr lang="en-US" sz="1800" b="1" i="1" dirty="0" smtClean="0">
                <a:solidFill>
                  <a:srgbClr val="0066CC"/>
                </a:solidFill>
              </a:rPr>
              <a:t>Whenever this occurs, the drug product’s Non-Excessive Average Price will be the lower of:</a:t>
            </a:r>
          </a:p>
          <a:p>
            <a:pPr lvl="1"/>
            <a:endParaRPr lang="en-US" sz="1800" b="1" i="1" dirty="0">
              <a:solidFill>
                <a:srgbClr val="0066CC"/>
              </a:solidFill>
            </a:endParaRPr>
          </a:p>
          <a:p>
            <a:pPr marL="1257300" lvl="2" indent="-342900">
              <a:buAutoNum type="alphaLcParenBoth"/>
            </a:pPr>
            <a:r>
              <a:rPr lang="en-US" sz="1800" b="1" i="1" dirty="0" smtClean="0">
                <a:solidFill>
                  <a:srgbClr val="0066CC"/>
                </a:solidFill>
              </a:rPr>
              <a:t>The re-determined median international price, and</a:t>
            </a:r>
          </a:p>
          <a:p>
            <a:pPr marL="1257300" lvl="2" indent="-342900">
              <a:buAutoNum type="alphaLcParenBoth"/>
            </a:pPr>
            <a:r>
              <a:rPr lang="en-US" sz="1800" b="1" i="1" dirty="0" smtClean="0">
                <a:solidFill>
                  <a:srgbClr val="0066CC"/>
                </a:solidFill>
              </a:rPr>
              <a:t>The Non-Excessive Average Price derived from the ordinary application of the CPI-Adjustment Methodology (see Schedule 9).</a:t>
            </a:r>
          </a:p>
          <a:p>
            <a:pPr lvl="1"/>
            <a:endParaRPr lang="en-US" sz="1800" b="1" dirty="0" smtClean="0">
              <a:solidFill>
                <a:srgbClr val="0066CC"/>
              </a:solidFill>
            </a:endParaRPr>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CA" sz="1800" dirty="0"/>
          </a:p>
        </p:txBody>
      </p:sp>
    </p:spTree>
    <p:extLst>
      <p:ext uri="{BB962C8B-B14F-4D97-AF65-F5344CB8AC3E}">
        <p14:creationId xmlns:p14="http://schemas.microsoft.com/office/powerpoint/2010/main" val="3057452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txBox="1">
            <a:spLocks noGrp="1"/>
          </p:cNvSpPr>
          <p:nvPr/>
        </p:nvSpPr>
        <p:spPr bwMode="auto">
          <a:xfrm>
            <a:off x="152400" y="6245225"/>
            <a:ext cx="609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endParaRPr lang="en-US" sz="1400" dirty="0"/>
          </a:p>
        </p:txBody>
      </p:sp>
      <p:sp>
        <p:nvSpPr>
          <p:cNvPr id="19459" name="AutoShape 6"/>
          <p:cNvSpPr>
            <a:spLocks noChangeArrowheads="1"/>
          </p:cNvSpPr>
          <p:nvPr/>
        </p:nvSpPr>
        <p:spPr bwMode="auto">
          <a:xfrm>
            <a:off x="1493540" y="2420888"/>
            <a:ext cx="1638300" cy="72008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a:t>Substantial</a:t>
            </a:r>
          </a:p>
          <a:p>
            <a:pPr algn="ctr"/>
            <a:r>
              <a:rPr lang="en-US" sz="1400"/>
              <a:t>Improvement</a:t>
            </a:r>
          </a:p>
        </p:txBody>
      </p:sp>
      <p:sp>
        <p:nvSpPr>
          <p:cNvPr id="17413" name="AutoShape 8"/>
          <p:cNvSpPr>
            <a:spLocks noChangeArrowheads="1"/>
          </p:cNvSpPr>
          <p:nvPr/>
        </p:nvSpPr>
        <p:spPr bwMode="auto">
          <a:xfrm>
            <a:off x="4499992" y="2420888"/>
            <a:ext cx="1881833" cy="720080"/>
          </a:xfrm>
          <a:prstGeom prst="roundRect">
            <a:avLst>
              <a:gd name="adj" fmla="val 16667"/>
            </a:avLst>
          </a:prstGeom>
          <a:noFill/>
          <a:ln w="9525">
            <a:solidFill>
              <a:schemeClr val="tx1"/>
            </a:solidFill>
            <a:round/>
            <a:headEnd/>
            <a:tailEnd/>
          </a:ln>
        </p:spPr>
        <p:txBody>
          <a:bodyPr wrap="none" anchor="ctr"/>
          <a:lstStyle/>
          <a:p>
            <a:pPr>
              <a:defRPr/>
            </a:pPr>
            <a:r>
              <a:rPr lang="en-US" sz="1600" dirty="0">
                <a:solidFill>
                  <a:schemeClr val="accent4">
                    <a:lumMod val="90000"/>
                    <a:lumOff val="10000"/>
                  </a:schemeClr>
                </a:solidFill>
              </a:rPr>
              <a:t>Higher of: </a:t>
            </a:r>
          </a:p>
          <a:p>
            <a:pPr>
              <a:buFontTx/>
              <a:buChar char="-"/>
              <a:defRPr/>
            </a:pPr>
            <a:r>
              <a:rPr lang="en-US" sz="1400" dirty="0">
                <a:solidFill>
                  <a:schemeClr val="accent4">
                    <a:lumMod val="90000"/>
                    <a:lumOff val="10000"/>
                  </a:schemeClr>
                </a:solidFill>
              </a:rPr>
              <a:t> Top </a:t>
            </a:r>
            <a:r>
              <a:rPr lang="en-US" sz="1400" dirty="0" smtClean="0">
                <a:solidFill>
                  <a:schemeClr val="accent4">
                    <a:lumMod val="90000"/>
                    <a:lumOff val="10000"/>
                  </a:schemeClr>
                </a:solidFill>
              </a:rPr>
              <a:t>of TCC  </a:t>
            </a:r>
            <a:r>
              <a:rPr lang="en-US" sz="1400" dirty="0">
                <a:solidFill>
                  <a:schemeClr val="accent4">
                    <a:lumMod val="90000"/>
                    <a:lumOff val="10000"/>
                  </a:schemeClr>
                </a:solidFill>
              </a:rPr>
              <a:t/>
            </a:r>
            <a:br>
              <a:rPr lang="en-US" sz="1400" dirty="0">
                <a:solidFill>
                  <a:schemeClr val="accent4">
                    <a:lumMod val="90000"/>
                    <a:lumOff val="10000"/>
                  </a:schemeClr>
                </a:solidFill>
              </a:rPr>
            </a:br>
            <a:r>
              <a:rPr lang="en-US" sz="1400" dirty="0">
                <a:solidFill>
                  <a:schemeClr val="accent4">
                    <a:lumMod val="90000"/>
                    <a:lumOff val="10000"/>
                  </a:schemeClr>
                </a:solidFill>
              </a:rPr>
              <a:t>- </a:t>
            </a:r>
            <a:r>
              <a:rPr lang="en-US" sz="1400" dirty="0">
                <a:solidFill>
                  <a:srgbClr val="FF0000"/>
                </a:solidFill>
              </a:rPr>
              <a:t>MIPC</a:t>
            </a:r>
            <a:r>
              <a:rPr lang="en-US" sz="1400" dirty="0">
                <a:solidFill>
                  <a:schemeClr val="accent4">
                    <a:lumMod val="90000"/>
                    <a:lumOff val="10000"/>
                  </a:schemeClr>
                </a:solidFill>
              </a:rPr>
              <a:t>  </a:t>
            </a:r>
            <a:r>
              <a:rPr lang="en-US" sz="1400" dirty="0" smtClean="0">
                <a:solidFill>
                  <a:schemeClr val="accent4">
                    <a:lumMod val="90000"/>
                    <a:lumOff val="10000"/>
                  </a:schemeClr>
                </a:solidFill>
              </a:rPr>
              <a:t>          </a:t>
            </a:r>
            <a:endParaRPr lang="en-US" sz="1400" dirty="0">
              <a:solidFill>
                <a:schemeClr val="accent4">
                  <a:lumMod val="90000"/>
                  <a:lumOff val="10000"/>
                </a:schemeClr>
              </a:solidFill>
            </a:endParaRPr>
          </a:p>
        </p:txBody>
      </p:sp>
      <p:sp>
        <p:nvSpPr>
          <p:cNvPr id="19462" name="Text Box 14"/>
          <p:cNvSpPr txBox="1">
            <a:spLocks noChangeArrowheads="1"/>
          </p:cNvSpPr>
          <p:nvPr/>
        </p:nvSpPr>
        <p:spPr bwMode="auto">
          <a:xfrm>
            <a:off x="1366664" y="895251"/>
            <a:ext cx="1981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1400" b="1" u="sng" dirty="0"/>
              <a:t>Level of Therapeutic Improvement</a:t>
            </a:r>
          </a:p>
        </p:txBody>
      </p:sp>
      <p:sp>
        <p:nvSpPr>
          <p:cNvPr id="19463" name="Text Box 15"/>
          <p:cNvSpPr txBox="1">
            <a:spLocks noChangeArrowheads="1"/>
          </p:cNvSpPr>
          <p:nvPr/>
        </p:nvSpPr>
        <p:spPr bwMode="auto">
          <a:xfrm>
            <a:off x="3886200" y="3048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en-US" sz="1800"/>
          </a:p>
        </p:txBody>
      </p:sp>
      <p:sp>
        <p:nvSpPr>
          <p:cNvPr id="19465" name="Line 21"/>
          <p:cNvSpPr>
            <a:spLocks noChangeShapeType="1"/>
          </p:cNvSpPr>
          <p:nvPr/>
        </p:nvSpPr>
        <p:spPr bwMode="auto">
          <a:xfrm>
            <a:off x="7772400" y="6781800"/>
            <a:ext cx="3048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CA"/>
          </a:p>
        </p:txBody>
      </p:sp>
      <p:sp>
        <p:nvSpPr>
          <p:cNvPr id="19466" name="Line 22"/>
          <p:cNvSpPr>
            <a:spLocks noChangeShapeType="1"/>
          </p:cNvSpPr>
          <p:nvPr/>
        </p:nvSpPr>
        <p:spPr bwMode="auto">
          <a:xfrm>
            <a:off x="1043608" y="76470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9467" name="Rectangle 23"/>
          <p:cNvSpPr>
            <a:spLocks noChangeArrowheads="1"/>
          </p:cNvSpPr>
          <p:nvPr/>
        </p:nvSpPr>
        <p:spPr bwMode="auto">
          <a:xfrm>
            <a:off x="2179371" y="188640"/>
            <a:ext cx="570919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pPr algn="ctr"/>
            <a:r>
              <a:rPr lang="en-CA" sz="2800" b="1" dirty="0" smtClean="0">
                <a:solidFill>
                  <a:srgbClr val="20558A"/>
                </a:solidFill>
              </a:rPr>
              <a:t>MIPC in Introductory </a:t>
            </a:r>
            <a:r>
              <a:rPr lang="en-CA" sz="2800" b="1" dirty="0">
                <a:solidFill>
                  <a:srgbClr val="20558A"/>
                </a:solidFill>
              </a:rPr>
              <a:t>Price </a:t>
            </a:r>
            <a:r>
              <a:rPr lang="en-CA" sz="2800" b="1" dirty="0" smtClean="0">
                <a:solidFill>
                  <a:srgbClr val="20558A"/>
                </a:solidFill>
              </a:rPr>
              <a:t>Tests</a:t>
            </a:r>
            <a:endParaRPr lang="en-US" sz="2800" b="1" dirty="0">
              <a:solidFill>
                <a:srgbClr val="20558A"/>
              </a:solidFill>
            </a:endParaRPr>
          </a:p>
        </p:txBody>
      </p:sp>
      <p:sp>
        <p:nvSpPr>
          <p:cNvPr id="19468" name="AutoShape 2"/>
          <p:cNvSpPr>
            <a:spLocks noChangeArrowheads="1"/>
          </p:cNvSpPr>
          <p:nvPr/>
        </p:nvSpPr>
        <p:spPr bwMode="auto">
          <a:xfrm>
            <a:off x="1493540" y="1556792"/>
            <a:ext cx="1638300" cy="64807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dirty="0"/>
              <a:t>Breakthrough</a:t>
            </a:r>
          </a:p>
        </p:txBody>
      </p:sp>
      <p:sp>
        <p:nvSpPr>
          <p:cNvPr id="19470" name="AutoShape 4"/>
          <p:cNvSpPr>
            <a:spLocks noChangeArrowheads="1"/>
          </p:cNvSpPr>
          <p:nvPr/>
        </p:nvSpPr>
        <p:spPr bwMode="auto">
          <a:xfrm>
            <a:off x="4499992" y="1556792"/>
            <a:ext cx="1872208" cy="64807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dirty="0" smtClean="0">
                <a:solidFill>
                  <a:srgbClr val="FF0000"/>
                </a:solidFill>
              </a:rPr>
              <a:t>MIPC</a:t>
            </a:r>
            <a:endParaRPr lang="en-US" sz="1400" dirty="0">
              <a:solidFill>
                <a:srgbClr val="334B99"/>
              </a:solidFill>
            </a:endParaRPr>
          </a:p>
        </p:txBody>
      </p:sp>
      <p:sp>
        <p:nvSpPr>
          <p:cNvPr id="19471" name="Line 26"/>
          <p:cNvSpPr>
            <a:spLocks noChangeShapeType="1"/>
          </p:cNvSpPr>
          <p:nvPr/>
        </p:nvSpPr>
        <p:spPr bwMode="auto">
          <a:xfrm>
            <a:off x="3152428" y="1859124"/>
            <a:ext cx="1347564"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19474" name="Line 26"/>
          <p:cNvSpPr>
            <a:spLocks noChangeShapeType="1"/>
          </p:cNvSpPr>
          <p:nvPr/>
        </p:nvSpPr>
        <p:spPr bwMode="auto">
          <a:xfrm>
            <a:off x="3152428" y="2780928"/>
            <a:ext cx="1347564"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19475" name="Rectangle 19"/>
          <p:cNvSpPr>
            <a:spLocks noChangeArrowheads="1"/>
          </p:cNvSpPr>
          <p:nvPr/>
        </p:nvSpPr>
        <p:spPr bwMode="auto">
          <a:xfrm>
            <a:off x="4283968" y="888777"/>
            <a:ext cx="2565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Bef>
                <a:spcPct val="50000"/>
              </a:spcBef>
            </a:pPr>
            <a:r>
              <a:rPr lang="en-US" sz="1400" b="1" u="sng" dirty="0">
                <a:solidFill>
                  <a:srgbClr val="003366"/>
                </a:solidFill>
              </a:rPr>
              <a:t>Introductory  Price Tests</a:t>
            </a:r>
          </a:p>
        </p:txBody>
      </p:sp>
      <p:sp>
        <p:nvSpPr>
          <p:cNvPr id="19476" name="Slide Number Placeholder 19"/>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648737B5-8BF3-4E47-A889-BB0397FC7B1B}" type="slidenum">
              <a:rPr lang="en-US" sz="1400" smtClean="0">
                <a:solidFill>
                  <a:schemeClr val="bg1"/>
                </a:solidFill>
              </a:rPr>
              <a:pPr eaLnBrk="1" hangingPunct="1"/>
              <a:t>13</a:t>
            </a:fld>
            <a:endParaRPr lang="en-US" sz="1400" smtClean="0"/>
          </a:p>
        </p:txBody>
      </p:sp>
      <p:sp>
        <p:nvSpPr>
          <p:cNvPr id="21" name="AutoShape 10"/>
          <p:cNvSpPr>
            <a:spLocks noChangeArrowheads="1"/>
          </p:cNvSpPr>
          <p:nvPr/>
        </p:nvSpPr>
        <p:spPr bwMode="auto">
          <a:xfrm>
            <a:off x="7308304" y="2204864"/>
            <a:ext cx="1584176" cy="3390478"/>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t" anchorCtr="0"/>
          <a:lstStyle/>
          <a:p>
            <a:r>
              <a:rPr lang="en-US" sz="1400" dirty="0" smtClean="0"/>
              <a:t>If no comparator </a:t>
            </a:r>
          </a:p>
          <a:p>
            <a:r>
              <a:rPr lang="en-US" sz="1400" dirty="0" smtClean="0"/>
              <a:t>is identified</a:t>
            </a:r>
          </a:p>
          <a:p>
            <a:endParaRPr lang="en-US" sz="1400" dirty="0" smtClean="0"/>
          </a:p>
          <a:p>
            <a:r>
              <a:rPr lang="en-US" sz="1400" dirty="0" smtClean="0"/>
              <a:t>Or if price of</a:t>
            </a:r>
          </a:p>
          <a:p>
            <a:r>
              <a:rPr lang="en-US" sz="1400" dirty="0" smtClean="0"/>
              <a:t>comparator is </a:t>
            </a:r>
          </a:p>
          <a:p>
            <a:r>
              <a:rPr lang="en-US" sz="1400" dirty="0" smtClean="0"/>
              <a:t>excessive </a:t>
            </a:r>
          </a:p>
          <a:p>
            <a:endParaRPr lang="en-US" sz="1400" dirty="0" smtClean="0"/>
          </a:p>
          <a:p>
            <a:r>
              <a:rPr lang="en-US" sz="1400" dirty="0" smtClean="0"/>
              <a:t>Or if cannot </a:t>
            </a:r>
          </a:p>
          <a:p>
            <a:r>
              <a:rPr lang="en-US" sz="1400" dirty="0" smtClean="0"/>
              <a:t>derive dosage</a:t>
            </a:r>
            <a:endParaRPr lang="en-US" sz="1400" dirty="0"/>
          </a:p>
          <a:p>
            <a:r>
              <a:rPr lang="en-US" sz="1400" dirty="0"/>
              <a:t>regimen </a:t>
            </a:r>
            <a:endParaRPr lang="en-US" sz="1400" dirty="0" smtClean="0"/>
          </a:p>
          <a:p>
            <a:endParaRPr lang="en-US" sz="1400" dirty="0" smtClean="0"/>
          </a:p>
          <a:p>
            <a:r>
              <a:rPr lang="en-US" sz="1400" dirty="0" smtClean="0"/>
              <a:t>Or If  no public </a:t>
            </a:r>
          </a:p>
          <a:p>
            <a:r>
              <a:rPr lang="en-US" sz="1400" dirty="0" smtClean="0"/>
              <a:t>price </a:t>
            </a:r>
            <a:r>
              <a:rPr lang="en-US" sz="1400" dirty="0" smtClean="0">
                <a:solidFill>
                  <a:srgbClr val="334B99"/>
                </a:solidFill>
              </a:rPr>
              <a:t>is</a:t>
            </a:r>
            <a:r>
              <a:rPr lang="en-US" sz="1400" dirty="0" smtClean="0"/>
              <a:t> found </a:t>
            </a:r>
          </a:p>
          <a:p>
            <a:endParaRPr lang="en-US" sz="1400" dirty="0"/>
          </a:p>
          <a:p>
            <a:r>
              <a:rPr lang="en-US" sz="1400" dirty="0" smtClean="0"/>
              <a:t>      </a:t>
            </a:r>
            <a:r>
              <a:rPr lang="en-US" sz="1400" dirty="0" smtClean="0">
                <a:solidFill>
                  <a:srgbClr val="FF0000"/>
                </a:solidFill>
              </a:rPr>
              <a:t>MIPC </a:t>
            </a:r>
            <a:endParaRPr lang="en-US" sz="1000" dirty="0">
              <a:solidFill>
                <a:srgbClr val="334B99"/>
              </a:solidFill>
            </a:endParaRPr>
          </a:p>
          <a:p>
            <a:endParaRPr lang="en-US" sz="1000" dirty="0"/>
          </a:p>
        </p:txBody>
      </p:sp>
      <p:sp>
        <p:nvSpPr>
          <p:cNvPr id="23" name="AutoShape 12"/>
          <p:cNvSpPr>
            <a:spLocks noChangeArrowheads="1"/>
          </p:cNvSpPr>
          <p:nvPr/>
        </p:nvSpPr>
        <p:spPr bwMode="auto">
          <a:xfrm>
            <a:off x="1503040" y="3429000"/>
            <a:ext cx="1628800" cy="7620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a:t>Moderate </a:t>
            </a:r>
          </a:p>
          <a:p>
            <a:pPr algn="ctr"/>
            <a:r>
              <a:rPr lang="en-US" sz="1400"/>
              <a:t>Improvement</a:t>
            </a:r>
          </a:p>
        </p:txBody>
      </p:sp>
      <p:sp>
        <p:nvSpPr>
          <p:cNvPr id="24" name="AutoShape 11"/>
          <p:cNvSpPr>
            <a:spLocks noChangeArrowheads="1"/>
          </p:cNvSpPr>
          <p:nvPr/>
        </p:nvSpPr>
        <p:spPr bwMode="auto">
          <a:xfrm>
            <a:off x="4499992" y="3429000"/>
            <a:ext cx="1905000" cy="97210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r>
              <a:rPr lang="en-US" sz="1400" dirty="0"/>
              <a:t>Higher of:</a:t>
            </a:r>
          </a:p>
          <a:p>
            <a:r>
              <a:rPr lang="en-US" sz="1400" dirty="0"/>
              <a:t> - Mid point (Top of </a:t>
            </a:r>
          </a:p>
          <a:p>
            <a:r>
              <a:rPr lang="en-US" sz="1400" dirty="0"/>
              <a:t>   </a:t>
            </a:r>
            <a:r>
              <a:rPr lang="en-US" sz="1400" dirty="0" smtClean="0"/>
              <a:t>TCC </a:t>
            </a:r>
            <a:r>
              <a:rPr lang="en-US" sz="1400" dirty="0"/>
              <a:t>and </a:t>
            </a:r>
            <a:r>
              <a:rPr lang="en-US" sz="1400" dirty="0" smtClean="0">
                <a:solidFill>
                  <a:srgbClr val="FF0000"/>
                </a:solidFill>
              </a:rPr>
              <a:t>MIPC</a:t>
            </a:r>
            <a:r>
              <a:rPr lang="en-US" sz="1400" dirty="0" smtClean="0"/>
              <a:t>)</a:t>
            </a:r>
            <a:endParaRPr lang="en-US" sz="1400" dirty="0"/>
          </a:p>
          <a:p>
            <a:r>
              <a:rPr lang="en-US" sz="1400" dirty="0"/>
              <a:t> - Top TCC </a:t>
            </a:r>
          </a:p>
        </p:txBody>
      </p:sp>
      <p:sp>
        <p:nvSpPr>
          <p:cNvPr id="36" name="Line 26"/>
          <p:cNvSpPr>
            <a:spLocks noChangeShapeType="1"/>
          </p:cNvSpPr>
          <p:nvPr/>
        </p:nvSpPr>
        <p:spPr bwMode="auto">
          <a:xfrm>
            <a:off x="3152428" y="3810000"/>
            <a:ext cx="1347564"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a:p>
        </p:txBody>
      </p:sp>
      <p:sp>
        <p:nvSpPr>
          <p:cNvPr id="37" name="AutoShape 5"/>
          <p:cNvSpPr>
            <a:spLocks noChangeArrowheads="1"/>
          </p:cNvSpPr>
          <p:nvPr/>
        </p:nvSpPr>
        <p:spPr bwMode="auto">
          <a:xfrm>
            <a:off x="1503040" y="4724400"/>
            <a:ext cx="1628800" cy="7620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dirty="0"/>
              <a:t>Slight/No </a:t>
            </a:r>
          </a:p>
          <a:p>
            <a:pPr algn="ctr"/>
            <a:r>
              <a:rPr lang="en-US" sz="1400" dirty="0"/>
              <a:t>Improvement</a:t>
            </a:r>
          </a:p>
        </p:txBody>
      </p:sp>
      <p:sp>
        <p:nvSpPr>
          <p:cNvPr id="40" name="AutoShape 11"/>
          <p:cNvSpPr>
            <a:spLocks noChangeArrowheads="1"/>
          </p:cNvSpPr>
          <p:nvPr/>
        </p:nvSpPr>
        <p:spPr bwMode="auto">
          <a:xfrm>
            <a:off x="4499992" y="4572000"/>
            <a:ext cx="1881834" cy="495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400" dirty="0" smtClean="0"/>
              <a:t>Top of TCC </a:t>
            </a:r>
            <a:endParaRPr lang="en-US" sz="1400" dirty="0"/>
          </a:p>
        </p:txBody>
      </p:sp>
      <p:sp>
        <p:nvSpPr>
          <p:cNvPr id="41" name="AutoShape 11"/>
          <p:cNvSpPr>
            <a:spLocks noChangeArrowheads="1"/>
          </p:cNvSpPr>
          <p:nvPr/>
        </p:nvSpPr>
        <p:spPr bwMode="auto">
          <a:xfrm>
            <a:off x="4499992" y="5157192"/>
            <a:ext cx="1872209" cy="876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r>
              <a:rPr lang="en-US" sz="1400" dirty="0"/>
              <a:t>Lower of:</a:t>
            </a:r>
          </a:p>
          <a:p>
            <a:r>
              <a:rPr lang="en-US" sz="1400" dirty="0"/>
              <a:t> - Bottom of TCC </a:t>
            </a:r>
          </a:p>
          <a:p>
            <a:r>
              <a:rPr lang="en-US" sz="1400" dirty="0"/>
              <a:t> - </a:t>
            </a:r>
            <a:r>
              <a:rPr lang="en-US" sz="1400" dirty="0" smtClean="0">
                <a:solidFill>
                  <a:srgbClr val="FF0000"/>
                </a:solidFill>
              </a:rPr>
              <a:t>MIPC</a:t>
            </a:r>
            <a:endParaRPr lang="en-US" sz="1400" dirty="0">
              <a:solidFill>
                <a:srgbClr val="334B99"/>
              </a:solidFill>
            </a:endParaRPr>
          </a:p>
        </p:txBody>
      </p:sp>
      <p:cxnSp>
        <p:nvCxnSpPr>
          <p:cNvPr id="42" name="Straight Connector 44"/>
          <p:cNvCxnSpPr>
            <a:cxnSpLocks noChangeShapeType="1"/>
            <a:stCxn id="37" idx="3"/>
          </p:cNvCxnSpPr>
          <p:nvPr/>
        </p:nvCxnSpPr>
        <p:spPr bwMode="auto">
          <a:xfrm flipV="1">
            <a:off x="3131840" y="4819650"/>
            <a:ext cx="1368152" cy="285750"/>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3" name="Straight Connector 46"/>
          <p:cNvCxnSpPr>
            <a:cxnSpLocks noChangeShapeType="1"/>
            <a:stCxn id="37" idx="3"/>
            <a:endCxn id="41" idx="1"/>
          </p:cNvCxnSpPr>
          <p:nvPr/>
        </p:nvCxnSpPr>
        <p:spPr bwMode="auto">
          <a:xfrm>
            <a:off x="3131840" y="5105400"/>
            <a:ext cx="1368152" cy="489942"/>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5" name="Straight Connector 52"/>
          <p:cNvCxnSpPr>
            <a:cxnSpLocks noChangeShapeType="1"/>
            <a:stCxn id="40" idx="3"/>
            <a:endCxn id="21" idx="1"/>
          </p:cNvCxnSpPr>
          <p:nvPr/>
        </p:nvCxnSpPr>
        <p:spPr bwMode="auto">
          <a:xfrm flipV="1">
            <a:off x="6381826" y="3900103"/>
            <a:ext cx="926478" cy="919547"/>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6" name="Straight Connector 54"/>
          <p:cNvCxnSpPr>
            <a:cxnSpLocks noChangeShapeType="1"/>
            <a:stCxn id="41" idx="3"/>
            <a:endCxn id="21" idx="1"/>
          </p:cNvCxnSpPr>
          <p:nvPr/>
        </p:nvCxnSpPr>
        <p:spPr bwMode="auto">
          <a:xfrm flipV="1">
            <a:off x="6372201" y="3900103"/>
            <a:ext cx="936103" cy="1695239"/>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59" name="Straight Connector 52"/>
          <p:cNvCxnSpPr>
            <a:cxnSpLocks noChangeShapeType="1"/>
            <a:stCxn id="24" idx="3"/>
            <a:endCxn id="21" idx="1"/>
          </p:cNvCxnSpPr>
          <p:nvPr/>
        </p:nvCxnSpPr>
        <p:spPr bwMode="auto">
          <a:xfrm flipV="1">
            <a:off x="6404992" y="3900103"/>
            <a:ext cx="903312" cy="14950"/>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938533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14</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1 (MIPC)</a:t>
            </a:r>
            <a:endParaRPr lang="en-CA" sz="2800" b="1" dirty="0">
              <a:solidFill>
                <a:srgbClr val="0066CC"/>
              </a:solidFill>
              <a:latin typeface="+mj-lt"/>
            </a:endParaRPr>
          </a:p>
        </p:txBody>
      </p:sp>
      <p:sp>
        <p:nvSpPr>
          <p:cNvPr id="3" name="TextBox 2"/>
          <p:cNvSpPr txBox="1"/>
          <p:nvPr/>
        </p:nvSpPr>
        <p:spPr>
          <a:xfrm>
            <a:off x="1041400" y="1707773"/>
            <a:ext cx="8102600" cy="3139321"/>
          </a:xfrm>
          <a:prstGeom prst="rect">
            <a:avLst/>
          </a:prstGeom>
          <a:noFill/>
        </p:spPr>
        <p:txBody>
          <a:bodyPr wrap="square" rtlCol="0">
            <a:spAutoFit/>
          </a:bodyPr>
          <a:lstStyle/>
          <a:p>
            <a:pPr marL="285750" indent="-285750">
              <a:buFont typeface="Wingdings" pitchFamily="2" charset="2"/>
              <a:buChar char="Ø"/>
            </a:pPr>
            <a:r>
              <a:rPr lang="en-US" sz="1800" dirty="0" smtClean="0">
                <a:solidFill>
                  <a:srgbClr val="0066CC"/>
                </a:solidFill>
              </a:rPr>
              <a:t>Drug product A introduced in March 2010 </a:t>
            </a:r>
          </a:p>
          <a:p>
            <a:endParaRPr lang="en-CA" sz="1800" dirty="0">
              <a:solidFill>
                <a:srgbClr val="0066CC"/>
              </a:solidFill>
            </a:endParaRPr>
          </a:p>
          <a:p>
            <a:pPr marL="285750" indent="-285750">
              <a:buFont typeface="Wingdings" pitchFamily="2" charset="2"/>
              <a:buChar char="Ø"/>
            </a:pPr>
            <a:r>
              <a:rPr lang="en-CA" sz="1800" dirty="0" smtClean="0">
                <a:solidFill>
                  <a:srgbClr val="0066CC"/>
                </a:solidFill>
              </a:rPr>
              <a:t>Pivotal test </a:t>
            </a:r>
            <a:r>
              <a:rPr lang="en-CA" sz="1800" dirty="0">
                <a:solidFill>
                  <a:srgbClr val="0066CC"/>
                </a:solidFill>
              </a:rPr>
              <a:t>establishing the MAPP at introduction : </a:t>
            </a:r>
            <a:r>
              <a:rPr lang="en-CA" sz="1800" dirty="0" smtClean="0">
                <a:solidFill>
                  <a:srgbClr val="0066CC"/>
                </a:solidFill>
              </a:rPr>
              <a:t>Median International Price Comparison (MIPC) test</a:t>
            </a:r>
            <a:endParaRPr lang="en-US" sz="1800" dirty="0" smtClean="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b="1" dirty="0" smtClean="0">
                <a:solidFill>
                  <a:srgbClr val="0066CC"/>
                </a:solidFill>
              </a:rPr>
              <a:t>In 2010</a:t>
            </a:r>
            <a:r>
              <a:rPr lang="en-US" sz="1800" dirty="0" smtClean="0">
                <a:solidFill>
                  <a:srgbClr val="0066CC"/>
                </a:solidFill>
              </a:rPr>
              <a:t>, Drug product A is sold </a:t>
            </a:r>
            <a:r>
              <a:rPr lang="en-US" sz="1800" dirty="0">
                <a:solidFill>
                  <a:srgbClr val="0066CC"/>
                </a:solidFill>
              </a:rPr>
              <a:t>in </a:t>
            </a:r>
            <a:r>
              <a:rPr lang="en-US" sz="1800" dirty="0" smtClean="0">
                <a:solidFill>
                  <a:srgbClr val="0066CC"/>
                </a:solidFill>
              </a:rPr>
              <a:t>Italy ($10) and in the US ($20) </a:t>
            </a:r>
          </a:p>
          <a:p>
            <a:r>
              <a:rPr lang="en-US" sz="1800" dirty="0">
                <a:solidFill>
                  <a:srgbClr val="0066CC"/>
                </a:solidFill>
              </a:rPr>
              <a:t> </a:t>
            </a:r>
            <a:r>
              <a:rPr lang="en-US" sz="1800" dirty="0" smtClean="0">
                <a:solidFill>
                  <a:srgbClr val="0066CC"/>
                </a:solidFill>
              </a:rPr>
              <a:t>  </a:t>
            </a:r>
          </a:p>
          <a:p>
            <a:r>
              <a:rPr lang="en-US" sz="1800" dirty="0">
                <a:solidFill>
                  <a:srgbClr val="0066CC"/>
                </a:solidFill>
              </a:rPr>
              <a:t>	</a:t>
            </a:r>
            <a:r>
              <a:rPr lang="en-US" sz="1800" dirty="0" smtClean="0">
                <a:solidFill>
                  <a:srgbClr val="0066CC"/>
                </a:solidFill>
              </a:rPr>
              <a:t>Interim MIPC = </a:t>
            </a:r>
            <a:r>
              <a:rPr lang="en-US" sz="1800" b="1" u="sng" dirty="0" smtClean="0">
                <a:solidFill>
                  <a:srgbClr val="FF0000"/>
                </a:solidFill>
              </a:rPr>
              <a:t>Interim MAPP (2010) = $15</a:t>
            </a:r>
          </a:p>
          <a:p>
            <a:pPr marL="285750" indent="-285750">
              <a:buFont typeface="Arial" pitchFamily="34" charset="0"/>
              <a:buChar char="•"/>
            </a:pPr>
            <a:endParaRPr lang="en-US" sz="1800" b="1" u="sng" dirty="0" smtClean="0">
              <a:solidFill>
                <a:srgbClr val="0066CC"/>
              </a:solidFill>
            </a:endParaRPr>
          </a:p>
          <a:p>
            <a:endParaRPr lang="en-US" sz="1800" dirty="0">
              <a:solidFill>
                <a:srgbClr val="0066CC"/>
              </a:solidFill>
            </a:endParaRPr>
          </a:p>
          <a:p>
            <a:endParaRPr lang="en-CA" sz="1800" dirty="0"/>
          </a:p>
        </p:txBody>
      </p:sp>
    </p:spTree>
    <p:extLst>
      <p:ext uri="{BB962C8B-B14F-4D97-AF65-F5344CB8AC3E}">
        <p14:creationId xmlns:p14="http://schemas.microsoft.com/office/powerpoint/2010/main" val="4036494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15</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1 (MIPC)</a:t>
            </a:r>
            <a:endParaRPr lang="en-CA" sz="2800" b="1" dirty="0">
              <a:solidFill>
                <a:srgbClr val="0066CC"/>
              </a:solidFill>
              <a:latin typeface="+mj-lt"/>
            </a:endParaRPr>
          </a:p>
        </p:txBody>
      </p:sp>
      <p:sp>
        <p:nvSpPr>
          <p:cNvPr id="3" name="TextBox 2"/>
          <p:cNvSpPr txBox="1"/>
          <p:nvPr/>
        </p:nvSpPr>
        <p:spPr>
          <a:xfrm>
            <a:off x="1041400" y="1268760"/>
            <a:ext cx="8102600" cy="4524315"/>
          </a:xfrm>
          <a:prstGeom prst="rect">
            <a:avLst/>
          </a:prstGeom>
          <a:noFill/>
        </p:spPr>
        <p:txBody>
          <a:bodyPr wrap="square" rtlCol="0">
            <a:spAutoFit/>
          </a:bodyPr>
          <a:lstStyle/>
          <a:p>
            <a:pPr marL="285750" indent="-285750">
              <a:buFont typeface="Wingdings" pitchFamily="2" charset="2"/>
              <a:buChar char="Ø"/>
            </a:pPr>
            <a:endParaRPr lang="en-US" sz="1800" b="1" u="sng" dirty="0" smtClean="0">
              <a:solidFill>
                <a:srgbClr val="0066CC"/>
              </a:solidFill>
            </a:endParaRPr>
          </a:p>
          <a:p>
            <a:r>
              <a:rPr lang="en-US" sz="1800" b="1" u="sng" dirty="0" smtClean="0">
                <a:solidFill>
                  <a:srgbClr val="0066CC"/>
                </a:solidFill>
              </a:rPr>
              <a:t>Scenario 1: Three years (2013)</a:t>
            </a:r>
          </a:p>
          <a:p>
            <a:r>
              <a:rPr lang="en-US" sz="1800" dirty="0" smtClean="0">
                <a:solidFill>
                  <a:srgbClr val="0066CC"/>
                </a:solidFill>
              </a:rPr>
              <a:t>  </a:t>
            </a:r>
          </a:p>
          <a:p>
            <a:pPr marL="285750" indent="-285750">
              <a:buFont typeface="Wingdings" pitchFamily="2" charset="2"/>
              <a:buChar char="Ø"/>
            </a:pPr>
            <a:r>
              <a:rPr lang="en-US" sz="1800" dirty="0" smtClean="0">
                <a:solidFill>
                  <a:srgbClr val="0066CC"/>
                </a:solidFill>
              </a:rPr>
              <a:t>In 2011, 2012 and 2013, drug A still sold in only 2 countries    </a:t>
            </a:r>
            <a:r>
              <a:rPr lang="en-US" sz="1800" b="1" dirty="0" smtClean="0">
                <a:solidFill>
                  <a:srgbClr val="0066CC"/>
                </a:solidFill>
              </a:rPr>
              <a:t>MIPC = $15</a:t>
            </a:r>
          </a:p>
          <a:p>
            <a:r>
              <a:rPr lang="en-US" sz="1800" dirty="0" smtClean="0">
                <a:solidFill>
                  <a:srgbClr val="0066CC"/>
                </a:solidFill>
              </a:rPr>
              <a:t>     </a:t>
            </a:r>
          </a:p>
          <a:p>
            <a:pPr marL="285750" indent="-285750">
              <a:buFont typeface="Wingdings" pitchFamily="2" charset="2"/>
              <a:buChar char="Ø"/>
            </a:pPr>
            <a:r>
              <a:rPr lang="en-US" sz="1800" dirty="0" smtClean="0">
                <a:solidFill>
                  <a:srgbClr val="FF0000"/>
                </a:solidFill>
              </a:rPr>
              <a:t>Post-Interim MAPP is set by MIPC</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2013 N-NEAP </a:t>
            </a:r>
            <a:r>
              <a:rPr lang="en-CA" sz="1800" dirty="0" smtClean="0">
                <a:solidFill>
                  <a:srgbClr val="0066CC"/>
                </a:solidFill>
              </a:rPr>
              <a:t>(</a:t>
            </a:r>
            <a:r>
              <a:rPr lang="en-CA" sz="1800" dirty="0">
                <a:solidFill>
                  <a:srgbClr val="0066CC"/>
                </a:solidFill>
              </a:rPr>
              <a:t>based on CPI-Adjustment Methodology</a:t>
            </a:r>
            <a:r>
              <a:rPr lang="en-CA" sz="1800" dirty="0" smtClean="0">
                <a:solidFill>
                  <a:srgbClr val="0066CC"/>
                </a:solidFill>
              </a:rPr>
              <a:t>) = </a:t>
            </a:r>
            <a:r>
              <a:rPr lang="en-US" sz="1800" dirty="0" smtClean="0">
                <a:solidFill>
                  <a:srgbClr val="0066CC"/>
                </a:solidFill>
              </a:rPr>
              <a:t> $14</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Impact on future requests for DIP application:  IBP remains at $15</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CA" sz="1800" dirty="0"/>
          </a:p>
        </p:txBody>
      </p:sp>
      <p:sp>
        <p:nvSpPr>
          <p:cNvPr id="6" name="Rectangle 5"/>
          <p:cNvSpPr/>
          <p:nvPr/>
        </p:nvSpPr>
        <p:spPr bwMode="auto">
          <a:xfrm>
            <a:off x="1403648" y="3738735"/>
            <a:ext cx="7416824" cy="698377"/>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Post-Interim MAPP (2013)</a:t>
            </a:r>
            <a:r>
              <a:rPr lang="en-US" sz="1800" dirty="0" smtClean="0">
                <a:solidFill>
                  <a:srgbClr val="0066CC"/>
                </a:solidFill>
                <a:latin typeface="Arial" charset="0"/>
              </a:rPr>
              <a:t> = $15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Final 2013 N-NEAP = $14</a:t>
            </a:r>
            <a:endParaRPr kumimoji="0" lang="en-CA" sz="1800" i="0" u="none" strike="noStrike" cap="none" normalizeH="0" baseline="0" dirty="0" smtClean="0">
              <a:ln>
                <a:noFill/>
              </a:ln>
              <a:solidFill>
                <a:srgbClr val="0066CC"/>
              </a:solidFill>
              <a:effectLst/>
              <a:latin typeface="Arial" charset="0"/>
            </a:endParaRPr>
          </a:p>
        </p:txBody>
      </p:sp>
    </p:spTree>
    <p:extLst>
      <p:ext uri="{BB962C8B-B14F-4D97-AF65-F5344CB8AC3E}">
        <p14:creationId xmlns:p14="http://schemas.microsoft.com/office/powerpoint/2010/main" val="1295905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16</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1 (MIPC)</a:t>
            </a:r>
            <a:endParaRPr lang="en-CA" sz="2800" b="1" dirty="0">
              <a:solidFill>
                <a:srgbClr val="0066CC"/>
              </a:solidFill>
              <a:latin typeface="+mj-lt"/>
            </a:endParaRPr>
          </a:p>
        </p:txBody>
      </p:sp>
      <p:sp>
        <p:nvSpPr>
          <p:cNvPr id="3" name="TextBox 2"/>
          <p:cNvSpPr txBox="1"/>
          <p:nvPr/>
        </p:nvSpPr>
        <p:spPr>
          <a:xfrm>
            <a:off x="1043608" y="1196752"/>
            <a:ext cx="8102600" cy="4801314"/>
          </a:xfrm>
          <a:prstGeom prst="rect">
            <a:avLst/>
          </a:prstGeom>
          <a:noFill/>
        </p:spPr>
        <p:txBody>
          <a:bodyPr wrap="square" rtlCol="0">
            <a:spAutoFit/>
          </a:bodyPr>
          <a:lstStyle/>
          <a:p>
            <a:r>
              <a:rPr lang="en-US" sz="1800" b="1" dirty="0" smtClean="0">
                <a:solidFill>
                  <a:srgbClr val="0066CC"/>
                </a:solidFill>
              </a:rPr>
              <a:t>S</a:t>
            </a:r>
            <a:r>
              <a:rPr lang="en-US" sz="1800" b="1" u="sng" dirty="0" smtClean="0">
                <a:solidFill>
                  <a:srgbClr val="0066CC"/>
                </a:solidFill>
              </a:rPr>
              <a:t>cenario 2: Five countries (lower PI-MAPP)</a:t>
            </a:r>
          </a:p>
          <a:p>
            <a:endParaRPr lang="en-US" sz="1800" dirty="0">
              <a:solidFill>
                <a:srgbClr val="0066CC"/>
              </a:solidFill>
            </a:endParaRPr>
          </a:p>
          <a:p>
            <a:pPr marL="285750" indent="-285750">
              <a:buFont typeface="Wingdings" pitchFamily="2" charset="2"/>
              <a:buChar char="Ø"/>
            </a:pPr>
            <a:r>
              <a:rPr lang="en-US" sz="1800" b="1" dirty="0" smtClean="0">
                <a:solidFill>
                  <a:srgbClr val="0066CC"/>
                </a:solidFill>
              </a:rPr>
              <a:t>In 2012</a:t>
            </a:r>
            <a:r>
              <a:rPr lang="en-US" sz="1800" dirty="0" smtClean="0">
                <a:solidFill>
                  <a:srgbClr val="0066CC"/>
                </a:solidFill>
              </a:rPr>
              <a:t>, Drug product A is now sold in 5 countries: Italy ($10), France ($10), Germany ($10), Switzerland ($10), US ($20)           </a:t>
            </a:r>
            <a:r>
              <a:rPr lang="en-US" sz="1800" b="1" dirty="0" smtClean="0">
                <a:solidFill>
                  <a:srgbClr val="0066CC"/>
                </a:solidFill>
              </a:rPr>
              <a:t>MIPC = $10</a:t>
            </a:r>
          </a:p>
          <a:p>
            <a:endParaRPr lang="en-US" sz="1800" dirty="0" smtClean="0">
              <a:solidFill>
                <a:srgbClr val="0066CC"/>
              </a:solidFill>
            </a:endParaRPr>
          </a:p>
          <a:p>
            <a:pPr marL="285750" indent="-285750">
              <a:buFont typeface="Wingdings" pitchFamily="2" charset="2"/>
              <a:buChar char="Ø"/>
            </a:pPr>
            <a:r>
              <a:rPr lang="en-US" sz="1800" dirty="0" smtClean="0">
                <a:solidFill>
                  <a:srgbClr val="FF0000"/>
                </a:solidFill>
              </a:rPr>
              <a:t>Post-Interim MAPP is set by MIPC</a:t>
            </a:r>
            <a:r>
              <a:rPr lang="en-US" sz="1800" dirty="0" smtClean="0">
                <a:solidFill>
                  <a:srgbClr val="0066CC"/>
                </a:solidFill>
              </a:rPr>
              <a:t>     </a:t>
            </a:r>
          </a:p>
          <a:p>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N-NEAP (based on CPI-Adjustment Methodology) in 2012 is $13</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If 2012 N-ATP &gt; Final 2012 N-NEAP, Company is given one year to adjust N-ATP to be ≤ 2013 N-NEAP (2012 N-NEAP + CPI)</a:t>
            </a:r>
          </a:p>
          <a:p>
            <a:r>
              <a:rPr lang="en-US" sz="1800" dirty="0" smtClean="0">
                <a:solidFill>
                  <a:srgbClr val="0066CC"/>
                </a:solidFill>
              </a:rPr>
              <a:t>     </a:t>
            </a:r>
          </a:p>
          <a:p>
            <a:pPr marL="285750" indent="-285750">
              <a:buFont typeface="Wingdings" pitchFamily="2" charset="2"/>
              <a:buChar char="Ø"/>
            </a:pPr>
            <a:r>
              <a:rPr lang="en-US" sz="1800" dirty="0" smtClean="0">
                <a:solidFill>
                  <a:srgbClr val="0066CC"/>
                </a:solidFill>
              </a:rPr>
              <a:t>Impact on future requests for DIP application: IBP reset in 2012 to $10</a:t>
            </a:r>
          </a:p>
          <a:p>
            <a:endParaRPr lang="en-CA" sz="1800" dirty="0"/>
          </a:p>
        </p:txBody>
      </p:sp>
      <p:sp>
        <p:nvSpPr>
          <p:cNvPr id="6" name="Rectangle 5"/>
          <p:cNvSpPr/>
          <p:nvPr/>
        </p:nvSpPr>
        <p:spPr bwMode="auto">
          <a:xfrm>
            <a:off x="1475656" y="3573016"/>
            <a:ext cx="7272808" cy="648072"/>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Post-Interim MAPP (2012)</a:t>
            </a:r>
            <a:r>
              <a:rPr lang="en-US" sz="1800" dirty="0" smtClean="0">
                <a:solidFill>
                  <a:srgbClr val="0066CC"/>
                </a:solidFill>
                <a:latin typeface="Arial" charset="0"/>
              </a:rPr>
              <a:t> = $10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Final 2012 N-NEAP = $10</a:t>
            </a:r>
            <a:endParaRPr kumimoji="0" lang="en-CA" sz="1800" i="0" u="none" strike="noStrike" cap="none" normalizeH="0" baseline="0" dirty="0" smtClean="0">
              <a:ln>
                <a:noFill/>
              </a:ln>
              <a:solidFill>
                <a:srgbClr val="0066CC"/>
              </a:solidFill>
              <a:effectLst/>
              <a:latin typeface="Arial" charset="0"/>
            </a:endParaRPr>
          </a:p>
        </p:txBody>
      </p:sp>
    </p:spTree>
    <p:extLst>
      <p:ext uri="{BB962C8B-B14F-4D97-AF65-F5344CB8AC3E}">
        <p14:creationId xmlns:p14="http://schemas.microsoft.com/office/powerpoint/2010/main" val="2260054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17</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1 (MIPC)</a:t>
            </a:r>
            <a:endParaRPr lang="en-CA" sz="2800" b="1" dirty="0">
              <a:solidFill>
                <a:srgbClr val="0066CC"/>
              </a:solidFill>
              <a:latin typeface="+mj-lt"/>
            </a:endParaRPr>
          </a:p>
        </p:txBody>
      </p:sp>
      <p:sp>
        <p:nvSpPr>
          <p:cNvPr id="3" name="TextBox 2"/>
          <p:cNvSpPr txBox="1"/>
          <p:nvPr/>
        </p:nvSpPr>
        <p:spPr>
          <a:xfrm>
            <a:off x="1041400" y="1463873"/>
            <a:ext cx="8283128" cy="3970318"/>
          </a:xfrm>
          <a:prstGeom prst="rect">
            <a:avLst/>
          </a:prstGeom>
          <a:noFill/>
        </p:spPr>
        <p:txBody>
          <a:bodyPr wrap="square" rtlCol="0">
            <a:spAutoFit/>
          </a:bodyPr>
          <a:lstStyle/>
          <a:p>
            <a:r>
              <a:rPr lang="en-US" sz="1800" b="1" u="sng" dirty="0" smtClean="0">
                <a:solidFill>
                  <a:srgbClr val="0066CC"/>
                </a:solidFill>
              </a:rPr>
              <a:t>Scenario 3 : Five countries (higher PI-MAPP)</a:t>
            </a:r>
            <a:endParaRPr lang="en-US" sz="1800" b="1" u="sng" dirty="0">
              <a:solidFill>
                <a:srgbClr val="0066CC"/>
              </a:solidFill>
            </a:endParaRPr>
          </a:p>
          <a:p>
            <a:pPr marL="285750" indent="-285750">
              <a:buFont typeface="Wingdings" pitchFamily="2" charset="2"/>
              <a:buChar char="Ø"/>
            </a:pPr>
            <a:endParaRPr lang="en-US" sz="1800" b="1" dirty="0" smtClean="0">
              <a:solidFill>
                <a:srgbClr val="0066CC"/>
              </a:solidFill>
            </a:endParaRPr>
          </a:p>
          <a:p>
            <a:pPr marL="285750" indent="-285750">
              <a:buFont typeface="Wingdings" pitchFamily="2" charset="2"/>
              <a:buChar char="Ø"/>
            </a:pPr>
            <a:r>
              <a:rPr lang="en-US" sz="1800" b="1" dirty="0" smtClean="0">
                <a:solidFill>
                  <a:srgbClr val="0066CC"/>
                </a:solidFill>
              </a:rPr>
              <a:t>I</a:t>
            </a:r>
            <a:r>
              <a:rPr lang="en-CA" sz="1800" b="1" dirty="0" smtClean="0">
                <a:solidFill>
                  <a:srgbClr val="0066CC"/>
                </a:solidFill>
              </a:rPr>
              <a:t>n </a:t>
            </a:r>
            <a:r>
              <a:rPr lang="en-CA" sz="1800" b="1" dirty="0">
                <a:solidFill>
                  <a:srgbClr val="0066CC"/>
                </a:solidFill>
              </a:rPr>
              <a:t>2012</a:t>
            </a:r>
            <a:r>
              <a:rPr lang="en-CA" sz="1800" dirty="0">
                <a:solidFill>
                  <a:srgbClr val="0066CC"/>
                </a:solidFill>
              </a:rPr>
              <a:t>, </a:t>
            </a:r>
            <a:r>
              <a:rPr lang="en-CA" sz="1800" dirty="0" smtClean="0">
                <a:solidFill>
                  <a:srgbClr val="0066CC"/>
                </a:solidFill>
              </a:rPr>
              <a:t>Drug product A </a:t>
            </a:r>
            <a:r>
              <a:rPr lang="en-CA" sz="1800" dirty="0">
                <a:solidFill>
                  <a:srgbClr val="0066CC"/>
                </a:solidFill>
              </a:rPr>
              <a:t>is now sold in 5 countries: Italy ($10), France ($</a:t>
            </a:r>
            <a:r>
              <a:rPr lang="en-CA" sz="1800" dirty="0" smtClean="0">
                <a:solidFill>
                  <a:srgbClr val="0066CC"/>
                </a:solidFill>
              </a:rPr>
              <a:t>17), Germany </a:t>
            </a:r>
            <a:r>
              <a:rPr lang="en-CA" sz="1800" dirty="0">
                <a:solidFill>
                  <a:srgbClr val="0066CC"/>
                </a:solidFill>
              </a:rPr>
              <a:t>($</a:t>
            </a:r>
            <a:r>
              <a:rPr lang="en-CA" sz="1800" dirty="0" smtClean="0">
                <a:solidFill>
                  <a:srgbClr val="0066CC"/>
                </a:solidFill>
              </a:rPr>
              <a:t>17), </a:t>
            </a:r>
            <a:r>
              <a:rPr lang="en-CA" sz="1800" dirty="0">
                <a:solidFill>
                  <a:srgbClr val="0066CC"/>
                </a:solidFill>
              </a:rPr>
              <a:t>Switzerland ($</a:t>
            </a:r>
            <a:r>
              <a:rPr lang="en-CA" sz="1800" dirty="0" smtClean="0">
                <a:solidFill>
                  <a:srgbClr val="0066CC"/>
                </a:solidFill>
              </a:rPr>
              <a:t>17), </a:t>
            </a:r>
            <a:r>
              <a:rPr lang="en-CA" sz="1800" dirty="0">
                <a:solidFill>
                  <a:srgbClr val="0066CC"/>
                </a:solidFill>
              </a:rPr>
              <a:t>US ($20)    </a:t>
            </a:r>
            <a:r>
              <a:rPr lang="en-CA" sz="1800" dirty="0" smtClean="0">
                <a:solidFill>
                  <a:srgbClr val="0066CC"/>
                </a:solidFill>
              </a:rPr>
              <a:t>                 </a:t>
            </a:r>
            <a:r>
              <a:rPr lang="en-CA" sz="1800" b="1" dirty="0" smtClean="0">
                <a:solidFill>
                  <a:srgbClr val="0066CC"/>
                </a:solidFill>
              </a:rPr>
              <a:t>MIPC </a:t>
            </a:r>
            <a:r>
              <a:rPr lang="en-CA" sz="1800" b="1" dirty="0">
                <a:solidFill>
                  <a:srgbClr val="0066CC"/>
                </a:solidFill>
              </a:rPr>
              <a:t>= $</a:t>
            </a:r>
            <a:r>
              <a:rPr lang="en-CA" sz="1800" b="1" dirty="0" smtClean="0">
                <a:solidFill>
                  <a:srgbClr val="0066CC"/>
                </a:solidFill>
              </a:rPr>
              <a:t>17</a:t>
            </a:r>
          </a:p>
          <a:p>
            <a:pPr marL="285750" indent="-285750">
              <a:buFont typeface="Wingdings" pitchFamily="2" charset="2"/>
              <a:buChar char="Ø"/>
            </a:pPr>
            <a:endParaRPr lang="en-CA" sz="1800" b="1" dirty="0">
              <a:solidFill>
                <a:srgbClr val="0066CC"/>
              </a:solidFill>
            </a:endParaRPr>
          </a:p>
          <a:p>
            <a:pPr marL="285750" indent="-285750">
              <a:buFont typeface="Wingdings" pitchFamily="2" charset="2"/>
              <a:buChar char="Ø"/>
            </a:pPr>
            <a:r>
              <a:rPr lang="en-CA" sz="1800" dirty="0" smtClean="0">
                <a:solidFill>
                  <a:srgbClr val="FF0000"/>
                </a:solidFill>
              </a:rPr>
              <a:t>Post-Interim MAPP is set by MIPC</a:t>
            </a:r>
            <a:endParaRPr lang="en-CA" sz="1800" dirty="0">
              <a:solidFill>
                <a:srgbClr val="FF0000"/>
              </a:solidFill>
            </a:endParaRPr>
          </a:p>
          <a:p>
            <a:r>
              <a:rPr lang="en-CA" sz="1800" dirty="0">
                <a:solidFill>
                  <a:srgbClr val="0066CC"/>
                </a:solidFill>
              </a:rPr>
              <a:t>     </a:t>
            </a:r>
          </a:p>
          <a:p>
            <a:pPr marL="285750" indent="-285750">
              <a:buFont typeface="Wingdings" pitchFamily="2" charset="2"/>
              <a:buChar char="Ø"/>
            </a:pPr>
            <a:r>
              <a:rPr lang="en-CA" sz="1800" dirty="0">
                <a:solidFill>
                  <a:srgbClr val="0066CC"/>
                </a:solidFill>
              </a:rPr>
              <a:t> </a:t>
            </a:r>
            <a:r>
              <a:rPr lang="en-CA" sz="1800" dirty="0" smtClean="0">
                <a:solidFill>
                  <a:srgbClr val="0066CC"/>
                </a:solidFill>
              </a:rPr>
              <a:t>N-NEAP </a:t>
            </a:r>
            <a:r>
              <a:rPr lang="en-CA" sz="1800" dirty="0">
                <a:solidFill>
                  <a:srgbClr val="0066CC"/>
                </a:solidFill>
              </a:rPr>
              <a:t>(based on CPI-Adjustment Methodology) in 2012 is $</a:t>
            </a:r>
            <a:r>
              <a:rPr lang="en-CA" sz="1800" dirty="0" smtClean="0">
                <a:solidFill>
                  <a:srgbClr val="0066CC"/>
                </a:solidFill>
              </a:rPr>
              <a:t>13</a:t>
            </a:r>
            <a:endParaRPr lang="en-CA" sz="1800" dirty="0">
              <a:solidFill>
                <a:srgbClr val="0066CC"/>
              </a:solidFill>
            </a:endParaRPr>
          </a:p>
          <a:p>
            <a:endParaRPr lang="en-CA" sz="1800" dirty="0">
              <a:solidFill>
                <a:srgbClr val="0066CC"/>
              </a:solidFill>
            </a:endParaRPr>
          </a:p>
          <a:p>
            <a:endParaRPr lang="en-CA" sz="1800" dirty="0">
              <a:solidFill>
                <a:srgbClr val="0066CC"/>
              </a:solidFill>
            </a:endParaRPr>
          </a:p>
          <a:p>
            <a:endParaRPr lang="en-CA" sz="1800" dirty="0">
              <a:solidFill>
                <a:srgbClr val="0066CC"/>
              </a:solidFill>
            </a:endParaRPr>
          </a:p>
          <a:p>
            <a:pPr marL="285750" indent="-285750">
              <a:buFont typeface="Wingdings" pitchFamily="2" charset="2"/>
              <a:buChar char="Ø"/>
            </a:pPr>
            <a:endParaRPr lang="en-CA" sz="1800" dirty="0" smtClean="0">
              <a:solidFill>
                <a:srgbClr val="0066CC"/>
              </a:solidFill>
            </a:endParaRPr>
          </a:p>
          <a:p>
            <a:pPr marL="285750" indent="-285750">
              <a:buFont typeface="Wingdings" pitchFamily="2" charset="2"/>
              <a:buChar char="Ø"/>
            </a:pPr>
            <a:r>
              <a:rPr lang="en-CA" sz="1800" dirty="0" smtClean="0">
                <a:solidFill>
                  <a:srgbClr val="0066CC"/>
                </a:solidFill>
              </a:rPr>
              <a:t> Impact </a:t>
            </a:r>
            <a:r>
              <a:rPr lang="en-CA" sz="1800" dirty="0">
                <a:solidFill>
                  <a:srgbClr val="0066CC"/>
                </a:solidFill>
              </a:rPr>
              <a:t>on future requests for DIP </a:t>
            </a:r>
            <a:r>
              <a:rPr lang="en-CA" sz="1800" dirty="0" smtClean="0">
                <a:solidFill>
                  <a:srgbClr val="0066CC"/>
                </a:solidFill>
              </a:rPr>
              <a:t>application:  IBP remains at $15</a:t>
            </a:r>
            <a:endParaRPr lang="en-US" sz="1800" dirty="0" smtClean="0">
              <a:solidFill>
                <a:srgbClr val="0066CC"/>
              </a:solidFill>
            </a:endParaRPr>
          </a:p>
          <a:p>
            <a:pPr marL="285750" indent="-285750">
              <a:buFont typeface="Arial" pitchFamily="34" charset="0"/>
              <a:buChar char="•"/>
            </a:pPr>
            <a:endParaRPr lang="en-US" sz="1800" b="1" u="sng" dirty="0" smtClean="0">
              <a:solidFill>
                <a:srgbClr val="0066CC"/>
              </a:solidFill>
            </a:endParaRPr>
          </a:p>
        </p:txBody>
      </p:sp>
      <p:sp>
        <p:nvSpPr>
          <p:cNvPr id="5" name="TextBox 4"/>
          <p:cNvSpPr txBox="1"/>
          <p:nvPr/>
        </p:nvSpPr>
        <p:spPr>
          <a:xfrm>
            <a:off x="1475656" y="3862789"/>
            <a:ext cx="7344816" cy="646331"/>
          </a:xfrm>
          <a:prstGeom prst="rect">
            <a:avLst/>
          </a:prstGeom>
          <a:noFill/>
          <a:ln>
            <a:solidFill>
              <a:srgbClr val="0066CC"/>
            </a:solidFill>
          </a:ln>
        </p:spPr>
        <p:txBody>
          <a:bodyPr wrap="square" rtlCol="0">
            <a:spAutoFit/>
          </a:bodyPr>
          <a:lstStyle/>
          <a:p>
            <a:pPr algn="ctr"/>
            <a:r>
              <a:rPr lang="en-US" sz="1800" dirty="0" smtClean="0">
                <a:solidFill>
                  <a:srgbClr val="0066CC"/>
                </a:solidFill>
              </a:rPr>
              <a:t>Post Interim MAPP (2012) = $17</a:t>
            </a:r>
          </a:p>
          <a:p>
            <a:pPr algn="ctr"/>
            <a:r>
              <a:rPr lang="en-US" sz="1800" dirty="0" smtClean="0">
                <a:solidFill>
                  <a:srgbClr val="0066CC"/>
                </a:solidFill>
              </a:rPr>
              <a:t>Final 2012 N-NEAP = $13</a:t>
            </a:r>
            <a:endParaRPr lang="en-CA" dirty="0"/>
          </a:p>
        </p:txBody>
      </p:sp>
    </p:spTree>
    <p:extLst>
      <p:ext uri="{BB962C8B-B14F-4D97-AF65-F5344CB8AC3E}">
        <p14:creationId xmlns:p14="http://schemas.microsoft.com/office/powerpoint/2010/main" val="3981145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18</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2 (Higher of TCC and MIPC)</a:t>
            </a:r>
            <a:endParaRPr lang="en-CA" sz="2800" b="1" dirty="0">
              <a:solidFill>
                <a:srgbClr val="0066CC"/>
              </a:solidFill>
              <a:latin typeface="+mj-lt"/>
            </a:endParaRPr>
          </a:p>
        </p:txBody>
      </p:sp>
      <p:sp>
        <p:nvSpPr>
          <p:cNvPr id="3" name="TextBox 2"/>
          <p:cNvSpPr txBox="1"/>
          <p:nvPr/>
        </p:nvSpPr>
        <p:spPr>
          <a:xfrm>
            <a:off x="1041400" y="1196752"/>
            <a:ext cx="8102600" cy="4801314"/>
          </a:xfrm>
          <a:prstGeom prst="rect">
            <a:avLst/>
          </a:prstGeom>
          <a:noFill/>
        </p:spPr>
        <p:txBody>
          <a:bodyPr wrap="square" rtlCol="0">
            <a:spAutoFit/>
          </a:bodyPr>
          <a:lstStyle/>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Drug product A introduced in March 2010 </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Level of therapeutic improvement : Substantial Improvement</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Test establishing the MAPP at introduction : Higher of top of </a:t>
            </a:r>
          </a:p>
          <a:p>
            <a:r>
              <a:rPr lang="en-US" sz="1800" dirty="0">
                <a:solidFill>
                  <a:srgbClr val="0066CC"/>
                </a:solidFill>
              </a:rPr>
              <a:t> </a:t>
            </a:r>
            <a:r>
              <a:rPr lang="en-US" sz="1800" dirty="0" smtClean="0">
                <a:solidFill>
                  <a:srgbClr val="0066CC"/>
                </a:solidFill>
              </a:rPr>
              <a:t>    Therapeutic Class Comparison (TCC) test and the MIPC test</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b="1" dirty="0" smtClean="0">
                <a:solidFill>
                  <a:srgbClr val="0066CC"/>
                </a:solidFill>
              </a:rPr>
              <a:t> In 2010</a:t>
            </a:r>
            <a:r>
              <a:rPr lang="en-US" sz="1800" dirty="0" smtClean="0">
                <a:solidFill>
                  <a:srgbClr val="0066CC"/>
                </a:solidFill>
              </a:rPr>
              <a:t>, top of TCC = $10</a:t>
            </a:r>
          </a:p>
          <a:p>
            <a:r>
              <a:rPr lang="en-US" sz="1800" dirty="0" smtClean="0">
                <a:solidFill>
                  <a:srgbClr val="0066CC"/>
                </a:solidFill>
              </a:rPr>
              <a:t>      A is sold </a:t>
            </a:r>
            <a:r>
              <a:rPr lang="en-US" sz="1800" dirty="0">
                <a:solidFill>
                  <a:srgbClr val="0066CC"/>
                </a:solidFill>
              </a:rPr>
              <a:t>in </a:t>
            </a:r>
            <a:r>
              <a:rPr lang="en-US" sz="1800" dirty="0" smtClean="0">
                <a:solidFill>
                  <a:srgbClr val="0066CC"/>
                </a:solidFill>
              </a:rPr>
              <a:t>Italy ($10) and in the US ($20)  Interim MIPC = $15</a:t>
            </a:r>
          </a:p>
          <a:p>
            <a:endParaRPr lang="en-US" sz="1800" dirty="0">
              <a:solidFill>
                <a:srgbClr val="0066CC"/>
              </a:solidFill>
            </a:endParaRPr>
          </a:p>
          <a:p>
            <a:pPr marL="285750" indent="-285750">
              <a:buFont typeface="Wingdings" pitchFamily="2" charset="2"/>
              <a:buChar char="Ø"/>
            </a:pPr>
            <a:r>
              <a:rPr lang="en-US" sz="1800" dirty="0" smtClean="0">
                <a:solidFill>
                  <a:srgbClr val="0066CC"/>
                </a:solidFill>
              </a:rPr>
              <a:t>In this case, the Interim MAPP is set by the Interim MIPC</a:t>
            </a:r>
          </a:p>
          <a:p>
            <a:endParaRPr lang="en-US" sz="1800" dirty="0" smtClean="0">
              <a:solidFill>
                <a:srgbClr val="0066CC"/>
              </a:solidFill>
            </a:endParaRPr>
          </a:p>
          <a:p>
            <a:r>
              <a:rPr lang="en-US" sz="1800" dirty="0" smtClean="0">
                <a:solidFill>
                  <a:srgbClr val="0066CC"/>
                </a:solidFill>
              </a:rPr>
              <a:t>	</a:t>
            </a:r>
            <a:r>
              <a:rPr lang="en-US" sz="1800" b="1" u="sng" dirty="0" smtClean="0">
                <a:solidFill>
                  <a:srgbClr val="FF0000"/>
                </a:solidFill>
              </a:rPr>
              <a:t>Interim MAPP (2010) = $15</a:t>
            </a:r>
          </a:p>
          <a:p>
            <a:endParaRPr lang="en-US" sz="1800" b="1" u="sng" dirty="0">
              <a:solidFill>
                <a:srgbClr val="0066CC"/>
              </a:solidFill>
            </a:endParaRPr>
          </a:p>
          <a:p>
            <a:endParaRPr lang="en-US" sz="1800" b="1" u="sng" dirty="0" smtClean="0">
              <a:solidFill>
                <a:srgbClr val="0066CC"/>
              </a:solidFill>
            </a:endParaRPr>
          </a:p>
          <a:p>
            <a:endParaRPr lang="en-CA" sz="1800" dirty="0"/>
          </a:p>
        </p:txBody>
      </p:sp>
    </p:spTree>
    <p:extLst>
      <p:ext uri="{BB962C8B-B14F-4D97-AF65-F5344CB8AC3E}">
        <p14:creationId xmlns:p14="http://schemas.microsoft.com/office/powerpoint/2010/main" val="1199850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19</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2 (Higher of TCC and MIPC)</a:t>
            </a:r>
            <a:endParaRPr lang="en-CA" sz="2800" b="1" dirty="0">
              <a:solidFill>
                <a:srgbClr val="0066CC"/>
              </a:solidFill>
              <a:latin typeface="+mj-lt"/>
            </a:endParaRPr>
          </a:p>
        </p:txBody>
      </p:sp>
      <p:sp>
        <p:nvSpPr>
          <p:cNvPr id="3" name="TextBox 2"/>
          <p:cNvSpPr txBox="1"/>
          <p:nvPr/>
        </p:nvSpPr>
        <p:spPr>
          <a:xfrm>
            <a:off x="1041400" y="1196752"/>
            <a:ext cx="8102600" cy="4801314"/>
          </a:xfrm>
          <a:prstGeom prst="rect">
            <a:avLst/>
          </a:prstGeom>
          <a:noFill/>
        </p:spPr>
        <p:txBody>
          <a:bodyPr wrap="square" rtlCol="0">
            <a:spAutoFit/>
          </a:bodyPr>
          <a:lstStyle/>
          <a:p>
            <a:endParaRPr lang="en-US" sz="1800" dirty="0">
              <a:solidFill>
                <a:srgbClr val="0066CC"/>
              </a:solidFill>
            </a:endParaRPr>
          </a:p>
          <a:p>
            <a:r>
              <a:rPr lang="en-US" sz="1800" b="1" u="sng" dirty="0" smtClean="0">
                <a:solidFill>
                  <a:srgbClr val="0066CC"/>
                </a:solidFill>
              </a:rPr>
              <a:t>Scenario 1 : Three years (2013)</a:t>
            </a:r>
          </a:p>
          <a:p>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Drug product A still sold in only 2 countries.                            </a:t>
            </a:r>
            <a:r>
              <a:rPr lang="en-US" sz="1800" b="1" dirty="0" smtClean="0">
                <a:solidFill>
                  <a:srgbClr val="0066CC"/>
                </a:solidFill>
              </a:rPr>
              <a:t>MIPC =$15</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FF0000"/>
                </a:solidFill>
              </a:rPr>
              <a:t>Post-Interim MAPP is set by MIPC</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N-NEAP (based on CPI-Adjustment Methodology) = $14</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Impact on future requests for DIP application:  IBP remains at $15</a:t>
            </a:r>
          </a:p>
          <a:p>
            <a:endParaRPr lang="en-US" sz="1800" dirty="0" smtClean="0">
              <a:solidFill>
                <a:srgbClr val="0066CC"/>
              </a:solidFill>
            </a:endParaRPr>
          </a:p>
          <a:p>
            <a:endParaRPr lang="en-US" sz="1800" b="1" u="sng" dirty="0">
              <a:solidFill>
                <a:srgbClr val="0066CC"/>
              </a:solidFill>
            </a:endParaRPr>
          </a:p>
          <a:p>
            <a:endParaRPr lang="en-US" sz="1800" b="1" u="sng" dirty="0" smtClean="0">
              <a:solidFill>
                <a:srgbClr val="0066CC"/>
              </a:solidFill>
            </a:endParaRPr>
          </a:p>
          <a:p>
            <a:endParaRPr lang="en-CA" sz="1800" dirty="0">
              <a:solidFill>
                <a:srgbClr val="0066CC"/>
              </a:solidFill>
            </a:endParaRPr>
          </a:p>
        </p:txBody>
      </p:sp>
      <p:sp>
        <p:nvSpPr>
          <p:cNvPr id="8" name="Rectangle 7"/>
          <p:cNvSpPr/>
          <p:nvPr/>
        </p:nvSpPr>
        <p:spPr bwMode="auto">
          <a:xfrm>
            <a:off x="1259632" y="3594719"/>
            <a:ext cx="7560840" cy="698377"/>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Post-Interim MAPP (2013)</a:t>
            </a:r>
            <a:r>
              <a:rPr lang="en-US" sz="1800" dirty="0" smtClean="0">
                <a:solidFill>
                  <a:srgbClr val="0066CC"/>
                </a:solidFill>
                <a:latin typeface="Arial" charset="0"/>
              </a:rPr>
              <a:t> = $15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Final 2013 N-NEAP = $14</a:t>
            </a:r>
            <a:endParaRPr kumimoji="0" lang="en-CA" sz="1800" i="0" u="none" strike="noStrike" cap="none" normalizeH="0" baseline="0" dirty="0" smtClean="0">
              <a:ln>
                <a:noFill/>
              </a:ln>
              <a:solidFill>
                <a:srgbClr val="0066CC"/>
              </a:solidFill>
              <a:effectLst/>
              <a:latin typeface="Arial" charset="0"/>
            </a:endParaRPr>
          </a:p>
        </p:txBody>
      </p:sp>
    </p:spTree>
    <p:extLst>
      <p:ext uri="{BB962C8B-B14F-4D97-AF65-F5344CB8AC3E}">
        <p14:creationId xmlns:p14="http://schemas.microsoft.com/office/powerpoint/2010/main" val="3650899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476672"/>
            <a:ext cx="7848600" cy="576064"/>
          </a:xfrm>
        </p:spPr>
        <p:txBody>
          <a:bodyPr/>
          <a:lstStyle/>
          <a:p>
            <a:pPr algn="ctr" eaLnBrk="1" hangingPunct="1"/>
            <a:r>
              <a:rPr lang="en-US" sz="2800" dirty="0" smtClean="0"/>
              <a:t>Overview</a:t>
            </a:r>
          </a:p>
        </p:txBody>
      </p:sp>
      <p:sp>
        <p:nvSpPr>
          <p:cNvPr id="17411" name="Rectangle 3"/>
          <p:cNvSpPr>
            <a:spLocks noGrp="1" noChangeArrowheads="1"/>
          </p:cNvSpPr>
          <p:nvPr>
            <p:ph type="body" idx="4294967295"/>
          </p:nvPr>
        </p:nvSpPr>
        <p:spPr>
          <a:xfrm>
            <a:off x="1066800" y="1052736"/>
            <a:ext cx="7848600" cy="5364832"/>
          </a:xfrm>
        </p:spPr>
        <p:txBody>
          <a:bodyPr/>
          <a:lstStyle/>
          <a:p>
            <a:pPr eaLnBrk="1" hangingPunct="1"/>
            <a:r>
              <a:rPr lang="en-US" dirty="0" smtClean="0"/>
              <a:t>Regulatory Filing – Latest Changes</a:t>
            </a:r>
          </a:p>
          <a:p>
            <a:pPr lvl="1" eaLnBrk="1" hangingPunct="1"/>
            <a:r>
              <a:rPr lang="en-US" dirty="0" smtClean="0"/>
              <a:t>Form 1</a:t>
            </a:r>
          </a:p>
          <a:p>
            <a:pPr lvl="1" eaLnBrk="1" hangingPunct="1"/>
            <a:r>
              <a:rPr lang="en-US" dirty="0" smtClean="0"/>
              <a:t>Form 2 Block 1, 2, 3</a:t>
            </a:r>
          </a:p>
          <a:p>
            <a:pPr marL="342900" lvl="1" indent="0" eaLnBrk="1" hangingPunct="1">
              <a:buNone/>
            </a:pPr>
            <a:endParaRPr lang="en-US" dirty="0" smtClean="0"/>
          </a:p>
          <a:p>
            <a:pPr eaLnBrk="1" hangingPunct="1"/>
            <a:r>
              <a:rPr lang="en-US" dirty="0" smtClean="0"/>
              <a:t>Interim Maximum Average Potential Price (MAPP)</a:t>
            </a:r>
          </a:p>
          <a:p>
            <a:pPr marL="342900" lvl="1" indent="0" eaLnBrk="1" hangingPunct="1">
              <a:buNone/>
            </a:pPr>
            <a:endParaRPr lang="en-US" dirty="0" smtClean="0"/>
          </a:p>
          <a:p>
            <a:pPr eaLnBrk="1" hangingPunct="1"/>
            <a:r>
              <a:rPr lang="en-US" dirty="0" smtClean="0"/>
              <a:t>DIP Methodology</a:t>
            </a:r>
          </a:p>
          <a:p>
            <a:pPr lvl="1" eaLnBrk="1" hangingPunct="1"/>
            <a:r>
              <a:rPr lang="en-US" dirty="0" smtClean="0"/>
              <a:t>Simplified</a:t>
            </a:r>
          </a:p>
          <a:p>
            <a:pPr lvl="1" eaLnBrk="1" hangingPunct="1"/>
            <a:r>
              <a:rPr lang="en-US" dirty="0" smtClean="0"/>
              <a:t>Regular</a:t>
            </a:r>
          </a:p>
          <a:p>
            <a:pPr marL="342900" lvl="1" indent="0" eaLnBrk="1" hangingPunct="1">
              <a:buNone/>
            </a:pPr>
            <a:endParaRPr lang="en-US" dirty="0" smtClean="0"/>
          </a:p>
          <a:p>
            <a:pPr eaLnBrk="1" hangingPunct="1"/>
            <a:r>
              <a:rPr lang="en-US" dirty="0" smtClean="0"/>
              <a:t>PMPRB 101</a:t>
            </a:r>
          </a:p>
        </p:txBody>
      </p:sp>
      <p:sp>
        <p:nvSpPr>
          <p:cNvPr id="17412"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a:t>
            </a:fld>
            <a:endParaRPr lang="en-US" sz="1400" smtClean="0"/>
          </a:p>
        </p:txBody>
      </p:sp>
    </p:spTree>
    <p:extLst>
      <p:ext uri="{BB962C8B-B14F-4D97-AF65-F5344CB8AC3E}">
        <p14:creationId xmlns:p14="http://schemas.microsoft.com/office/powerpoint/2010/main" val="6884984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20</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2 (Higher of TCC and MIPC)</a:t>
            </a:r>
            <a:endParaRPr lang="en-CA" sz="2800" b="1" dirty="0">
              <a:solidFill>
                <a:srgbClr val="0066CC"/>
              </a:solidFill>
              <a:latin typeface="+mj-lt"/>
            </a:endParaRPr>
          </a:p>
        </p:txBody>
      </p:sp>
      <p:sp>
        <p:nvSpPr>
          <p:cNvPr id="3" name="TextBox 2"/>
          <p:cNvSpPr txBox="1"/>
          <p:nvPr/>
        </p:nvSpPr>
        <p:spPr>
          <a:xfrm>
            <a:off x="1041400" y="1196752"/>
            <a:ext cx="8102600" cy="5909310"/>
          </a:xfrm>
          <a:prstGeom prst="rect">
            <a:avLst/>
          </a:prstGeom>
          <a:noFill/>
        </p:spPr>
        <p:txBody>
          <a:bodyPr wrap="square" rtlCol="0">
            <a:spAutoFit/>
          </a:bodyPr>
          <a:lstStyle/>
          <a:p>
            <a:r>
              <a:rPr lang="en-US" sz="1800" b="1" u="sng" dirty="0" smtClean="0">
                <a:solidFill>
                  <a:srgbClr val="0066CC"/>
                </a:solidFill>
              </a:rPr>
              <a:t>Scenario 2 : Five countries (lower PI-MAPP)</a:t>
            </a:r>
            <a:endParaRPr lang="en-US" sz="1800" b="1" u="sng" dirty="0">
              <a:solidFill>
                <a:srgbClr val="0066CC"/>
              </a:solidFill>
            </a:endParaRPr>
          </a:p>
          <a:p>
            <a:endParaRPr lang="en-US" sz="1800" dirty="0" smtClean="0">
              <a:solidFill>
                <a:srgbClr val="0066CC"/>
              </a:solidFill>
            </a:endParaRPr>
          </a:p>
          <a:p>
            <a:pPr marL="285750" indent="-285750">
              <a:buFont typeface="Wingdings" pitchFamily="2" charset="2"/>
              <a:buChar char="Ø"/>
            </a:pPr>
            <a:r>
              <a:rPr lang="en-US" sz="1800" b="1" dirty="0" smtClean="0">
                <a:solidFill>
                  <a:srgbClr val="0066CC"/>
                </a:solidFill>
              </a:rPr>
              <a:t>In 2012</a:t>
            </a:r>
            <a:r>
              <a:rPr lang="en-US" sz="1800" dirty="0" smtClean="0">
                <a:solidFill>
                  <a:srgbClr val="0066CC"/>
                </a:solidFill>
              </a:rPr>
              <a:t>, Drug product A now sold in 5 countries: Italy ($10), France ($9), </a:t>
            </a:r>
          </a:p>
          <a:p>
            <a:r>
              <a:rPr lang="en-US" sz="1800" dirty="0">
                <a:solidFill>
                  <a:srgbClr val="0066CC"/>
                </a:solidFill>
              </a:rPr>
              <a:t> </a:t>
            </a:r>
            <a:r>
              <a:rPr lang="en-US" sz="1800" dirty="0" smtClean="0">
                <a:solidFill>
                  <a:srgbClr val="0066CC"/>
                </a:solidFill>
              </a:rPr>
              <a:t>   Germany ($9), Switzerland ($9), US ($20)                     </a:t>
            </a:r>
            <a:r>
              <a:rPr lang="en-US" sz="1800" b="1" dirty="0" smtClean="0">
                <a:solidFill>
                  <a:srgbClr val="0066CC"/>
                </a:solidFill>
              </a:rPr>
              <a:t>MIPC = $9</a:t>
            </a:r>
          </a:p>
          <a:p>
            <a:endParaRPr lang="en-US" sz="1800" dirty="0" smtClean="0">
              <a:solidFill>
                <a:srgbClr val="0066CC"/>
              </a:solidFill>
            </a:endParaRPr>
          </a:p>
          <a:p>
            <a:pPr marL="285750" indent="-285750">
              <a:buFont typeface="Wingdings" pitchFamily="2" charset="2"/>
              <a:buChar char="Ø"/>
            </a:pPr>
            <a:r>
              <a:rPr lang="en-US" sz="1800" dirty="0" smtClean="0">
                <a:solidFill>
                  <a:srgbClr val="FF0000"/>
                </a:solidFill>
              </a:rPr>
              <a:t>Post-Interim MAPP is set by TCC ($10)</a:t>
            </a:r>
          </a:p>
          <a:p>
            <a:pPr marL="285750" indent="-285750">
              <a:buFont typeface="Wingdings" pitchFamily="2" charset="2"/>
              <a:buChar char="Ø"/>
            </a:pPr>
            <a:endParaRPr lang="en-CA" sz="1800" dirty="0" smtClean="0">
              <a:solidFill>
                <a:srgbClr val="0066CC"/>
              </a:solidFill>
            </a:endParaRPr>
          </a:p>
          <a:p>
            <a:pPr marL="285750" indent="-285750">
              <a:buFont typeface="Wingdings" pitchFamily="2" charset="2"/>
              <a:buChar char="Ø"/>
            </a:pPr>
            <a:r>
              <a:rPr lang="en-CA" sz="1800" dirty="0" smtClean="0">
                <a:solidFill>
                  <a:srgbClr val="0066CC"/>
                </a:solidFill>
              </a:rPr>
              <a:t>N-NEAP </a:t>
            </a:r>
            <a:r>
              <a:rPr lang="en-CA" sz="1800" dirty="0">
                <a:solidFill>
                  <a:srgbClr val="0066CC"/>
                </a:solidFill>
              </a:rPr>
              <a:t>(based on CPI-Adjustment Methodology) in 2012 is $</a:t>
            </a:r>
            <a:r>
              <a:rPr lang="en-CA" sz="1800" dirty="0" smtClean="0">
                <a:solidFill>
                  <a:srgbClr val="0066CC"/>
                </a:solidFill>
              </a:rPr>
              <a:t>13</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CA" sz="1800" dirty="0" smtClean="0">
                <a:solidFill>
                  <a:srgbClr val="0066CC"/>
                </a:solidFill>
              </a:rPr>
              <a:t>If </a:t>
            </a:r>
            <a:r>
              <a:rPr lang="en-CA" sz="1800" dirty="0">
                <a:solidFill>
                  <a:srgbClr val="0066CC"/>
                </a:solidFill>
              </a:rPr>
              <a:t>2012 </a:t>
            </a:r>
            <a:r>
              <a:rPr lang="en-CA" sz="1800" dirty="0" smtClean="0">
                <a:solidFill>
                  <a:srgbClr val="0066CC"/>
                </a:solidFill>
              </a:rPr>
              <a:t>N-ATP &gt; </a:t>
            </a:r>
            <a:r>
              <a:rPr lang="en-CA" sz="1800" dirty="0">
                <a:solidFill>
                  <a:srgbClr val="0066CC"/>
                </a:solidFill>
              </a:rPr>
              <a:t>Final 2012 </a:t>
            </a:r>
            <a:r>
              <a:rPr lang="en-CA" sz="1800" dirty="0" smtClean="0">
                <a:solidFill>
                  <a:srgbClr val="0066CC"/>
                </a:solidFill>
              </a:rPr>
              <a:t>N-NEAP </a:t>
            </a:r>
            <a:r>
              <a:rPr lang="en-CA" sz="1800" dirty="0">
                <a:solidFill>
                  <a:srgbClr val="0066CC"/>
                </a:solidFill>
              </a:rPr>
              <a:t>($10) Company </a:t>
            </a:r>
            <a:r>
              <a:rPr lang="en-CA" sz="1800" dirty="0" smtClean="0">
                <a:solidFill>
                  <a:srgbClr val="0066CC"/>
                </a:solidFill>
              </a:rPr>
              <a:t>will be given </a:t>
            </a:r>
            <a:r>
              <a:rPr lang="en-CA" sz="1800" dirty="0">
                <a:solidFill>
                  <a:srgbClr val="0066CC"/>
                </a:solidFill>
              </a:rPr>
              <a:t>one year to </a:t>
            </a:r>
            <a:r>
              <a:rPr lang="en-CA" sz="1800" dirty="0" smtClean="0">
                <a:solidFill>
                  <a:srgbClr val="0066CC"/>
                </a:solidFill>
              </a:rPr>
              <a:t>adjust N-ATP </a:t>
            </a:r>
            <a:r>
              <a:rPr lang="en-CA" sz="1800" dirty="0">
                <a:solidFill>
                  <a:srgbClr val="0066CC"/>
                </a:solidFill>
              </a:rPr>
              <a:t>to be ≤ 2013 </a:t>
            </a:r>
            <a:r>
              <a:rPr lang="en-CA" sz="1800" dirty="0" smtClean="0">
                <a:solidFill>
                  <a:srgbClr val="0066CC"/>
                </a:solidFill>
              </a:rPr>
              <a:t>N-NEAP </a:t>
            </a:r>
            <a:r>
              <a:rPr lang="en-CA" sz="1800" dirty="0">
                <a:solidFill>
                  <a:srgbClr val="0066CC"/>
                </a:solidFill>
              </a:rPr>
              <a:t>(2012 </a:t>
            </a:r>
            <a:r>
              <a:rPr lang="en-CA" sz="1800" dirty="0" smtClean="0">
                <a:solidFill>
                  <a:srgbClr val="0066CC"/>
                </a:solidFill>
              </a:rPr>
              <a:t>N-NEAP </a:t>
            </a:r>
            <a:r>
              <a:rPr lang="en-CA" sz="1800" dirty="0">
                <a:solidFill>
                  <a:srgbClr val="0066CC"/>
                </a:solidFill>
              </a:rPr>
              <a:t>+ CPI)</a:t>
            </a:r>
          </a:p>
          <a:p>
            <a:pPr marL="285750" indent="-285750">
              <a:buFont typeface="Wingdings" pitchFamily="2" charset="2"/>
              <a:buChar char="Ø"/>
            </a:pPr>
            <a:endParaRPr lang="en-CA" sz="1800" dirty="0" smtClean="0">
              <a:solidFill>
                <a:srgbClr val="0066CC"/>
              </a:solidFill>
            </a:endParaRPr>
          </a:p>
          <a:p>
            <a:pPr marL="285750" indent="-285750">
              <a:buFont typeface="Wingdings" pitchFamily="2" charset="2"/>
              <a:buChar char="Ø"/>
            </a:pPr>
            <a:r>
              <a:rPr lang="en-CA" sz="1800" dirty="0" smtClean="0">
                <a:solidFill>
                  <a:srgbClr val="0066CC"/>
                </a:solidFill>
              </a:rPr>
              <a:t>Impact </a:t>
            </a:r>
            <a:r>
              <a:rPr lang="en-CA" sz="1800" dirty="0">
                <a:solidFill>
                  <a:srgbClr val="0066CC"/>
                </a:solidFill>
              </a:rPr>
              <a:t>on future requests for DIP application: </a:t>
            </a:r>
            <a:r>
              <a:rPr lang="en-CA" sz="1800" dirty="0" smtClean="0">
                <a:solidFill>
                  <a:srgbClr val="0066CC"/>
                </a:solidFill>
              </a:rPr>
              <a:t>IBP reset in 2012 to $</a:t>
            </a:r>
            <a:r>
              <a:rPr lang="en-CA" sz="1800" dirty="0">
                <a:solidFill>
                  <a:srgbClr val="0066CC"/>
                </a:solidFill>
              </a:rPr>
              <a:t>10</a:t>
            </a:r>
          </a:p>
          <a:p>
            <a:endParaRPr lang="en-US" sz="1800" dirty="0" smtClean="0">
              <a:solidFill>
                <a:srgbClr val="0066CC"/>
              </a:solidFill>
            </a:endParaRPr>
          </a:p>
          <a:p>
            <a:endParaRPr lang="en-US" sz="1800" dirty="0" smtClean="0">
              <a:solidFill>
                <a:srgbClr val="0066CC"/>
              </a:solidFill>
            </a:endParaRPr>
          </a:p>
          <a:p>
            <a:endParaRPr lang="en-US" sz="1800" dirty="0" smtClean="0">
              <a:solidFill>
                <a:srgbClr val="0066CC"/>
              </a:solidFill>
            </a:endParaRPr>
          </a:p>
          <a:p>
            <a:endParaRPr lang="en-US" sz="1800" dirty="0">
              <a:solidFill>
                <a:srgbClr val="0066CC"/>
              </a:solidFill>
            </a:endParaRPr>
          </a:p>
          <a:p>
            <a:endParaRPr lang="en-CA" sz="1800" dirty="0"/>
          </a:p>
        </p:txBody>
      </p:sp>
      <p:sp>
        <p:nvSpPr>
          <p:cNvPr id="6" name="Rectangle 5"/>
          <p:cNvSpPr/>
          <p:nvPr/>
        </p:nvSpPr>
        <p:spPr bwMode="auto">
          <a:xfrm>
            <a:off x="1420800" y="3522712"/>
            <a:ext cx="7416824" cy="698376"/>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Post-Interim MAPP (2012)</a:t>
            </a:r>
            <a:r>
              <a:rPr lang="en-US" sz="1800" dirty="0" smtClean="0">
                <a:solidFill>
                  <a:srgbClr val="0066CC"/>
                </a:solidFill>
                <a:latin typeface="Arial" charset="0"/>
              </a:rPr>
              <a:t> = $10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Final 2012 N-NEAP = $10</a:t>
            </a:r>
            <a:endParaRPr kumimoji="0" lang="en-CA" sz="1800" i="0" u="none" strike="noStrike" cap="none" normalizeH="0" baseline="0" dirty="0" smtClean="0">
              <a:ln>
                <a:noFill/>
              </a:ln>
              <a:solidFill>
                <a:srgbClr val="0066CC"/>
              </a:solidFill>
              <a:effectLst/>
              <a:latin typeface="Arial" charset="0"/>
            </a:endParaRPr>
          </a:p>
        </p:txBody>
      </p:sp>
    </p:spTree>
    <p:extLst>
      <p:ext uri="{BB962C8B-B14F-4D97-AF65-F5344CB8AC3E}">
        <p14:creationId xmlns:p14="http://schemas.microsoft.com/office/powerpoint/2010/main" val="3843582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21</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2 (Higher of TCC and MIPC)</a:t>
            </a:r>
            <a:endParaRPr lang="en-CA" sz="2800" b="1" dirty="0">
              <a:solidFill>
                <a:srgbClr val="0066CC"/>
              </a:solidFill>
              <a:latin typeface="+mj-lt"/>
            </a:endParaRPr>
          </a:p>
        </p:txBody>
      </p:sp>
      <p:sp>
        <p:nvSpPr>
          <p:cNvPr id="3" name="TextBox 2"/>
          <p:cNvSpPr txBox="1"/>
          <p:nvPr/>
        </p:nvSpPr>
        <p:spPr>
          <a:xfrm>
            <a:off x="1041400" y="1196752"/>
            <a:ext cx="8102600" cy="5355312"/>
          </a:xfrm>
          <a:prstGeom prst="rect">
            <a:avLst/>
          </a:prstGeom>
          <a:noFill/>
        </p:spPr>
        <p:txBody>
          <a:bodyPr wrap="square" rtlCol="0">
            <a:spAutoFit/>
          </a:bodyPr>
          <a:lstStyle/>
          <a:p>
            <a:endParaRPr lang="en-US" sz="1800" b="1" dirty="0" smtClean="0">
              <a:solidFill>
                <a:srgbClr val="0066CC"/>
              </a:solidFill>
            </a:endParaRPr>
          </a:p>
          <a:p>
            <a:r>
              <a:rPr lang="en-US" sz="1800" b="1" u="sng" dirty="0" smtClean="0">
                <a:solidFill>
                  <a:srgbClr val="0066CC"/>
                </a:solidFill>
              </a:rPr>
              <a:t>Scenario 3 : Five countries (higher PI-MAPP)</a:t>
            </a:r>
            <a:endParaRPr lang="en-US" sz="1800" b="1" u="sng" dirty="0">
              <a:solidFill>
                <a:srgbClr val="0066CC"/>
              </a:solidFill>
            </a:endParaRPr>
          </a:p>
          <a:p>
            <a:endParaRPr lang="en-US" sz="1800" dirty="0" smtClean="0">
              <a:solidFill>
                <a:srgbClr val="0066CC"/>
              </a:solidFill>
            </a:endParaRPr>
          </a:p>
          <a:p>
            <a:pPr marL="285750" indent="-285750">
              <a:buFont typeface="Wingdings" pitchFamily="2" charset="2"/>
              <a:buChar char="Ø"/>
            </a:pPr>
            <a:r>
              <a:rPr lang="en-US" sz="1800" b="1" dirty="0" smtClean="0">
                <a:solidFill>
                  <a:srgbClr val="0066CC"/>
                </a:solidFill>
              </a:rPr>
              <a:t>In 2012</a:t>
            </a:r>
            <a:r>
              <a:rPr lang="en-US" sz="1800" dirty="0" smtClean="0">
                <a:solidFill>
                  <a:srgbClr val="0066CC"/>
                </a:solidFill>
              </a:rPr>
              <a:t>, Drug product A now sold in 5 countries: Italy ($10), France ($17), </a:t>
            </a:r>
          </a:p>
          <a:p>
            <a:r>
              <a:rPr lang="en-US" sz="1800" dirty="0">
                <a:solidFill>
                  <a:srgbClr val="0066CC"/>
                </a:solidFill>
              </a:rPr>
              <a:t> </a:t>
            </a:r>
            <a:r>
              <a:rPr lang="en-US" sz="1800" dirty="0" smtClean="0">
                <a:solidFill>
                  <a:srgbClr val="0066CC"/>
                </a:solidFill>
              </a:rPr>
              <a:t>   Germany ($17), Switzerland ($17), US ($20)                </a:t>
            </a:r>
            <a:r>
              <a:rPr lang="en-US" sz="1800" b="1" dirty="0" smtClean="0">
                <a:solidFill>
                  <a:srgbClr val="0066CC"/>
                </a:solidFill>
              </a:rPr>
              <a:t>MIPC = $17</a:t>
            </a:r>
          </a:p>
          <a:p>
            <a:pPr marL="285750" indent="-285750">
              <a:buFont typeface="Wingdings" pitchFamily="2" charset="2"/>
              <a:buChar char="Ø"/>
            </a:pPr>
            <a:endParaRPr lang="en-US" sz="1800" b="1" dirty="0">
              <a:solidFill>
                <a:srgbClr val="0066CC"/>
              </a:solidFill>
            </a:endParaRPr>
          </a:p>
          <a:p>
            <a:pPr marL="285750" indent="-285750">
              <a:buFont typeface="Wingdings" pitchFamily="2" charset="2"/>
              <a:buChar char="Ø"/>
            </a:pPr>
            <a:r>
              <a:rPr lang="en-US" sz="1800" dirty="0" smtClean="0">
                <a:solidFill>
                  <a:srgbClr val="FF0000"/>
                </a:solidFill>
              </a:rPr>
              <a:t>Post-Interim MAPP is set by MIPC</a:t>
            </a:r>
          </a:p>
          <a:p>
            <a:endParaRPr lang="en-US" sz="1800" dirty="0" smtClean="0">
              <a:solidFill>
                <a:srgbClr val="0066CC"/>
              </a:solidFill>
            </a:endParaRPr>
          </a:p>
          <a:p>
            <a:pPr marL="285750" indent="-285750">
              <a:buFont typeface="Wingdings" pitchFamily="2" charset="2"/>
              <a:buChar char="Ø"/>
            </a:pPr>
            <a:r>
              <a:rPr lang="en-CA" sz="1800" dirty="0" smtClean="0">
                <a:solidFill>
                  <a:srgbClr val="0066CC"/>
                </a:solidFill>
              </a:rPr>
              <a:t>N-NEAP </a:t>
            </a:r>
            <a:r>
              <a:rPr lang="en-CA" sz="1800" dirty="0">
                <a:solidFill>
                  <a:srgbClr val="0066CC"/>
                </a:solidFill>
              </a:rPr>
              <a:t>(based on CPI-Adjustment Methodology) in 2012 is $</a:t>
            </a:r>
            <a:r>
              <a:rPr lang="en-CA" sz="1800" dirty="0" smtClean="0">
                <a:solidFill>
                  <a:srgbClr val="0066CC"/>
                </a:solidFill>
              </a:rPr>
              <a:t>13</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CA" sz="1800" dirty="0" smtClean="0">
                <a:solidFill>
                  <a:srgbClr val="0066CC"/>
                </a:solidFill>
              </a:rPr>
              <a:t>Impact </a:t>
            </a:r>
            <a:r>
              <a:rPr lang="en-CA" sz="1800" dirty="0">
                <a:solidFill>
                  <a:srgbClr val="0066CC"/>
                </a:solidFill>
              </a:rPr>
              <a:t>on future requests for DIP application: </a:t>
            </a:r>
            <a:r>
              <a:rPr lang="en-CA" sz="1800" dirty="0" smtClean="0">
                <a:solidFill>
                  <a:srgbClr val="0066CC"/>
                </a:solidFill>
              </a:rPr>
              <a:t>IBP remains at $15</a:t>
            </a:r>
            <a:endParaRPr lang="en-CA" sz="1800" dirty="0">
              <a:solidFill>
                <a:srgbClr val="0066CC"/>
              </a:solidFill>
            </a:endParaRPr>
          </a:p>
          <a:p>
            <a:endParaRPr lang="en-US" sz="1800" dirty="0" smtClean="0">
              <a:solidFill>
                <a:srgbClr val="0066CC"/>
              </a:solidFill>
            </a:endParaRPr>
          </a:p>
          <a:p>
            <a:endParaRPr lang="en-US" sz="1800" dirty="0" smtClean="0">
              <a:solidFill>
                <a:srgbClr val="0066CC"/>
              </a:solidFill>
            </a:endParaRPr>
          </a:p>
          <a:p>
            <a:endParaRPr lang="en-US" sz="1800" dirty="0" smtClean="0">
              <a:solidFill>
                <a:srgbClr val="0066CC"/>
              </a:solidFill>
            </a:endParaRPr>
          </a:p>
          <a:p>
            <a:endParaRPr lang="en-US" sz="1800" dirty="0">
              <a:solidFill>
                <a:srgbClr val="0066CC"/>
              </a:solidFill>
            </a:endParaRPr>
          </a:p>
          <a:p>
            <a:endParaRPr lang="en-CA" sz="1800" dirty="0"/>
          </a:p>
        </p:txBody>
      </p:sp>
      <p:sp>
        <p:nvSpPr>
          <p:cNvPr id="6" name="Rectangle 5"/>
          <p:cNvSpPr/>
          <p:nvPr/>
        </p:nvSpPr>
        <p:spPr bwMode="auto">
          <a:xfrm>
            <a:off x="1420800" y="3882752"/>
            <a:ext cx="7416824" cy="698376"/>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Post-Interim MAPP (</a:t>
            </a:r>
            <a:r>
              <a:rPr lang="en-US" sz="1800" dirty="0" smtClean="0">
                <a:solidFill>
                  <a:srgbClr val="0066CC"/>
                </a:solidFill>
                <a:latin typeface="Arial" charset="0"/>
              </a:rPr>
              <a:t>2012) = $17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Final 2012 N-NEAP = $13</a:t>
            </a:r>
            <a:endParaRPr kumimoji="0" lang="en-CA" sz="1800" i="0" u="none" strike="noStrike" cap="none" normalizeH="0" baseline="0" dirty="0" smtClean="0">
              <a:ln>
                <a:noFill/>
              </a:ln>
              <a:solidFill>
                <a:srgbClr val="0066CC"/>
              </a:solidFill>
              <a:effectLst/>
              <a:latin typeface="Arial" charset="0"/>
            </a:endParaRPr>
          </a:p>
        </p:txBody>
      </p:sp>
    </p:spTree>
    <p:extLst>
      <p:ext uri="{BB962C8B-B14F-4D97-AF65-F5344CB8AC3E}">
        <p14:creationId xmlns:p14="http://schemas.microsoft.com/office/powerpoint/2010/main" val="1013932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22</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3 (Higher of TCC and Mid Point)</a:t>
            </a:r>
            <a:endParaRPr lang="en-CA" sz="2800" b="1" dirty="0">
              <a:solidFill>
                <a:srgbClr val="0066CC"/>
              </a:solidFill>
              <a:latin typeface="+mj-lt"/>
            </a:endParaRPr>
          </a:p>
        </p:txBody>
      </p:sp>
      <p:sp>
        <p:nvSpPr>
          <p:cNvPr id="3" name="TextBox 2"/>
          <p:cNvSpPr txBox="1"/>
          <p:nvPr/>
        </p:nvSpPr>
        <p:spPr>
          <a:xfrm>
            <a:off x="1041400" y="1268760"/>
            <a:ext cx="8102600" cy="4801314"/>
          </a:xfrm>
          <a:prstGeom prst="rect">
            <a:avLst/>
          </a:prstGeom>
          <a:noFill/>
        </p:spPr>
        <p:txBody>
          <a:bodyPr wrap="square" rtlCol="0">
            <a:spAutoFit/>
          </a:bodyPr>
          <a:lstStyle/>
          <a:p>
            <a:pPr marL="285750" indent="-285750">
              <a:buFont typeface="Wingdings" pitchFamily="2" charset="2"/>
              <a:buChar char="Ø"/>
            </a:pPr>
            <a:r>
              <a:rPr lang="en-US" sz="1800" dirty="0" smtClean="0">
                <a:solidFill>
                  <a:srgbClr val="0066CC"/>
                </a:solidFill>
              </a:rPr>
              <a:t>Drug product A introduced in March 2010 </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Level of therapeutic improvement : Moderate Improvement</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Test establishing the MAPP at introduction : Higher of top of TCC test and Mid Point (Average of top of TCC and MIPC)</a:t>
            </a: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US" sz="1800" b="1" dirty="0" smtClean="0">
                <a:solidFill>
                  <a:srgbClr val="0066CC"/>
                </a:solidFill>
              </a:rPr>
              <a:t>In 2010,</a:t>
            </a:r>
            <a:r>
              <a:rPr lang="en-US" sz="1800" dirty="0" smtClean="0">
                <a:solidFill>
                  <a:srgbClr val="0066CC"/>
                </a:solidFill>
              </a:rPr>
              <a:t> Top of TCC = $10</a:t>
            </a:r>
          </a:p>
          <a:p>
            <a:r>
              <a:rPr lang="en-US" sz="1800" dirty="0" smtClean="0">
                <a:solidFill>
                  <a:srgbClr val="0066CC"/>
                </a:solidFill>
              </a:rPr>
              <a:t>     </a:t>
            </a:r>
          </a:p>
          <a:p>
            <a:r>
              <a:rPr lang="en-US" sz="1800" dirty="0">
                <a:solidFill>
                  <a:srgbClr val="0066CC"/>
                </a:solidFill>
              </a:rPr>
              <a:t> </a:t>
            </a:r>
            <a:r>
              <a:rPr lang="en-US" sz="1800" dirty="0" smtClean="0">
                <a:solidFill>
                  <a:srgbClr val="0066CC"/>
                </a:solidFill>
              </a:rPr>
              <a:t>    Drug product A is sold </a:t>
            </a:r>
            <a:r>
              <a:rPr lang="en-US" sz="1800" dirty="0">
                <a:solidFill>
                  <a:srgbClr val="0066CC"/>
                </a:solidFill>
              </a:rPr>
              <a:t>in </a:t>
            </a:r>
            <a:r>
              <a:rPr lang="en-US" sz="1800" dirty="0" smtClean="0">
                <a:solidFill>
                  <a:srgbClr val="0066CC"/>
                </a:solidFill>
              </a:rPr>
              <a:t>Italy ($10) and the US ($20)    Interim MIPC = $15</a:t>
            </a:r>
          </a:p>
          <a:p>
            <a:r>
              <a:rPr lang="en-US" sz="1800" dirty="0" smtClean="0">
                <a:solidFill>
                  <a:srgbClr val="0066CC"/>
                </a:solidFill>
              </a:rPr>
              <a:t>     </a:t>
            </a:r>
          </a:p>
          <a:p>
            <a:r>
              <a:rPr lang="en-US" sz="1800" dirty="0">
                <a:solidFill>
                  <a:srgbClr val="0066CC"/>
                </a:solidFill>
              </a:rPr>
              <a:t> </a:t>
            </a:r>
            <a:r>
              <a:rPr lang="en-US" sz="1800" dirty="0" smtClean="0">
                <a:solidFill>
                  <a:srgbClr val="0066CC"/>
                </a:solidFill>
              </a:rPr>
              <a:t>    Mid Point = $12.50</a:t>
            </a:r>
          </a:p>
          <a:p>
            <a:r>
              <a:rPr lang="en-US" sz="1800" dirty="0" smtClean="0">
                <a:solidFill>
                  <a:srgbClr val="0066CC"/>
                </a:solidFill>
              </a:rPr>
              <a:t>     </a:t>
            </a:r>
          </a:p>
          <a:p>
            <a:r>
              <a:rPr lang="en-US" sz="1800" dirty="0" smtClean="0">
                <a:solidFill>
                  <a:srgbClr val="0066CC"/>
                </a:solidFill>
              </a:rPr>
              <a:t>     Interim MAPP is set by Mid Point</a:t>
            </a:r>
          </a:p>
          <a:p>
            <a:endParaRPr lang="en-US" sz="1800" dirty="0" smtClean="0">
              <a:solidFill>
                <a:srgbClr val="0066CC"/>
              </a:solidFill>
            </a:endParaRPr>
          </a:p>
          <a:p>
            <a:r>
              <a:rPr lang="en-US" sz="1800" dirty="0">
                <a:solidFill>
                  <a:srgbClr val="0066CC"/>
                </a:solidFill>
              </a:rPr>
              <a:t>	</a:t>
            </a:r>
            <a:r>
              <a:rPr lang="en-US" sz="1800" b="1" u="sng" dirty="0" smtClean="0">
                <a:solidFill>
                  <a:srgbClr val="FF0000"/>
                </a:solidFill>
              </a:rPr>
              <a:t>Interim MAPP (2010) = $12.50</a:t>
            </a:r>
          </a:p>
          <a:p>
            <a:endParaRPr lang="en-CA" sz="1800" dirty="0"/>
          </a:p>
        </p:txBody>
      </p:sp>
    </p:spTree>
    <p:extLst>
      <p:ext uri="{BB962C8B-B14F-4D97-AF65-F5344CB8AC3E}">
        <p14:creationId xmlns:p14="http://schemas.microsoft.com/office/powerpoint/2010/main" val="211551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23</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3 (Higher of TCC and Mid Point)</a:t>
            </a:r>
            <a:endParaRPr lang="en-CA" sz="2800" b="1" dirty="0">
              <a:solidFill>
                <a:srgbClr val="0066CC"/>
              </a:solidFill>
              <a:latin typeface="+mj-lt"/>
            </a:endParaRPr>
          </a:p>
        </p:txBody>
      </p:sp>
      <p:sp>
        <p:nvSpPr>
          <p:cNvPr id="3" name="TextBox 2"/>
          <p:cNvSpPr txBox="1"/>
          <p:nvPr/>
        </p:nvSpPr>
        <p:spPr>
          <a:xfrm>
            <a:off x="1041400" y="1196752"/>
            <a:ext cx="8102600" cy="7017306"/>
          </a:xfrm>
          <a:prstGeom prst="rect">
            <a:avLst/>
          </a:prstGeom>
          <a:noFill/>
        </p:spPr>
        <p:txBody>
          <a:bodyPr wrap="square" rtlCol="0">
            <a:spAutoFit/>
          </a:bodyPr>
          <a:lstStyle/>
          <a:p>
            <a:r>
              <a:rPr lang="en-US" sz="1800" b="1" u="sng" dirty="0" smtClean="0">
                <a:solidFill>
                  <a:srgbClr val="0066CC"/>
                </a:solidFill>
              </a:rPr>
              <a:t>Scenario 1: </a:t>
            </a:r>
            <a:r>
              <a:rPr lang="en-CA" sz="1800" b="1" u="sng" dirty="0" smtClean="0">
                <a:solidFill>
                  <a:srgbClr val="0066CC"/>
                </a:solidFill>
              </a:rPr>
              <a:t>Three </a:t>
            </a:r>
            <a:r>
              <a:rPr lang="en-CA" sz="1800" b="1" u="sng" dirty="0">
                <a:solidFill>
                  <a:srgbClr val="0066CC"/>
                </a:solidFill>
              </a:rPr>
              <a:t>years </a:t>
            </a:r>
            <a:r>
              <a:rPr lang="en-CA" sz="1800" b="1" u="sng" dirty="0" smtClean="0">
                <a:solidFill>
                  <a:srgbClr val="0066CC"/>
                </a:solidFill>
              </a:rPr>
              <a:t>(2013)</a:t>
            </a:r>
            <a:endParaRPr lang="en-CA" sz="1800" b="1" u="sng" dirty="0">
              <a:solidFill>
                <a:srgbClr val="0066CC"/>
              </a:solidFill>
            </a:endParaRPr>
          </a:p>
          <a:p>
            <a:endParaRPr lang="en-US" sz="1800" dirty="0" smtClean="0">
              <a:solidFill>
                <a:srgbClr val="0066CC"/>
              </a:solidFill>
            </a:endParaRPr>
          </a:p>
          <a:p>
            <a:pPr marL="285750" indent="-285750">
              <a:buFont typeface="Wingdings" pitchFamily="2" charset="2"/>
              <a:buChar char="Ø"/>
            </a:pPr>
            <a:r>
              <a:rPr lang="en-US" sz="1800" dirty="0" smtClean="0">
                <a:solidFill>
                  <a:srgbClr val="0066CC"/>
                </a:solidFill>
              </a:rPr>
              <a:t>Drug product A is still only </a:t>
            </a:r>
            <a:r>
              <a:rPr lang="en-US" sz="1800" dirty="0">
                <a:solidFill>
                  <a:srgbClr val="0066CC"/>
                </a:solidFill>
              </a:rPr>
              <a:t>sold in </a:t>
            </a:r>
            <a:r>
              <a:rPr lang="en-US" sz="1800" dirty="0" smtClean="0">
                <a:solidFill>
                  <a:srgbClr val="0066CC"/>
                </a:solidFill>
              </a:rPr>
              <a:t>2 countries   MIPC =$15</a:t>
            </a:r>
          </a:p>
          <a:p>
            <a:endParaRPr lang="en-US" sz="1800" dirty="0" smtClean="0">
              <a:solidFill>
                <a:srgbClr val="0066CC"/>
              </a:solidFill>
            </a:endParaRPr>
          </a:p>
          <a:p>
            <a:pPr marL="285750" indent="-285750">
              <a:buFont typeface="Wingdings" pitchFamily="2" charset="2"/>
              <a:buChar char="Ø"/>
            </a:pPr>
            <a:r>
              <a:rPr lang="en-US" sz="1800" b="1" dirty="0" smtClean="0">
                <a:solidFill>
                  <a:srgbClr val="0066CC"/>
                </a:solidFill>
              </a:rPr>
              <a:t>Mid Point = $12.50</a:t>
            </a:r>
          </a:p>
          <a:p>
            <a:pPr marL="285750" indent="-285750">
              <a:buFont typeface="Wingdings" pitchFamily="2" charset="2"/>
              <a:buChar char="Ø"/>
            </a:pPr>
            <a:endParaRPr lang="en-US" sz="1800" b="1" dirty="0">
              <a:solidFill>
                <a:srgbClr val="0066CC"/>
              </a:solidFill>
            </a:endParaRPr>
          </a:p>
          <a:p>
            <a:pPr marL="285750" indent="-285750">
              <a:buFont typeface="Wingdings" pitchFamily="2" charset="2"/>
              <a:buChar char="Ø"/>
            </a:pPr>
            <a:r>
              <a:rPr lang="en-US" sz="1800" dirty="0" smtClean="0">
                <a:solidFill>
                  <a:srgbClr val="FF0000"/>
                </a:solidFill>
              </a:rPr>
              <a:t>Post-Interim MAPP is set by Mid Point</a:t>
            </a:r>
            <a:endParaRPr lang="en-US" sz="1800" dirty="0">
              <a:solidFill>
                <a:srgbClr val="FF0000"/>
              </a:solidFill>
            </a:endParaRPr>
          </a:p>
          <a:p>
            <a:pPr marL="285750" indent="-285750">
              <a:buFont typeface="Wingdings" pitchFamily="2" charset="2"/>
              <a:buChar char="Ø"/>
            </a:pPr>
            <a:endParaRPr lang="en-US" sz="1800" b="1" u="sng" dirty="0" smtClean="0">
              <a:solidFill>
                <a:srgbClr val="C00000"/>
              </a:solidFill>
            </a:endParaRPr>
          </a:p>
          <a:p>
            <a:pPr marL="285750" indent="-285750">
              <a:buFont typeface="Wingdings" pitchFamily="2" charset="2"/>
              <a:buChar char="Ø"/>
            </a:pPr>
            <a:r>
              <a:rPr lang="en-CA" sz="1800" dirty="0" smtClean="0">
                <a:solidFill>
                  <a:srgbClr val="0066CC"/>
                </a:solidFill>
              </a:rPr>
              <a:t>N-NEAP </a:t>
            </a:r>
            <a:r>
              <a:rPr lang="en-CA" sz="1800" dirty="0">
                <a:solidFill>
                  <a:srgbClr val="0066CC"/>
                </a:solidFill>
              </a:rPr>
              <a:t>(based on CPI-Adjustment Methodology) in </a:t>
            </a:r>
            <a:r>
              <a:rPr lang="en-CA" sz="1800" dirty="0" smtClean="0">
                <a:solidFill>
                  <a:srgbClr val="0066CC"/>
                </a:solidFill>
              </a:rPr>
              <a:t>2013 </a:t>
            </a:r>
            <a:r>
              <a:rPr lang="en-CA" sz="1800" dirty="0">
                <a:solidFill>
                  <a:srgbClr val="0066CC"/>
                </a:solidFill>
              </a:rPr>
              <a:t>is $</a:t>
            </a:r>
            <a:r>
              <a:rPr lang="en-CA" sz="1800" dirty="0" smtClean="0">
                <a:solidFill>
                  <a:srgbClr val="0066CC"/>
                </a:solidFill>
              </a:rPr>
              <a:t>13</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r>
              <a:rPr lang="en-CA" sz="1800" dirty="0">
                <a:solidFill>
                  <a:srgbClr val="0066CC"/>
                </a:solidFill>
              </a:rPr>
              <a:t>If </a:t>
            </a:r>
            <a:r>
              <a:rPr lang="en-CA" sz="1800" dirty="0" smtClean="0">
                <a:solidFill>
                  <a:srgbClr val="0066CC"/>
                </a:solidFill>
              </a:rPr>
              <a:t>2013 N-ATP &gt; </a:t>
            </a:r>
            <a:r>
              <a:rPr lang="en-CA" sz="1800" dirty="0">
                <a:solidFill>
                  <a:srgbClr val="0066CC"/>
                </a:solidFill>
              </a:rPr>
              <a:t>Final </a:t>
            </a:r>
            <a:r>
              <a:rPr lang="en-CA" sz="1800" dirty="0" smtClean="0">
                <a:solidFill>
                  <a:srgbClr val="0066CC"/>
                </a:solidFill>
              </a:rPr>
              <a:t>2013 N-NEAP </a:t>
            </a:r>
            <a:r>
              <a:rPr lang="en-CA" sz="1800" dirty="0">
                <a:solidFill>
                  <a:srgbClr val="0066CC"/>
                </a:solidFill>
              </a:rPr>
              <a:t>($</a:t>
            </a:r>
            <a:r>
              <a:rPr lang="en-CA" sz="1800" dirty="0" smtClean="0">
                <a:solidFill>
                  <a:srgbClr val="0066CC"/>
                </a:solidFill>
              </a:rPr>
              <a:t>12.50) </a:t>
            </a:r>
            <a:r>
              <a:rPr lang="en-CA" sz="1800" dirty="0">
                <a:solidFill>
                  <a:srgbClr val="0066CC"/>
                </a:solidFill>
              </a:rPr>
              <a:t>Company </a:t>
            </a:r>
            <a:r>
              <a:rPr lang="en-CA" sz="1800" dirty="0" smtClean="0">
                <a:solidFill>
                  <a:srgbClr val="0066CC"/>
                </a:solidFill>
              </a:rPr>
              <a:t>will be given </a:t>
            </a:r>
            <a:r>
              <a:rPr lang="en-CA" sz="1800" dirty="0">
                <a:solidFill>
                  <a:srgbClr val="0066CC"/>
                </a:solidFill>
              </a:rPr>
              <a:t>one year to </a:t>
            </a:r>
            <a:r>
              <a:rPr lang="en-CA" sz="1800" dirty="0" smtClean="0">
                <a:solidFill>
                  <a:srgbClr val="0066CC"/>
                </a:solidFill>
              </a:rPr>
              <a:t>adjust N-ATP </a:t>
            </a:r>
            <a:r>
              <a:rPr lang="en-CA" sz="1800" dirty="0">
                <a:solidFill>
                  <a:srgbClr val="0066CC"/>
                </a:solidFill>
              </a:rPr>
              <a:t>to be ≤ </a:t>
            </a:r>
            <a:r>
              <a:rPr lang="en-CA" sz="1800" dirty="0" smtClean="0">
                <a:solidFill>
                  <a:srgbClr val="0066CC"/>
                </a:solidFill>
              </a:rPr>
              <a:t>2014 N-NEAP </a:t>
            </a:r>
            <a:r>
              <a:rPr lang="en-CA" sz="1800" dirty="0">
                <a:solidFill>
                  <a:srgbClr val="0066CC"/>
                </a:solidFill>
              </a:rPr>
              <a:t>(</a:t>
            </a:r>
            <a:r>
              <a:rPr lang="en-CA" sz="1800" dirty="0" smtClean="0">
                <a:solidFill>
                  <a:srgbClr val="0066CC"/>
                </a:solidFill>
              </a:rPr>
              <a:t>2013 N-NEAP </a:t>
            </a:r>
            <a:r>
              <a:rPr lang="en-CA" sz="1800" dirty="0">
                <a:solidFill>
                  <a:srgbClr val="0066CC"/>
                </a:solidFill>
              </a:rPr>
              <a:t>+ CPI)</a:t>
            </a:r>
            <a:endParaRPr lang="en-CA" sz="1800" dirty="0" smtClean="0">
              <a:solidFill>
                <a:srgbClr val="0066CC"/>
              </a:solidFill>
            </a:endParaRPr>
          </a:p>
          <a:p>
            <a:endParaRPr lang="en-CA" sz="1800" dirty="0" smtClean="0">
              <a:solidFill>
                <a:srgbClr val="0066CC"/>
              </a:solidFill>
            </a:endParaRPr>
          </a:p>
          <a:p>
            <a:pPr marL="285750" indent="-285750">
              <a:buFont typeface="Wingdings" pitchFamily="2" charset="2"/>
              <a:buChar char="Ø"/>
            </a:pPr>
            <a:r>
              <a:rPr lang="en-US" sz="1800" dirty="0" smtClean="0">
                <a:solidFill>
                  <a:srgbClr val="0066CC"/>
                </a:solidFill>
              </a:rPr>
              <a:t>Impact on future requests for DIP application:  IBP remains at $12.50</a:t>
            </a:r>
            <a:endParaRPr lang="en-CA" sz="1800" dirty="0">
              <a:solidFill>
                <a:srgbClr val="0066CC"/>
              </a:solidFill>
            </a:endParaRPr>
          </a:p>
          <a:p>
            <a:endParaRPr lang="en-CA" sz="1800" dirty="0">
              <a:solidFill>
                <a:srgbClr val="0066CC"/>
              </a:solidFill>
            </a:endParaRPr>
          </a:p>
          <a:p>
            <a:endParaRPr lang="en-CA"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CA" sz="1800" dirty="0">
              <a:solidFill>
                <a:srgbClr val="0066CC"/>
              </a:solidFill>
            </a:endParaRPr>
          </a:p>
          <a:p>
            <a:endParaRPr lang="en-US" sz="1800" dirty="0" smtClean="0">
              <a:solidFill>
                <a:srgbClr val="0066CC"/>
              </a:solidFill>
            </a:endParaRPr>
          </a:p>
          <a:p>
            <a:pPr marL="285750" indent="-285750">
              <a:buFont typeface="Arial" pitchFamily="34" charset="0"/>
              <a:buChar char="•"/>
            </a:pPr>
            <a:endParaRPr lang="en-US" sz="1800" dirty="0">
              <a:solidFill>
                <a:srgbClr val="0066CC"/>
              </a:solidFill>
            </a:endParaRPr>
          </a:p>
          <a:p>
            <a:endParaRPr lang="en-US" sz="1800" dirty="0" smtClean="0">
              <a:solidFill>
                <a:srgbClr val="0066CC"/>
              </a:solidFill>
            </a:endParaRPr>
          </a:p>
          <a:p>
            <a:endParaRPr lang="en-US" sz="1800" dirty="0">
              <a:solidFill>
                <a:srgbClr val="0066CC"/>
              </a:solidFill>
            </a:endParaRPr>
          </a:p>
        </p:txBody>
      </p:sp>
      <p:sp>
        <p:nvSpPr>
          <p:cNvPr id="6" name="Rectangle 5"/>
          <p:cNvSpPr/>
          <p:nvPr/>
        </p:nvSpPr>
        <p:spPr bwMode="auto">
          <a:xfrm>
            <a:off x="1475656" y="3882752"/>
            <a:ext cx="7416824" cy="698376"/>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Post-Interim MAPP (2013)</a:t>
            </a:r>
            <a:r>
              <a:rPr lang="en-US" sz="1800" dirty="0" smtClean="0">
                <a:solidFill>
                  <a:srgbClr val="0066CC"/>
                </a:solidFill>
                <a:latin typeface="Arial" charset="0"/>
              </a:rPr>
              <a:t> = $12.50 </a:t>
            </a:r>
          </a:p>
          <a:p>
            <a:pPr algn="ctr"/>
            <a:r>
              <a:rPr lang="en-CA" sz="1800" dirty="0">
                <a:solidFill>
                  <a:srgbClr val="0066CC"/>
                </a:solidFill>
                <a:latin typeface="Arial" charset="0"/>
              </a:rPr>
              <a:t>Final </a:t>
            </a:r>
            <a:r>
              <a:rPr lang="en-CA" sz="1800" dirty="0" smtClean="0">
                <a:solidFill>
                  <a:srgbClr val="0066CC"/>
                </a:solidFill>
                <a:latin typeface="Arial" charset="0"/>
              </a:rPr>
              <a:t>2013 N-NEAP </a:t>
            </a:r>
            <a:r>
              <a:rPr lang="en-CA" sz="1800" dirty="0">
                <a:solidFill>
                  <a:srgbClr val="0066CC"/>
                </a:solidFill>
                <a:latin typeface="Arial" charset="0"/>
              </a:rPr>
              <a:t>= $</a:t>
            </a:r>
            <a:r>
              <a:rPr lang="en-CA" sz="1800" dirty="0" smtClean="0">
                <a:solidFill>
                  <a:srgbClr val="0066CC"/>
                </a:solidFill>
                <a:latin typeface="Arial" charset="0"/>
              </a:rPr>
              <a:t>12.50</a:t>
            </a:r>
            <a:endParaRPr lang="en-CA" sz="1800" dirty="0">
              <a:solidFill>
                <a:srgbClr val="0066CC"/>
              </a:solidFill>
              <a:latin typeface="Arial" charset="0"/>
            </a:endParaRPr>
          </a:p>
          <a:p>
            <a:pPr marL="0" marR="0" indent="0" defTabSz="914400" rtl="0" eaLnBrk="1" fontAlgn="base" latinLnBrk="0" hangingPunct="1">
              <a:lnSpc>
                <a:spcPct val="100000"/>
              </a:lnSpc>
              <a:spcBef>
                <a:spcPct val="0"/>
              </a:spcBef>
              <a:spcAft>
                <a:spcPct val="0"/>
              </a:spcAft>
              <a:buClrTx/>
              <a:buSzTx/>
              <a:buFontTx/>
              <a:buNone/>
              <a:tabLst/>
            </a:pPr>
            <a:endParaRPr kumimoji="0" lang="en-CA" sz="2000" b="0" i="0" u="none" strike="noStrike" cap="none" normalizeH="0" baseline="0" dirty="0" smtClean="0">
              <a:ln>
                <a:noFill/>
              </a:ln>
              <a:solidFill>
                <a:srgbClr val="0066CC"/>
              </a:solidFill>
              <a:effectLst/>
              <a:latin typeface="Arial" charset="0"/>
            </a:endParaRPr>
          </a:p>
        </p:txBody>
      </p:sp>
    </p:spTree>
    <p:extLst>
      <p:ext uri="{BB962C8B-B14F-4D97-AF65-F5344CB8AC3E}">
        <p14:creationId xmlns:p14="http://schemas.microsoft.com/office/powerpoint/2010/main" val="2034981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24</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620688"/>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3 (Higher of TCC and Mid Point)</a:t>
            </a:r>
            <a:endParaRPr lang="en-CA" sz="2800" b="1" dirty="0">
              <a:solidFill>
                <a:srgbClr val="0066CC"/>
              </a:solidFill>
              <a:latin typeface="+mj-lt"/>
            </a:endParaRPr>
          </a:p>
        </p:txBody>
      </p:sp>
      <p:sp>
        <p:nvSpPr>
          <p:cNvPr id="3" name="TextBox 2"/>
          <p:cNvSpPr txBox="1"/>
          <p:nvPr/>
        </p:nvSpPr>
        <p:spPr>
          <a:xfrm>
            <a:off x="1041400" y="908720"/>
            <a:ext cx="8102600" cy="6186309"/>
          </a:xfrm>
          <a:prstGeom prst="rect">
            <a:avLst/>
          </a:prstGeom>
          <a:noFill/>
        </p:spPr>
        <p:txBody>
          <a:bodyPr wrap="square" rtlCol="0">
            <a:spAutoFit/>
          </a:bodyPr>
          <a:lstStyle/>
          <a:p>
            <a:endParaRPr lang="en-US" sz="1800" b="1" dirty="0" smtClean="0">
              <a:solidFill>
                <a:srgbClr val="0066CC"/>
              </a:solidFill>
            </a:endParaRPr>
          </a:p>
          <a:p>
            <a:r>
              <a:rPr lang="en-US" sz="1800" b="1" u="sng" dirty="0" smtClean="0">
                <a:solidFill>
                  <a:srgbClr val="0066CC"/>
                </a:solidFill>
              </a:rPr>
              <a:t>Scenario 2: Five countries (lower PI-MAPP)</a:t>
            </a:r>
            <a:endParaRPr lang="en-US" sz="1800" b="1" u="sng" dirty="0">
              <a:solidFill>
                <a:srgbClr val="0066CC"/>
              </a:solidFill>
            </a:endParaRPr>
          </a:p>
          <a:p>
            <a:endParaRPr lang="en-US" sz="1800" dirty="0" smtClean="0">
              <a:solidFill>
                <a:srgbClr val="0066CC"/>
              </a:solidFill>
            </a:endParaRPr>
          </a:p>
          <a:p>
            <a:pPr marL="285750" indent="-285750">
              <a:buFont typeface="Wingdings" pitchFamily="2" charset="2"/>
              <a:buChar char="Ø"/>
            </a:pPr>
            <a:r>
              <a:rPr lang="en-US" sz="1800" b="1" dirty="0" smtClean="0">
                <a:solidFill>
                  <a:srgbClr val="0066CC"/>
                </a:solidFill>
              </a:rPr>
              <a:t>In 2012</a:t>
            </a:r>
            <a:r>
              <a:rPr lang="en-US" sz="1800" dirty="0" smtClean="0">
                <a:solidFill>
                  <a:srgbClr val="0066CC"/>
                </a:solidFill>
              </a:rPr>
              <a:t>, Drug product A now sold in 5 countries: Italy ($10), France ($9), </a:t>
            </a:r>
          </a:p>
          <a:p>
            <a:r>
              <a:rPr lang="en-US" sz="1800" dirty="0">
                <a:solidFill>
                  <a:srgbClr val="0066CC"/>
                </a:solidFill>
              </a:rPr>
              <a:t> </a:t>
            </a:r>
            <a:r>
              <a:rPr lang="en-US" sz="1800" dirty="0" smtClean="0">
                <a:solidFill>
                  <a:srgbClr val="0066CC"/>
                </a:solidFill>
              </a:rPr>
              <a:t>   Germany ($9), Switzerland ($9), US ($20)                MIPC = $9</a:t>
            </a:r>
          </a:p>
          <a:p>
            <a:r>
              <a:rPr lang="en-US" sz="1800" b="1" dirty="0" smtClean="0">
                <a:solidFill>
                  <a:srgbClr val="0066CC"/>
                </a:solidFill>
              </a:rPr>
              <a:t>    Mid Point = $9.50</a:t>
            </a:r>
          </a:p>
          <a:p>
            <a:endParaRPr lang="en-US" sz="1800" b="1" dirty="0" smtClean="0">
              <a:solidFill>
                <a:srgbClr val="0066CC"/>
              </a:solidFill>
            </a:endParaRPr>
          </a:p>
          <a:p>
            <a:pPr marL="285750" indent="-285750">
              <a:buFont typeface="Wingdings" pitchFamily="2" charset="2"/>
              <a:buChar char="Ø"/>
            </a:pPr>
            <a:r>
              <a:rPr lang="en-US" sz="1800" dirty="0" smtClean="0">
                <a:solidFill>
                  <a:srgbClr val="FF0000"/>
                </a:solidFill>
              </a:rPr>
              <a:t>Post-Interim MAPP is set by TCC ($10)       </a:t>
            </a:r>
          </a:p>
          <a:p>
            <a:endParaRPr lang="en-US" sz="1800" dirty="0" smtClean="0">
              <a:solidFill>
                <a:srgbClr val="0066CC"/>
              </a:solidFill>
            </a:endParaRPr>
          </a:p>
          <a:p>
            <a:pPr marL="285750" indent="-285750">
              <a:buFont typeface="Wingdings" pitchFamily="2" charset="2"/>
              <a:buChar char="Ø"/>
            </a:pPr>
            <a:r>
              <a:rPr lang="en-CA" sz="1800" dirty="0" smtClean="0">
                <a:solidFill>
                  <a:srgbClr val="0066CC"/>
                </a:solidFill>
              </a:rPr>
              <a:t>N-NEAP </a:t>
            </a:r>
            <a:r>
              <a:rPr lang="en-CA" sz="1800" dirty="0">
                <a:solidFill>
                  <a:srgbClr val="0066CC"/>
                </a:solidFill>
              </a:rPr>
              <a:t>(based on CPI-Adjustment Methodology) in 2012 is $</a:t>
            </a:r>
            <a:r>
              <a:rPr lang="en-CA" sz="1800" dirty="0" smtClean="0">
                <a:solidFill>
                  <a:srgbClr val="0066CC"/>
                </a:solidFill>
              </a:rPr>
              <a:t>13</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r>
              <a:rPr lang="en-CA" sz="1800" dirty="0" smtClean="0">
                <a:solidFill>
                  <a:srgbClr val="0066CC"/>
                </a:solidFill>
              </a:rPr>
              <a:t>If </a:t>
            </a:r>
            <a:r>
              <a:rPr lang="en-CA" sz="1800" dirty="0">
                <a:solidFill>
                  <a:srgbClr val="0066CC"/>
                </a:solidFill>
              </a:rPr>
              <a:t>2012 </a:t>
            </a:r>
            <a:r>
              <a:rPr lang="en-CA" sz="1800" dirty="0" smtClean="0">
                <a:solidFill>
                  <a:srgbClr val="0066CC"/>
                </a:solidFill>
              </a:rPr>
              <a:t>N-ATP </a:t>
            </a:r>
            <a:r>
              <a:rPr lang="en-CA" sz="1800" dirty="0">
                <a:solidFill>
                  <a:srgbClr val="0066CC"/>
                </a:solidFill>
              </a:rPr>
              <a:t>&gt; Final 2012 </a:t>
            </a:r>
            <a:r>
              <a:rPr lang="en-CA" sz="1800" dirty="0" smtClean="0">
                <a:solidFill>
                  <a:srgbClr val="0066CC"/>
                </a:solidFill>
              </a:rPr>
              <a:t>N-NEAP </a:t>
            </a:r>
            <a:r>
              <a:rPr lang="en-CA" sz="1800" dirty="0">
                <a:solidFill>
                  <a:srgbClr val="0066CC"/>
                </a:solidFill>
              </a:rPr>
              <a:t>($</a:t>
            </a:r>
            <a:r>
              <a:rPr lang="en-CA" sz="1800" dirty="0" smtClean="0">
                <a:solidFill>
                  <a:srgbClr val="0066CC"/>
                </a:solidFill>
              </a:rPr>
              <a:t>10</a:t>
            </a:r>
            <a:r>
              <a:rPr lang="en-CA" sz="1800" dirty="0">
                <a:solidFill>
                  <a:srgbClr val="0066CC"/>
                </a:solidFill>
              </a:rPr>
              <a:t>) Company </a:t>
            </a:r>
            <a:r>
              <a:rPr lang="en-CA" sz="1800" dirty="0" smtClean="0">
                <a:solidFill>
                  <a:srgbClr val="0066CC"/>
                </a:solidFill>
              </a:rPr>
              <a:t>will be given </a:t>
            </a:r>
            <a:r>
              <a:rPr lang="en-CA" sz="1800" dirty="0">
                <a:solidFill>
                  <a:srgbClr val="0066CC"/>
                </a:solidFill>
              </a:rPr>
              <a:t>one year to </a:t>
            </a:r>
            <a:r>
              <a:rPr lang="en-CA" sz="1800" dirty="0" smtClean="0">
                <a:solidFill>
                  <a:srgbClr val="0066CC"/>
                </a:solidFill>
              </a:rPr>
              <a:t>adjust N-ATP to </a:t>
            </a:r>
            <a:r>
              <a:rPr lang="en-CA" sz="1800" dirty="0">
                <a:solidFill>
                  <a:srgbClr val="0066CC"/>
                </a:solidFill>
              </a:rPr>
              <a:t>be ≤ 2013 </a:t>
            </a:r>
            <a:r>
              <a:rPr lang="en-CA" sz="1800" dirty="0" smtClean="0">
                <a:solidFill>
                  <a:srgbClr val="0066CC"/>
                </a:solidFill>
              </a:rPr>
              <a:t>N-NEAP </a:t>
            </a:r>
            <a:r>
              <a:rPr lang="en-CA" sz="1800" dirty="0">
                <a:solidFill>
                  <a:srgbClr val="0066CC"/>
                </a:solidFill>
              </a:rPr>
              <a:t>(2012 </a:t>
            </a:r>
            <a:r>
              <a:rPr lang="en-CA" sz="1800" dirty="0" smtClean="0">
                <a:solidFill>
                  <a:srgbClr val="0066CC"/>
                </a:solidFill>
              </a:rPr>
              <a:t>N-NEAP </a:t>
            </a:r>
            <a:r>
              <a:rPr lang="en-CA" sz="1800" dirty="0">
                <a:solidFill>
                  <a:srgbClr val="0066CC"/>
                </a:solidFill>
              </a:rPr>
              <a:t>+ CPI) </a:t>
            </a:r>
          </a:p>
          <a:p>
            <a:pPr marL="285750" indent="-285750">
              <a:buFont typeface="Wingdings" pitchFamily="2" charset="2"/>
              <a:buChar char="Ø"/>
            </a:pPr>
            <a:endParaRPr lang="en-CA" sz="1800" dirty="0" smtClean="0">
              <a:solidFill>
                <a:srgbClr val="0066CC"/>
              </a:solidFill>
            </a:endParaRPr>
          </a:p>
          <a:p>
            <a:pPr marL="285750" indent="-285750">
              <a:buFont typeface="Wingdings" pitchFamily="2" charset="2"/>
              <a:buChar char="Ø"/>
            </a:pPr>
            <a:r>
              <a:rPr lang="en-CA" sz="1800" dirty="0" smtClean="0">
                <a:solidFill>
                  <a:srgbClr val="0066CC"/>
                </a:solidFill>
              </a:rPr>
              <a:t>Impact </a:t>
            </a:r>
            <a:r>
              <a:rPr lang="en-CA" sz="1800" dirty="0">
                <a:solidFill>
                  <a:srgbClr val="0066CC"/>
                </a:solidFill>
              </a:rPr>
              <a:t>on future requests for DIP application: </a:t>
            </a:r>
            <a:r>
              <a:rPr lang="en-CA" sz="1800" dirty="0" smtClean="0">
                <a:solidFill>
                  <a:srgbClr val="0066CC"/>
                </a:solidFill>
              </a:rPr>
              <a:t>IBP reset in 2012 to $10</a:t>
            </a:r>
            <a:endParaRPr lang="en-CA" sz="1800" dirty="0">
              <a:solidFill>
                <a:srgbClr val="0066CC"/>
              </a:solidFill>
            </a:endParaRPr>
          </a:p>
          <a:p>
            <a:pPr marL="285750" indent="-285750">
              <a:buFont typeface="Arial" pitchFamily="34" charset="0"/>
              <a:buChar char="•"/>
            </a:pPr>
            <a:endParaRPr lang="en-US" sz="1800" dirty="0" smtClean="0">
              <a:solidFill>
                <a:srgbClr val="0066CC"/>
              </a:solidFill>
            </a:endParaRPr>
          </a:p>
          <a:p>
            <a:endParaRPr lang="en-US" sz="1800" dirty="0" smtClean="0">
              <a:solidFill>
                <a:srgbClr val="0066CC"/>
              </a:solidFill>
            </a:endParaRPr>
          </a:p>
          <a:p>
            <a:endParaRPr lang="en-US" sz="1800" dirty="0" smtClean="0">
              <a:solidFill>
                <a:srgbClr val="0066CC"/>
              </a:solidFill>
            </a:endParaRPr>
          </a:p>
          <a:p>
            <a:endParaRPr lang="en-US" sz="1800" dirty="0">
              <a:solidFill>
                <a:srgbClr val="0066CC"/>
              </a:solidFill>
            </a:endParaRPr>
          </a:p>
          <a:p>
            <a:endParaRPr lang="en-CA" sz="1800" dirty="0"/>
          </a:p>
        </p:txBody>
      </p:sp>
      <p:sp>
        <p:nvSpPr>
          <p:cNvPr id="6" name="Rectangle 5"/>
          <p:cNvSpPr/>
          <p:nvPr/>
        </p:nvSpPr>
        <p:spPr bwMode="auto">
          <a:xfrm>
            <a:off x="1420800" y="3717032"/>
            <a:ext cx="7416824" cy="698376"/>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Post-Interim MAPP (2012)</a:t>
            </a:r>
            <a:r>
              <a:rPr lang="en-US" sz="1800" dirty="0" smtClean="0">
                <a:solidFill>
                  <a:srgbClr val="0066CC"/>
                </a:solidFill>
                <a:latin typeface="Arial" charset="0"/>
              </a:rPr>
              <a:t> = $10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Final 2012 N-NEAP = $10</a:t>
            </a:r>
            <a:endParaRPr kumimoji="0" lang="en-CA" sz="1800" i="0" u="none" strike="noStrike" cap="none" normalizeH="0" baseline="0" dirty="0" smtClean="0">
              <a:ln>
                <a:noFill/>
              </a:ln>
              <a:solidFill>
                <a:srgbClr val="0066CC"/>
              </a:solidFill>
              <a:effectLst/>
              <a:latin typeface="Arial" charset="0"/>
            </a:endParaRPr>
          </a:p>
        </p:txBody>
      </p:sp>
    </p:spTree>
    <p:extLst>
      <p:ext uri="{BB962C8B-B14F-4D97-AF65-F5344CB8AC3E}">
        <p14:creationId xmlns:p14="http://schemas.microsoft.com/office/powerpoint/2010/main" val="2524167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25</a:t>
            </a:fld>
            <a:endParaRPr lang="en-US">
              <a:solidFill>
                <a:schemeClr val="tx1"/>
              </a:solidFill>
            </a:endParaRPr>
          </a:p>
        </p:txBody>
      </p:sp>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124744"/>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077912" y="476672"/>
            <a:ext cx="8102600" cy="523220"/>
          </a:xfrm>
          <a:prstGeom prst="rect">
            <a:avLst/>
          </a:prstGeom>
          <a:noFill/>
        </p:spPr>
        <p:txBody>
          <a:bodyPr wrap="square" rtlCol="0">
            <a:spAutoFit/>
          </a:bodyPr>
          <a:lstStyle/>
          <a:p>
            <a:pPr algn="ctr"/>
            <a:r>
              <a:rPr lang="en-US" sz="2800" b="1" dirty="0" smtClean="0">
                <a:solidFill>
                  <a:srgbClr val="0066CC"/>
                </a:solidFill>
                <a:latin typeface="+mj-lt"/>
              </a:rPr>
              <a:t>Interim MAPP: Example 3 (Higher of TCC and Mid Point)</a:t>
            </a:r>
            <a:endParaRPr lang="en-CA" sz="2800" b="1" dirty="0">
              <a:solidFill>
                <a:srgbClr val="0066CC"/>
              </a:solidFill>
              <a:latin typeface="+mj-lt"/>
            </a:endParaRPr>
          </a:p>
        </p:txBody>
      </p:sp>
      <p:sp>
        <p:nvSpPr>
          <p:cNvPr id="3" name="TextBox 2"/>
          <p:cNvSpPr txBox="1"/>
          <p:nvPr/>
        </p:nvSpPr>
        <p:spPr>
          <a:xfrm>
            <a:off x="1041400" y="1196752"/>
            <a:ext cx="8102600" cy="5632311"/>
          </a:xfrm>
          <a:prstGeom prst="rect">
            <a:avLst/>
          </a:prstGeom>
          <a:noFill/>
        </p:spPr>
        <p:txBody>
          <a:bodyPr wrap="square" rtlCol="0">
            <a:spAutoFit/>
          </a:bodyPr>
          <a:lstStyle/>
          <a:p>
            <a:r>
              <a:rPr lang="en-US" sz="1800" b="1" u="sng" dirty="0" smtClean="0">
                <a:solidFill>
                  <a:srgbClr val="0066CC"/>
                </a:solidFill>
              </a:rPr>
              <a:t>Scenario 3: Five countries (higher PI-MAPP)</a:t>
            </a:r>
            <a:endParaRPr lang="en-US" sz="1800" b="1" u="sng" dirty="0">
              <a:solidFill>
                <a:srgbClr val="0066CC"/>
              </a:solidFill>
            </a:endParaRPr>
          </a:p>
          <a:p>
            <a:endParaRPr lang="en-US" sz="1800" dirty="0" smtClean="0">
              <a:solidFill>
                <a:srgbClr val="0066CC"/>
              </a:solidFill>
            </a:endParaRPr>
          </a:p>
          <a:p>
            <a:pPr marL="285750" indent="-285750">
              <a:buFont typeface="Wingdings" pitchFamily="2" charset="2"/>
              <a:buChar char="Ø"/>
            </a:pPr>
            <a:r>
              <a:rPr lang="en-US" sz="1800" b="1" dirty="0" smtClean="0">
                <a:solidFill>
                  <a:srgbClr val="0066CC"/>
                </a:solidFill>
              </a:rPr>
              <a:t>In 2012</a:t>
            </a:r>
            <a:r>
              <a:rPr lang="en-US" sz="1800" dirty="0" smtClean="0">
                <a:solidFill>
                  <a:srgbClr val="0066CC"/>
                </a:solidFill>
              </a:rPr>
              <a:t>, Drug product A now sold in 5 countries: Italy ($10), France ($17), </a:t>
            </a:r>
          </a:p>
          <a:p>
            <a:r>
              <a:rPr lang="en-US" sz="1800" dirty="0">
                <a:solidFill>
                  <a:srgbClr val="0066CC"/>
                </a:solidFill>
              </a:rPr>
              <a:t> </a:t>
            </a:r>
            <a:r>
              <a:rPr lang="en-US" sz="1800" dirty="0" smtClean="0">
                <a:solidFill>
                  <a:srgbClr val="0066CC"/>
                </a:solidFill>
              </a:rPr>
              <a:t>   Germany ($17), Switzerland ($17), US ($20)                          MIPC = $17</a:t>
            </a:r>
          </a:p>
          <a:p>
            <a:r>
              <a:rPr lang="en-US" sz="1800" b="1" dirty="0" smtClean="0">
                <a:solidFill>
                  <a:srgbClr val="0066CC"/>
                </a:solidFill>
              </a:rPr>
              <a:t>    Mid Point = $13.50</a:t>
            </a:r>
          </a:p>
          <a:p>
            <a:r>
              <a:rPr lang="en-US" sz="1800" dirty="0">
                <a:solidFill>
                  <a:srgbClr val="334B99"/>
                </a:solidFill>
              </a:rPr>
              <a:t> </a:t>
            </a:r>
            <a:r>
              <a:rPr lang="en-US" sz="1800" dirty="0" smtClean="0">
                <a:solidFill>
                  <a:srgbClr val="334B99"/>
                </a:solidFill>
              </a:rPr>
              <a:t>    </a:t>
            </a:r>
          </a:p>
          <a:p>
            <a:pPr marL="285750" indent="-285750">
              <a:buFont typeface="Wingdings" pitchFamily="2" charset="2"/>
              <a:buChar char="Ø"/>
            </a:pPr>
            <a:r>
              <a:rPr lang="en-US" sz="1800" dirty="0" smtClean="0">
                <a:solidFill>
                  <a:srgbClr val="FF0000"/>
                </a:solidFill>
              </a:rPr>
              <a:t>Post-Interim MAPP is set by the Mid Point</a:t>
            </a:r>
          </a:p>
          <a:p>
            <a:endParaRPr lang="en-US" sz="1800" dirty="0" smtClean="0">
              <a:solidFill>
                <a:srgbClr val="0066CC"/>
              </a:solidFill>
            </a:endParaRPr>
          </a:p>
          <a:p>
            <a:pPr marL="285750" indent="-285750">
              <a:buFont typeface="Wingdings" pitchFamily="2" charset="2"/>
              <a:buChar char="Ø"/>
            </a:pPr>
            <a:r>
              <a:rPr lang="en-CA" sz="1800" dirty="0" smtClean="0">
                <a:solidFill>
                  <a:srgbClr val="0066CC"/>
                </a:solidFill>
              </a:rPr>
              <a:t>N-NEAP </a:t>
            </a:r>
            <a:r>
              <a:rPr lang="en-CA" sz="1800" dirty="0">
                <a:solidFill>
                  <a:srgbClr val="0066CC"/>
                </a:solidFill>
              </a:rPr>
              <a:t>(based on CPI-Adjustment Methodology) in 2012 is $</a:t>
            </a:r>
            <a:r>
              <a:rPr lang="en-CA" sz="1800" dirty="0" smtClean="0">
                <a:solidFill>
                  <a:srgbClr val="0066CC"/>
                </a:solidFill>
              </a:rPr>
              <a:t>13</a:t>
            </a: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US" sz="1800" dirty="0" smtClean="0">
              <a:solidFill>
                <a:srgbClr val="0066CC"/>
              </a:solidFill>
            </a:endParaRPr>
          </a:p>
          <a:p>
            <a:endParaRPr lang="en-CA" sz="1800" dirty="0" smtClean="0">
              <a:solidFill>
                <a:srgbClr val="0066CC"/>
              </a:solidFill>
            </a:endParaRPr>
          </a:p>
          <a:p>
            <a:pPr marL="285750" indent="-285750">
              <a:buFont typeface="Wingdings" pitchFamily="2" charset="2"/>
              <a:buChar char="Ø"/>
            </a:pPr>
            <a:r>
              <a:rPr lang="en-CA" sz="1800" dirty="0" smtClean="0">
                <a:solidFill>
                  <a:srgbClr val="0066CC"/>
                </a:solidFill>
              </a:rPr>
              <a:t>Impact </a:t>
            </a:r>
            <a:r>
              <a:rPr lang="en-CA" sz="1800" dirty="0">
                <a:solidFill>
                  <a:srgbClr val="0066CC"/>
                </a:solidFill>
              </a:rPr>
              <a:t>on future requests for DIP application: </a:t>
            </a:r>
            <a:r>
              <a:rPr lang="en-CA" sz="1800" dirty="0" smtClean="0">
                <a:solidFill>
                  <a:srgbClr val="0066CC"/>
                </a:solidFill>
              </a:rPr>
              <a:t>IBP remains at $12.50</a:t>
            </a:r>
            <a:endParaRPr lang="en-CA" sz="1800" dirty="0">
              <a:solidFill>
                <a:srgbClr val="0066CC"/>
              </a:solidFill>
            </a:endParaRPr>
          </a:p>
          <a:p>
            <a:endParaRPr lang="en-US" sz="1800" dirty="0" smtClean="0">
              <a:solidFill>
                <a:srgbClr val="0066CC"/>
              </a:solidFill>
            </a:endParaRPr>
          </a:p>
          <a:p>
            <a:endParaRPr lang="en-US" sz="1800" dirty="0" smtClean="0">
              <a:solidFill>
                <a:srgbClr val="0066CC"/>
              </a:solidFill>
            </a:endParaRPr>
          </a:p>
          <a:p>
            <a:endParaRPr lang="en-US" sz="1800" dirty="0" smtClean="0">
              <a:solidFill>
                <a:srgbClr val="0066CC"/>
              </a:solidFill>
            </a:endParaRPr>
          </a:p>
          <a:p>
            <a:endParaRPr lang="en-US" sz="1800" dirty="0">
              <a:solidFill>
                <a:srgbClr val="0066CC"/>
              </a:solidFill>
            </a:endParaRPr>
          </a:p>
          <a:p>
            <a:endParaRPr lang="en-CA" sz="1800" dirty="0"/>
          </a:p>
        </p:txBody>
      </p:sp>
      <p:sp>
        <p:nvSpPr>
          <p:cNvPr id="6" name="Rectangle 5"/>
          <p:cNvSpPr/>
          <p:nvPr/>
        </p:nvSpPr>
        <p:spPr bwMode="auto">
          <a:xfrm>
            <a:off x="1420800" y="3954760"/>
            <a:ext cx="7416824" cy="698376"/>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Post-Interim MAPP (</a:t>
            </a:r>
            <a:r>
              <a:rPr lang="en-US" sz="1800" dirty="0" smtClean="0">
                <a:solidFill>
                  <a:srgbClr val="0066CC"/>
                </a:solidFill>
                <a:latin typeface="Arial" charset="0"/>
              </a:rPr>
              <a:t>2012) = $13.50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66CC"/>
                </a:solidFill>
                <a:effectLst/>
                <a:latin typeface="Arial" charset="0"/>
              </a:rPr>
              <a:t>Final 2012 N-NEAP = $13</a:t>
            </a:r>
            <a:endParaRPr kumimoji="0" lang="en-CA" sz="1800" i="0" u="none" strike="noStrike" cap="none" normalizeH="0" baseline="0" dirty="0" smtClean="0">
              <a:ln>
                <a:noFill/>
              </a:ln>
              <a:solidFill>
                <a:srgbClr val="0066CC"/>
              </a:solidFill>
              <a:effectLst/>
              <a:latin typeface="Arial" charset="0"/>
            </a:endParaRPr>
          </a:p>
        </p:txBody>
      </p:sp>
    </p:spTree>
    <p:extLst>
      <p:ext uri="{BB962C8B-B14F-4D97-AF65-F5344CB8AC3E}">
        <p14:creationId xmlns:p14="http://schemas.microsoft.com/office/powerpoint/2010/main" val="540611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16632"/>
            <a:ext cx="7848600" cy="954360"/>
          </a:xfrm>
        </p:spPr>
        <p:txBody>
          <a:bodyPr/>
          <a:lstStyle/>
          <a:p>
            <a:pPr algn="ctr"/>
            <a:r>
              <a:rPr lang="en-US" sz="2800" dirty="0" smtClean="0">
                <a:solidFill>
                  <a:srgbClr val="0066CC"/>
                </a:solidFill>
              </a:rPr>
              <a:t/>
            </a:r>
            <a:br>
              <a:rPr lang="en-US" sz="2800" dirty="0" smtClean="0">
                <a:solidFill>
                  <a:srgbClr val="0066CC"/>
                </a:solidFill>
              </a:rPr>
            </a:br>
            <a:r>
              <a:rPr lang="en-US" sz="2800" dirty="0" smtClean="0">
                <a:solidFill>
                  <a:srgbClr val="0066CC"/>
                </a:solidFill>
              </a:rPr>
              <a:t>Interim MAPP – Meaning and implications</a:t>
            </a:r>
            <a:endParaRPr lang="en-CA" sz="2800" dirty="0">
              <a:solidFill>
                <a:srgbClr val="0066CC"/>
              </a:solidFill>
            </a:endParaRPr>
          </a:p>
        </p:txBody>
      </p:sp>
      <p:sp>
        <p:nvSpPr>
          <p:cNvPr id="3" name="Content Placeholder 2"/>
          <p:cNvSpPr>
            <a:spLocks noGrp="1"/>
          </p:cNvSpPr>
          <p:nvPr>
            <p:ph idx="1"/>
          </p:nvPr>
        </p:nvSpPr>
        <p:spPr>
          <a:xfrm>
            <a:off x="994792" y="1258416"/>
            <a:ext cx="8257728" cy="4762872"/>
          </a:xfrm>
        </p:spPr>
        <p:txBody>
          <a:bodyPr/>
          <a:lstStyle/>
          <a:p>
            <a:pPr>
              <a:buFontTx/>
              <a:buChar char="-"/>
            </a:pPr>
            <a:r>
              <a:rPr lang="en-US" dirty="0" smtClean="0"/>
              <a:t>A MAPP based on any test that includes a MIPC test is interim when the MIPC is based on data from less than 5 countries.</a:t>
            </a:r>
          </a:p>
          <a:p>
            <a:pPr>
              <a:buFontTx/>
              <a:buChar char="-"/>
            </a:pPr>
            <a:endParaRPr lang="en-US" dirty="0" smtClean="0"/>
          </a:p>
          <a:p>
            <a:pPr>
              <a:buFontTx/>
              <a:buChar char="-"/>
            </a:pPr>
            <a:r>
              <a:rPr lang="en-US" dirty="0" smtClean="0"/>
              <a:t>A post interim MAPP is calculated 3 years after intro or when the drug product is sold in five countries, whichever comes first.</a:t>
            </a:r>
          </a:p>
          <a:p>
            <a:pPr>
              <a:buFontTx/>
              <a:buChar char="-"/>
            </a:pPr>
            <a:endParaRPr lang="en-US" dirty="0" smtClean="0"/>
          </a:p>
          <a:p>
            <a:pPr>
              <a:buFontTx/>
              <a:buChar char="-"/>
            </a:pPr>
            <a:r>
              <a:rPr lang="en-US" dirty="0" smtClean="0"/>
              <a:t>The final N-NEAP will be the lower of the post-interim MAPP and the N-NEAP based on the CPI-Adjustment Methodology   </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26</a:t>
            </a:fld>
            <a:endParaRPr lang="en-US">
              <a:solidFill>
                <a:schemeClr val="tx1"/>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7047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32656"/>
            <a:ext cx="7681664" cy="5472608"/>
          </a:xfrm>
        </p:spPr>
        <p:txBody>
          <a:bodyPr/>
          <a:lstStyle/>
          <a:p>
            <a:pPr marL="0" indent="0" algn="ctr">
              <a:buNone/>
            </a:pPr>
            <a:endParaRPr lang="en-US" sz="2800" dirty="0" smtClean="0"/>
          </a:p>
          <a:p>
            <a:pPr marL="0" indent="0" algn="ctr">
              <a:buNone/>
            </a:pPr>
            <a:endParaRPr lang="en-US" sz="2800" dirty="0"/>
          </a:p>
          <a:p>
            <a:pPr marL="0" indent="0" algn="ctr">
              <a:buNone/>
            </a:pPr>
            <a:endParaRPr lang="en-US" sz="2800" dirty="0" smtClean="0"/>
          </a:p>
          <a:p>
            <a:pPr marL="0" indent="0" algn="ctr">
              <a:buNone/>
            </a:pPr>
            <a:endParaRPr lang="en-US" sz="2800" dirty="0" smtClean="0"/>
          </a:p>
          <a:p>
            <a:pPr marL="0" indent="0" algn="ctr">
              <a:buNone/>
            </a:pPr>
            <a:r>
              <a:rPr lang="en-US" sz="2800" dirty="0" smtClean="0"/>
              <a:t>DIP Methodology</a:t>
            </a: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27</a:t>
            </a:fld>
            <a:endParaRPr lang="en-US">
              <a:solidFill>
                <a:schemeClr val="tx1"/>
              </a:solidFill>
            </a:endParaRPr>
          </a:p>
        </p:txBody>
      </p:sp>
    </p:spTree>
    <p:extLst>
      <p:ext uri="{BB962C8B-B14F-4D97-AF65-F5344CB8AC3E}">
        <p14:creationId xmlns:p14="http://schemas.microsoft.com/office/powerpoint/2010/main" val="3288893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792088"/>
          </a:xfrm>
        </p:spPr>
        <p:txBody>
          <a:bodyPr/>
          <a:lstStyle/>
          <a:p>
            <a:pPr algn="ctr" eaLnBrk="1" hangingPunct="1"/>
            <a:r>
              <a:rPr lang="en-US" sz="2800" dirty="0" smtClean="0"/>
              <a:t>Simplified DIP Methodology:  Reminders</a:t>
            </a:r>
            <a:br>
              <a:rPr lang="en-US" sz="2800" dirty="0" smtClean="0"/>
            </a:br>
            <a:endParaRPr lang="en-US" sz="2800" dirty="0" smtClean="0"/>
          </a:p>
        </p:txBody>
      </p:sp>
      <p:sp>
        <p:nvSpPr>
          <p:cNvPr id="22531" name="Rectangle 3"/>
          <p:cNvSpPr>
            <a:spLocks noGrp="1" noChangeArrowheads="1"/>
          </p:cNvSpPr>
          <p:nvPr>
            <p:ph type="body" idx="4294967295"/>
          </p:nvPr>
        </p:nvSpPr>
        <p:spPr>
          <a:xfrm>
            <a:off x="1104900" y="1052736"/>
            <a:ext cx="7848600" cy="5060032"/>
          </a:xfrm>
        </p:spPr>
        <p:txBody>
          <a:bodyPr/>
          <a:lstStyle/>
          <a:p>
            <a:pPr lvl="1" eaLnBrk="1" hangingPunct="1">
              <a:defRPr/>
            </a:pPr>
            <a:r>
              <a:rPr lang="en-US" b="1" dirty="0" smtClean="0"/>
              <a:t>Patentee acquires DIN from previous patentee prior to </a:t>
            </a:r>
          </a:p>
          <a:p>
            <a:pPr lvl="1" eaLnBrk="1" hangingPunct="1">
              <a:buNone/>
              <a:defRPr/>
            </a:pPr>
            <a:r>
              <a:rPr lang="en-US" b="1" dirty="0" smtClean="0"/>
              <a:t>	January 1, 2010:  patentee to obtain original IBP from previous patentee for DIP applications</a:t>
            </a:r>
          </a:p>
          <a:p>
            <a:pPr marL="342900" lvl="1" indent="0" eaLnBrk="1" hangingPunct="1">
              <a:buNone/>
              <a:defRPr/>
            </a:pPr>
            <a:endParaRPr lang="en-US" b="1" dirty="0" smtClean="0"/>
          </a:p>
          <a:p>
            <a:pPr lvl="1" eaLnBrk="1" hangingPunct="1">
              <a:defRPr/>
            </a:pPr>
            <a:r>
              <a:rPr lang="en-US" b="1" dirty="0" smtClean="0"/>
              <a:t>Benefits at introduction:  consider reporting transactions with and without benefits on separate lines in Form 2 Block 4 </a:t>
            </a:r>
          </a:p>
          <a:p>
            <a:pPr lvl="1" eaLnBrk="1" hangingPunct="1">
              <a:defRPr/>
            </a:pPr>
            <a:endParaRPr lang="en-US" b="1" dirty="0"/>
          </a:p>
          <a:p>
            <a:pPr lvl="1" eaLnBrk="1" hangingPunct="1">
              <a:defRPr/>
            </a:pPr>
            <a:r>
              <a:rPr lang="en-US" b="1" dirty="0" smtClean="0"/>
              <a:t>Pay attention to Form 2 Block 5 Canada price</a:t>
            </a:r>
            <a:endParaRPr lang="en-US" b="1" dirty="0"/>
          </a:p>
          <a:p>
            <a:pPr lvl="1" eaLnBrk="1" hangingPunct="1">
              <a:buFont typeface="Wingdings" pitchFamily="2" charset="2"/>
              <a:buChar char="§"/>
              <a:defRPr/>
            </a:pPr>
            <a:endParaRPr lang="en-US" b="1"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28</a:t>
            </a:fld>
            <a:endParaRPr lang="en-US" sz="1400" smtClean="0"/>
          </a:p>
        </p:txBody>
      </p:sp>
      <p:graphicFrame>
        <p:nvGraphicFramePr>
          <p:cNvPr id="2" name="Table 1"/>
          <p:cNvGraphicFramePr>
            <a:graphicFrameLocks noGrp="1"/>
          </p:cNvGraphicFramePr>
          <p:nvPr>
            <p:extLst>
              <p:ext uri="{D42A27DB-BD31-4B8C-83A1-F6EECF244321}">
                <p14:modId xmlns:p14="http://schemas.microsoft.com/office/powerpoint/2010/main" val="3699243265"/>
              </p:ext>
            </p:extLst>
          </p:nvPr>
        </p:nvGraphicFramePr>
        <p:xfrm>
          <a:off x="1429072" y="4293096"/>
          <a:ext cx="7391400" cy="1503362"/>
        </p:xfrm>
        <a:graphic>
          <a:graphicData uri="http://schemas.openxmlformats.org/drawingml/2006/table">
            <a:tbl>
              <a:tblPr firstRow="1" bandRow="1">
                <a:tableStyleId>{5C22544A-7EE6-4342-B048-85BDC9FD1C3A}</a:tableStyleId>
              </a:tblPr>
              <a:tblGrid>
                <a:gridCol w="2362200"/>
                <a:gridCol w="942192"/>
                <a:gridCol w="1130446"/>
                <a:gridCol w="1478281"/>
                <a:gridCol w="1478281"/>
              </a:tblGrid>
              <a:tr h="370791">
                <a:tc>
                  <a:txBody>
                    <a:bodyPr/>
                    <a:lstStyle/>
                    <a:p>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2003</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2004</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2005</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2006</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0989">
                <a:tc>
                  <a:txBody>
                    <a:bodyPr/>
                    <a:lstStyle/>
                    <a:p>
                      <a:r>
                        <a:rPr lang="en-US" sz="1800" b="1" dirty="0" smtClean="0">
                          <a:solidFill>
                            <a:srgbClr val="0066CC"/>
                          </a:solidFill>
                        </a:rPr>
                        <a:t>Form 2 Block 5 Canada </a:t>
                      </a:r>
                      <a:endParaRPr lang="en-CA" sz="1800" b="1"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$20.00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66CC"/>
                          </a:solidFill>
                        </a:rPr>
                        <a:t>$16.00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66CC"/>
                          </a:solidFill>
                        </a:rPr>
                        <a:t>$16.00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66CC"/>
                          </a:solidFill>
                        </a:rPr>
                        <a:t>$16.00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791">
                <a:tc>
                  <a:txBody>
                    <a:bodyPr/>
                    <a:lstStyle/>
                    <a:p>
                      <a:r>
                        <a:rPr lang="en-US" sz="1800" b="1" dirty="0" smtClean="0">
                          <a:solidFill>
                            <a:srgbClr val="0066CC"/>
                          </a:solidFill>
                        </a:rPr>
                        <a:t>N-ATP </a:t>
                      </a:r>
                      <a:endParaRPr lang="en-CA" sz="1800" b="1"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66CC"/>
                          </a:solidFill>
                        </a:rPr>
                        <a:t>$20.00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66CC"/>
                          </a:solidFill>
                        </a:rPr>
                        <a:t>$12.00</a:t>
                      </a: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$12.00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dirty="0" smtClean="0">
                          <a:solidFill>
                            <a:srgbClr val="0066CC"/>
                          </a:solidFill>
                        </a:rPr>
                        <a:t>$20.00</a:t>
                      </a:r>
                      <a:endParaRPr lang="en-CA" sz="1800" b="1"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20000"/>
                        <a:lumOff val="80000"/>
                      </a:schemeClr>
                    </a:solidFill>
                  </a:tcPr>
                </a:tc>
              </a:tr>
              <a:tr h="370791">
                <a:tc>
                  <a:txBody>
                    <a:bodyPr/>
                    <a:lstStyle/>
                    <a:p>
                      <a:r>
                        <a:rPr lang="en-US" sz="1800" b="1" dirty="0" smtClean="0">
                          <a:solidFill>
                            <a:srgbClr val="0066CC"/>
                          </a:solidFill>
                        </a:rPr>
                        <a:t>IBP/IBP*</a:t>
                      </a:r>
                      <a:endParaRPr lang="en-CA" sz="1800" b="1"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$20.00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$16.00</a:t>
                      </a:r>
                      <a:endParaRPr lang="en-CA" sz="1800" dirty="0" smtClean="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$16.00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66CC"/>
                          </a:solidFill>
                        </a:rPr>
                        <a:t>$16.00</a:t>
                      </a:r>
                      <a:endParaRPr lang="en-CA" sz="1800" dirty="0">
                        <a:solidFill>
                          <a:srgbClr val="0066CC"/>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0593966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792088"/>
          </a:xfrm>
        </p:spPr>
        <p:txBody>
          <a:bodyPr/>
          <a:lstStyle/>
          <a:p>
            <a:pPr algn="ctr" eaLnBrk="1" hangingPunct="1"/>
            <a:r>
              <a:rPr lang="en-US" sz="2800" dirty="0" smtClean="0"/>
              <a:t>Regular DIP Methodology:  Calculation of IBP*</a:t>
            </a:r>
            <a:br>
              <a:rPr lang="en-US" sz="2800" dirty="0" smtClean="0"/>
            </a:br>
            <a:endParaRPr lang="en-US" sz="2800" dirty="0" smtClean="0"/>
          </a:p>
        </p:txBody>
      </p:sp>
      <p:sp>
        <p:nvSpPr>
          <p:cNvPr id="22531" name="Rectangle 3"/>
          <p:cNvSpPr>
            <a:spLocks noGrp="1" noChangeArrowheads="1"/>
          </p:cNvSpPr>
          <p:nvPr>
            <p:ph type="body" idx="4294967295"/>
          </p:nvPr>
        </p:nvSpPr>
        <p:spPr>
          <a:xfrm>
            <a:off x="971600" y="1052736"/>
            <a:ext cx="8064896" cy="5060032"/>
          </a:xfrm>
        </p:spPr>
        <p:txBody>
          <a:bodyPr/>
          <a:lstStyle/>
          <a:p>
            <a:pPr marL="0" indent="0" eaLnBrk="1" hangingPunct="1">
              <a:buNone/>
              <a:defRPr/>
            </a:pPr>
            <a:r>
              <a:rPr lang="en-US" dirty="0" smtClean="0"/>
              <a:t>Block 5 Canada price increase </a:t>
            </a:r>
            <a:r>
              <a:rPr lang="en-US" u="sng" dirty="0" smtClean="0"/>
              <a:t>&lt;</a:t>
            </a:r>
            <a:r>
              <a:rPr lang="en-US" dirty="0" smtClean="0"/>
              <a:t> annual (one year) CPI</a:t>
            </a:r>
          </a:p>
          <a:p>
            <a:pPr marL="342900" lvl="1" indent="0" eaLnBrk="1" hangingPunct="1">
              <a:buNone/>
              <a:defRPr/>
            </a:pPr>
            <a:r>
              <a:rPr lang="en-US" b="1" dirty="0" smtClean="0"/>
              <a:t>Use lower of :</a:t>
            </a:r>
          </a:p>
          <a:p>
            <a:pPr marL="635000" lvl="2" indent="0" eaLnBrk="1" hangingPunct="1">
              <a:defRPr/>
            </a:pPr>
            <a:r>
              <a:rPr lang="en-US" b="1" dirty="0" smtClean="0"/>
              <a:t>annual (one year)  CPI and </a:t>
            </a:r>
          </a:p>
          <a:p>
            <a:pPr marL="635000" lvl="2" indent="0" eaLnBrk="1" hangingPunct="1">
              <a:defRPr/>
            </a:pPr>
            <a:r>
              <a:rPr lang="en-US" b="1" dirty="0" smtClean="0"/>
              <a:t>% increase of Form 2 Block 5 Canada price</a:t>
            </a:r>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29</a:t>
            </a:fld>
            <a:endParaRPr 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341643174"/>
              </p:ext>
            </p:extLst>
          </p:nvPr>
        </p:nvGraphicFramePr>
        <p:xfrm>
          <a:off x="1115616" y="2852939"/>
          <a:ext cx="7632848" cy="2848349"/>
        </p:xfrm>
        <a:graphic>
          <a:graphicData uri="http://schemas.openxmlformats.org/drawingml/2006/table">
            <a:tbl>
              <a:tblPr firstRow="1" bandRow="1">
                <a:tableStyleId>{5C22544A-7EE6-4342-B048-85BDC9FD1C3A}</a:tableStyleId>
              </a:tblPr>
              <a:tblGrid>
                <a:gridCol w="1944217"/>
                <a:gridCol w="936104"/>
                <a:gridCol w="864096"/>
                <a:gridCol w="1080120"/>
                <a:gridCol w="1008112"/>
                <a:gridCol w="936104"/>
                <a:gridCol w="864095"/>
              </a:tblGrid>
              <a:tr h="406907">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20558A"/>
                          </a:solidFill>
                        </a:rPr>
                        <a:t>2005</a:t>
                      </a:r>
                      <a:endParaRPr lang="en-CA"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20558A"/>
                          </a:solidFill>
                        </a:rPr>
                        <a:t>2006</a:t>
                      </a:r>
                      <a:endParaRPr lang="en-CA"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20558A"/>
                          </a:solidFill>
                        </a:rPr>
                        <a:t>2007</a:t>
                      </a:r>
                      <a:endParaRPr lang="en-CA"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20558A"/>
                          </a:solidFill>
                        </a:rPr>
                        <a:t>2008</a:t>
                      </a:r>
                      <a:endParaRPr lang="en-CA"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20558A"/>
                          </a:solidFill>
                        </a:rPr>
                        <a:t>2009</a:t>
                      </a:r>
                      <a:endParaRPr lang="en-CA"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20558A"/>
                          </a:solidFill>
                        </a:rPr>
                        <a:t>2010</a:t>
                      </a:r>
                      <a:endParaRPr lang="en-CA"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b="1" dirty="0" smtClean="0"/>
                        <a:t>Form 2 Bl5 Canada</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$0.8284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$0.8284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$0.8391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$0.8391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$0.8533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b="1" dirty="0" smtClean="0"/>
                        <a:t>% Bl5 increase</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1.3%</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1.7%</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b="1" dirty="0" smtClean="0"/>
                        <a:t>% annual CPI</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2%</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0" dirty="0" smtClean="0">
                          <a:solidFill>
                            <a:srgbClr val="345A98"/>
                          </a:solidFill>
                        </a:rPr>
                        <a:t>0.3%</a:t>
                      </a:r>
                      <a:endParaRPr lang="en-CA"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1.8%</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b="1" dirty="0" smtClean="0"/>
                        <a:t>IBP/IBP*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$0.8101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$0.8101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$0.8206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$0.8206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$0.8346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b="1" dirty="0" smtClean="0"/>
                        <a:t>N-ATP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$0.7958</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$0.7724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$0.7277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$0.7304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$0.8300</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b="1" dirty="0" smtClean="0"/>
                        <a:t>N-NEAP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$0.8247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$0.8213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$0.8002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$0.7313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$0.7501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007773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764704"/>
            <a:ext cx="7848600" cy="41148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2800" dirty="0" smtClean="0"/>
              <a:t>Regulatory Filing </a:t>
            </a:r>
          </a:p>
          <a:p>
            <a:pPr marL="0" indent="0" algn="ctr">
              <a:buNone/>
            </a:pPr>
            <a:r>
              <a:rPr lang="en-US" sz="2800" dirty="0" smtClean="0"/>
              <a:t>Latest Changes in Form 1 and Form 2 Block 1, 2, 3</a:t>
            </a:r>
            <a:endParaRPr lang="en-CA" sz="28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a:t>
            </a:fld>
            <a:endParaRPr lang="en-US">
              <a:solidFill>
                <a:schemeClr val="tx1"/>
              </a:solidFill>
            </a:endParaRPr>
          </a:p>
        </p:txBody>
      </p:sp>
    </p:spTree>
    <p:extLst>
      <p:ext uri="{BB962C8B-B14F-4D97-AF65-F5344CB8AC3E}">
        <p14:creationId xmlns:p14="http://schemas.microsoft.com/office/powerpoint/2010/main" val="2517361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792088"/>
          </a:xfrm>
        </p:spPr>
        <p:txBody>
          <a:bodyPr/>
          <a:lstStyle/>
          <a:p>
            <a:pPr algn="ctr" eaLnBrk="1" hangingPunct="1"/>
            <a:r>
              <a:rPr lang="en-US" sz="2800" dirty="0" smtClean="0"/>
              <a:t>Regular DIP Methodology:  Calculation of IBP*</a:t>
            </a:r>
            <a:br>
              <a:rPr lang="en-US" sz="2800" dirty="0" smtClean="0"/>
            </a:br>
            <a:endParaRPr lang="en-US" sz="2800" dirty="0" smtClean="0"/>
          </a:p>
        </p:txBody>
      </p:sp>
      <p:sp>
        <p:nvSpPr>
          <p:cNvPr id="22531" name="Rectangle 3"/>
          <p:cNvSpPr>
            <a:spLocks noGrp="1" noChangeArrowheads="1"/>
          </p:cNvSpPr>
          <p:nvPr>
            <p:ph type="body" idx="4294967295"/>
          </p:nvPr>
        </p:nvSpPr>
        <p:spPr>
          <a:xfrm>
            <a:off x="1115616" y="1052736"/>
            <a:ext cx="7920880" cy="5060032"/>
          </a:xfrm>
        </p:spPr>
        <p:txBody>
          <a:bodyPr/>
          <a:lstStyle/>
          <a:p>
            <a:pPr marL="0" indent="0" eaLnBrk="1" hangingPunct="1">
              <a:buNone/>
              <a:defRPr/>
            </a:pPr>
            <a:r>
              <a:rPr lang="en-US" dirty="0" smtClean="0"/>
              <a:t>No increase in F</a:t>
            </a:r>
            <a:r>
              <a:rPr lang="en-US" b="1" dirty="0" smtClean="0"/>
              <a:t>orm 2 Block 5 Canada price for at least </a:t>
            </a:r>
            <a:r>
              <a:rPr lang="en-US" dirty="0" smtClean="0"/>
              <a:t>3 </a:t>
            </a:r>
            <a:r>
              <a:rPr lang="en-US" b="1" dirty="0" smtClean="0"/>
              <a:t>years</a:t>
            </a:r>
          </a:p>
          <a:p>
            <a:pPr marL="342900" lvl="1" indent="0" eaLnBrk="1" hangingPunct="1">
              <a:buNone/>
              <a:defRPr/>
            </a:pPr>
            <a:r>
              <a:rPr lang="en-US" b="1" dirty="0" smtClean="0"/>
              <a:t>Use lower of:</a:t>
            </a:r>
          </a:p>
          <a:p>
            <a:pPr marL="635000" lvl="2" indent="0" eaLnBrk="1" hangingPunct="1">
              <a:defRPr/>
            </a:pPr>
            <a:r>
              <a:rPr lang="en-US" b="1" dirty="0" smtClean="0"/>
              <a:t> Cap</a:t>
            </a:r>
          </a:p>
          <a:p>
            <a:pPr marL="635000" lvl="2" indent="0" eaLnBrk="1" hangingPunct="1">
              <a:defRPr/>
            </a:pPr>
            <a:r>
              <a:rPr lang="en-US" b="1" smtClean="0"/>
              <a:t> % increase in </a:t>
            </a:r>
            <a:r>
              <a:rPr lang="en-US" b="1" dirty="0" smtClean="0"/>
              <a:t>Form 2 Block 5</a:t>
            </a:r>
          </a:p>
          <a:p>
            <a:pPr marL="0" indent="0" eaLnBrk="1" hangingPunct="1">
              <a:buNone/>
              <a:defRPr/>
            </a:pPr>
            <a:endParaRPr lang="en-US" dirty="0"/>
          </a:p>
          <a:p>
            <a:pPr marL="0" indent="0" eaLnBrk="1" hangingPunct="1">
              <a:buNone/>
              <a:defRPr/>
            </a:pPr>
            <a:endParaRPr lang="en-US" b="1" dirty="0" smtClean="0"/>
          </a:p>
          <a:p>
            <a:pPr marL="0" indent="0" eaLnBrk="1" hangingPunct="1">
              <a:buNone/>
              <a:defRPr/>
            </a:pPr>
            <a:endParaRPr lang="en-US" dirty="0"/>
          </a:p>
          <a:p>
            <a:pPr marL="0" indent="0" eaLnBrk="1" hangingPunct="1">
              <a:buNone/>
              <a:defRPr/>
            </a:pPr>
            <a:endParaRPr lang="en-US" b="1" dirty="0" smtClean="0"/>
          </a:p>
          <a:p>
            <a:pPr marL="0" indent="0" eaLnBrk="1" hangingPunct="1">
              <a:buNone/>
              <a:defRPr/>
            </a:pPr>
            <a:endParaRPr lang="en-US" dirty="0"/>
          </a:p>
          <a:p>
            <a:pPr marL="0" indent="0" eaLnBrk="1" hangingPunct="1">
              <a:buNone/>
              <a:defRPr/>
            </a:pPr>
            <a:endParaRPr lang="en-US" b="1" dirty="0" smtClean="0"/>
          </a:p>
          <a:p>
            <a:pPr marL="0" indent="0" eaLnBrk="1" hangingPunct="1">
              <a:buNone/>
              <a:defRPr/>
            </a:pPr>
            <a:endParaRPr lang="en-US" dirty="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30</a:t>
            </a:fld>
            <a:endParaRPr 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2643005289"/>
              </p:ext>
            </p:extLst>
          </p:nvPr>
        </p:nvGraphicFramePr>
        <p:xfrm>
          <a:off x="1187624" y="2838544"/>
          <a:ext cx="7632848" cy="2966720"/>
        </p:xfrm>
        <a:graphic>
          <a:graphicData uri="http://schemas.openxmlformats.org/drawingml/2006/table">
            <a:tbl>
              <a:tblPr firstRow="1" bandRow="1">
                <a:tableStyleId>{5C22544A-7EE6-4342-B048-85BDC9FD1C3A}</a:tableStyleId>
              </a:tblPr>
              <a:tblGrid>
                <a:gridCol w="1944217"/>
                <a:gridCol w="936104"/>
                <a:gridCol w="864096"/>
                <a:gridCol w="1080120"/>
                <a:gridCol w="1008112"/>
                <a:gridCol w="936104"/>
                <a:gridCol w="864095"/>
              </a:tblGrid>
              <a:tr h="370840">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2008</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2009</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2010</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Form 2 Bl5 Canada</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$0.8284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$0.8284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$0.8284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$0.8284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$0.8533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 Bl5 increase</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 annual CPI</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2%</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0" dirty="0" smtClean="0">
                          <a:solidFill>
                            <a:srgbClr val="345A98"/>
                          </a:solidFill>
                        </a:rPr>
                        <a:t>0.3%</a:t>
                      </a:r>
                      <a:endParaRPr lang="en-CA"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1.8%</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Cap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3.2%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3.6%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2.7%</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IBP/IBP*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$0.8101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$0.8101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$0.8101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$0.8101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$0.8320</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N-ATP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$0.7958</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$0.7724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$0.7277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$0.7304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$0.8300</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N-NEAP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$0.8247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$0.8213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$0.8002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$0.7313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$0.7501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00671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792088"/>
          </a:xfrm>
        </p:spPr>
        <p:txBody>
          <a:bodyPr/>
          <a:lstStyle/>
          <a:p>
            <a:pPr algn="ctr" eaLnBrk="1" hangingPunct="1"/>
            <a:r>
              <a:rPr lang="en-US" sz="2800" dirty="0" smtClean="0"/>
              <a:t>Regular DIP Methodology:  Calculation of IBP*</a:t>
            </a:r>
            <a:br>
              <a:rPr lang="en-US" sz="2800" dirty="0" smtClean="0"/>
            </a:br>
            <a:endParaRPr lang="en-US" sz="2800" dirty="0" smtClean="0"/>
          </a:p>
        </p:txBody>
      </p:sp>
      <p:sp>
        <p:nvSpPr>
          <p:cNvPr id="22531" name="Rectangle 3"/>
          <p:cNvSpPr>
            <a:spLocks noGrp="1" noChangeArrowheads="1"/>
          </p:cNvSpPr>
          <p:nvPr>
            <p:ph type="body" idx="4294967295"/>
          </p:nvPr>
        </p:nvSpPr>
        <p:spPr>
          <a:xfrm>
            <a:off x="1115616" y="908720"/>
            <a:ext cx="8136904" cy="5184576"/>
          </a:xfrm>
          <a:ln>
            <a:solidFill>
              <a:srgbClr val="FFFF00"/>
            </a:solidFill>
          </a:ln>
        </p:spPr>
        <p:txBody>
          <a:bodyPr/>
          <a:lstStyle/>
          <a:p>
            <a:pPr marL="0" indent="0" eaLnBrk="1" hangingPunct="1">
              <a:buNone/>
              <a:defRPr/>
            </a:pPr>
            <a:r>
              <a:rPr lang="en-US" sz="2000" b="1" dirty="0" smtClean="0"/>
              <a:t>When Form 2 Block 5 Canada price increases every year, CPI-Adjustment Methodology considered.</a:t>
            </a:r>
          </a:p>
          <a:p>
            <a:pPr marL="0" indent="0" eaLnBrk="1" hangingPunct="1">
              <a:buNone/>
              <a:defRPr/>
            </a:pPr>
            <a:endParaRPr lang="en-US" sz="2000" dirty="0"/>
          </a:p>
          <a:p>
            <a:pPr marL="0" indent="0" eaLnBrk="1" hangingPunct="1">
              <a:buNone/>
              <a:defRPr/>
            </a:pPr>
            <a:endParaRPr lang="en-US" sz="2000" b="1" dirty="0" smtClean="0"/>
          </a:p>
          <a:p>
            <a:pPr marL="0" indent="0" eaLnBrk="1" hangingPunct="1">
              <a:buNone/>
              <a:defRPr/>
            </a:pPr>
            <a:endParaRPr lang="en-US" sz="2000" dirty="0"/>
          </a:p>
          <a:p>
            <a:pPr marL="0" indent="0" eaLnBrk="1" hangingPunct="1">
              <a:buNone/>
              <a:defRPr/>
            </a:pPr>
            <a:endParaRPr lang="en-US" sz="2000" b="1" dirty="0" smtClean="0"/>
          </a:p>
          <a:p>
            <a:pPr marL="0" indent="0" eaLnBrk="1" hangingPunct="1">
              <a:buNone/>
              <a:defRPr/>
            </a:pPr>
            <a:endParaRPr lang="en-US" sz="2000" dirty="0"/>
          </a:p>
          <a:p>
            <a:pPr marL="0" indent="0" eaLnBrk="1" hangingPunct="1">
              <a:buNone/>
              <a:defRPr/>
            </a:pPr>
            <a:endParaRPr lang="en-US" sz="2000" b="1" dirty="0" smtClean="0"/>
          </a:p>
          <a:p>
            <a:pPr marL="0" indent="0" eaLnBrk="1" hangingPunct="1">
              <a:buNone/>
              <a:defRPr/>
            </a:pPr>
            <a:endParaRPr lang="en-US" sz="2000" dirty="0"/>
          </a:p>
          <a:p>
            <a:pPr marL="0" indent="0" eaLnBrk="1" hangingPunct="1">
              <a:buNone/>
              <a:defRPr/>
            </a:pPr>
            <a:endParaRPr lang="en-US" sz="2000" b="1" dirty="0" smtClean="0"/>
          </a:p>
          <a:p>
            <a:pPr marL="0" indent="0" eaLnBrk="1" hangingPunct="1">
              <a:buNone/>
              <a:defRPr/>
            </a:pPr>
            <a:endParaRPr lang="en-US" sz="2000" dirty="0"/>
          </a:p>
          <a:p>
            <a:pPr marL="0" indent="0" eaLnBrk="1" hangingPunct="1">
              <a:buNone/>
              <a:defRPr/>
            </a:pPr>
            <a:endParaRPr lang="en-US" sz="1600" dirty="0" smtClean="0"/>
          </a:p>
          <a:p>
            <a:pPr marL="0" indent="0" eaLnBrk="1" hangingPunct="1">
              <a:buNone/>
              <a:defRPr/>
            </a:pPr>
            <a:r>
              <a:rPr lang="en-US" sz="1600" dirty="0" smtClean="0"/>
              <a:t>2010    CPI       	  0.8412  X 1.045 = </a:t>
            </a:r>
            <a:r>
              <a:rPr lang="en-US" sz="1600" u="sng" dirty="0" smtClean="0"/>
              <a:t>0.8791</a:t>
            </a:r>
          </a:p>
          <a:p>
            <a:pPr marL="0" indent="0" eaLnBrk="1" hangingPunct="1">
              <a:buNone/>
              <a:defRPr/>
            </a:pPr>
            <a:r>
              <a:rPr lang="en-US" sz="1600" b="1" dirty="0" smtClean="0"/>
              <a:t>            CAP      	  0.8606  X 1.027 = 0.8838</a:t>
            </a:r>
          </a:p>
          <a:p>
            <a:pPr marL="0" indent="0" eaLnBrk="1" hangingPunct="1">
              <a:buNone/>
              <a:defRPr/>
            </a:pPr>
            <a:r>
              <a:rPr lang="en-US" sz="1600" dirty="0"/>
              <a:t> </a:t>
            </a:r>
            <a:r>
              <a:rPr lang="en-US" sz="1600" dirty="0" smtClean="0"/>
              <a:t>           % Bl5 increase	  0.8606  X 1.022 = 0.8795</a:t>
            </a:r>
            <a:endParaRPr lang="en-US" sz="1600" b="1"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31</a:t>
            </a:fld>
            <a:endParaRPr 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3300948012"/>
              </p:ext>
            </p:extLst>
          </p:nvPr>
        </p:nvGraphicFramePr>
        <p:xfrm>
          <a:off x="1115615" y="1628800"/>
          <a:ext cx="7632848" cy="3337560"/>
        </p:xfrm>
        <a:graphic>
          <a:graphicData uri="http://schemas.openxmlformats.org/drawingml/2006/table">
            <a:tbl>
              <a:tblPr firstRow="1" bandRow="1">
                <a:tableStyleId>{5C22544A-7EE6-4342-B048-85BDC9FD1C3A}</a:tableStyleId>
              </a:tblPr>
              <a:tblGrid>
                <a:gridCol w="1944217"/>
                <a:gridCol w="936104"/>
                <a:gridCol w="864096"/>
                <a:gridCol w="1080120"/>
                <a:gridCol w="1008112"/>
                <a:gridCol w="936104"/>
                <a:gridCol w="864095"/>
              </a:tblGrid>
              <a:tr h="370840">
                <a:tc>
                  <a:txBody>
                    <a:bodyPr/>
                    <a:lstStyle/>
                    <a:p>
                      <a:endParaRPr lang="en-C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2008</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2009</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2010</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Form 2 Bl5 Canada</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$0.8284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$0.8450</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$0.8872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$0.8961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$0.9158</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 Bl5 increase</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0" dirty="0" smtClean="0">
                          <a:solidFill>
                            <a:srgbClr val="345A98"/>
                          </a:solidFill>
                        </a:rPr>
                        <a:t>2.5%</a:t>
                      </a:r>
                      <a:endParaRPr lang="en-CA"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2%</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2%</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0.3%</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0" dirty="0" smtClean="0">
                          <a:solidFill>
                            <a:srgbClr val="345A98"/>
                          </a:solidFill>
                        </a:rPr>
                        <a:t>2.2%</a:t>
                      </a:r>
                      <a:endParaRPr lang="en-CA"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CA" b="1" dirty="0" smtClean="0"/>
                        <a:t>% annual CPI</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2%</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0" dirty="0" smtClean="0">
                          <a:solidFill>
                            <a:srgbClr val="345A98"/>
                          </a:solidFill>
                        </a:rPr>
                        <a:t>0.3%</a:t>
                      </a:r>
                      <a:endParaRPr lang="en-CA"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0" dirty="0" smtClean="0">
                          <a:solidFill>
                            <a:srgbClr val="345A98"/>
                          </a:solidFill>
                        </a:rPr>
                        <a:t>1.8%</a:t>
                      </a:r>
                      <a:endParaRPr lang="en-CA"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 Cap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3.2%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3.6%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0" dirty="0" smtClean="0">
                          <a:solidFill>
                            <a:srgbClr val="345A98"/>
                          </a:solidFill>
                        </a:rPr>
                        <a:t>2.7%</a:t>
                      </a:r>
                      <a:endParaRPr lang="en-CA"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CA" sz="1800" b="1" dirty="0" smtClean="0"/>
                        <a:t>% CPI Adj. Factor</a:t>
                      </a:r>
                      <a:endParaRPr lang="en-CA"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4.2%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6.6%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4.9%</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b="1" dirty="0" smtClean="0">
                          <a:solidFill>
                            <a:srgbClr val="345A98"/>
                          </a:solidFill>
                        </a:rPr>
                        <a:t>4.5%</a:t>
                      </a:r>
                      <a:endParaRPr lang="en-CA"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CA" b="1" dirty="0" smtClean="0"/>
                        <a:t>IBP/IBP*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$0.8247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$0.8412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$0.8580</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$0.8606</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$0.8791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N-ATP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$0.7958</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$0.7724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$0.7277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$0.7304</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$0.8300</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b="1" dirty="0" smtClean="0"/>
                        <a:t>N-NEAP</a:t>
                      </a:r>
                      <a:endParaRPr lang="en-CA"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$0.8085</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$0.8247</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$0.8213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$0.8002</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$0.7313</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dirty="0" smtClean="0">
                          <a:solidFill>
                            <a:srgbClr val="345A98"/>
                          </a:solidFill>
                        </a:rPr>
                        <a:t>$0.7501</a:t>
                      </a:r>
                      <a:endParaRPr lang="en-CA"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2384819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764704"/>
            <a:ext cx="8473752" cy="5040560"/>
          </a:xfrm>
        </p:spPr>
        <p:txBody>
          <a:bodyPr/>
          <a:lstStyle/>
          <a:p>
            <a:pPr marL="0" indent="0" algn="ctr">
              <a:buNone/>
            </a:pPr>
            <a:endParaRPr lang="en-US" sz="2800" dirty="0" smtClean="0"/>
          </a:p>
          <a:p>
            <a:pPr marL="0" indent="0" algn="ctr">
              <a:buNone/>
            </a:pPr>
            <a:endParaRPr lang="en-US" sz="2800" dirty="0"/>
          </a:p>
          <a:p>
            <a:pPr marL="0" indent="0" algn="ctr">
              <a:buNone/>
            </a:pPr>
            <a:endParaRPr lang="en-US" sz="2800" dirty="0" smtClean="0"/>
          </a:p>
          <a:p>
            <a:pPr marL="0" indent="0" algn="ctr">
              <a:buNone/>
            </a:pPr>
            <a:r>
              <a:rPr lang="en-US" sz="2800" dirty="0" smtClean="0"/>
              <a:t>PMPRB 101</a:t>
            </a:r>
          </a:p>
          <a:p>
            <a:pPr marL="0" indent="0" algn="ctr">
              <a:buNone/>
            </a:pPr>
            <a:endParaRPr lang="en-US" sz="2800" dirty="0" smtClean="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32</a:t>
            </a:fld>
            <a:endParaRPr lang="en-US">
              <a:solidFill>
                <a:schemeClr val="tx1"/>
              </a:solidFill>
            </a:endParaRPr>
          </a:p>
        </p:txBody>
      </p:sp>
    </p:spTree>
    <p:extLst>
      <p:ext uri="{BB962C8B-B14F-4D97-AF65-F5344CB8AC3E}">
        <p14:creationId xmlns:p14="http://schemas.microsoft.com/office/powerpoint/2010/main" val="3588945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rot="2256351">
            <a:off x="1797866" y="2741371"/>
            <a:ext cx="5763713" cy="1366461"/>
          </a:xfrm>
          <a:prstGeom prst="rect">
            <a:avLst/>
          </a:prstGeom>
          <a:noFill/>
          <a:ln w="57150" cap="sq" cmpd="sng" algn="ctr">
            <a:solidFill>
              <a:srgbClr val="FF0000">
                <a:alpha val="5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CA" sz="9600" b="1" i="0" u="none" strike="noStrike" cap="none" normalizeH="0" baseline="0" dirty="0" smtClean="0">
                <a:ln>
                  <a:noFill/>
                </a:ln>
                <a:solidFill>
                  <a:srgbClr val="FF0000">
                    <a:alpha val="50000"/>
                  </a:srgbClr>
                </a:solidFill>
                <a:effectLst/>
                <a:latin typeface="Stencil" pitchFamily="82" charset="0"/>
              </a:rPr>
              <a:t>SOLD OUT</a:t>
            </a:r>
          </a:p>
        </p:txBody>
      </p:sp>
      <p:sp>
        <p:nvSpPr>
          <p:cNvPr id="3" name="Content Placeholder 2"/>
          <p:cNvSpPr>
            <a:spLocks noGrp="1"/>
          </p:cNvSpPr>
          <p:nvPr>
            <p:ph idx="1"/>
          </p:nvPr>
        </p:nvSpPr>
        <p:spPr>
          <a:xfrm>
            <a:off x="1010683" y="188640"/>
            <a:ext cx="7897688" cy="5760640"/>
          </a:xfrm>
        </p:spPr>
        <p:txBody>
          <a:bodyPr/>
          <a:lstStyle/>
          <a:p>
            <a:pPr marL="0" indent="0" algn="ctr">
              <a:buNone/>
            </a:pPr>
            <a:r>
              <a:rPr lang="en-US" sz="2800" dirty="0" smtClean="0"/>
              <a:t>PMPRB 101  </a:t>
            </a:r>
            <a:endParaRPr lang="en-US" sz="2800" dirty="0" smtClean="0">
              <a:solidFill>
                <a:srgbClr val="FF0000"/>
              </a:solidFill>
            </a:endParaRPr>
          </a:p>
          <a:p>
            <a:pPr marL="0" indent="0" algn="ctr">
              <a:buNone/>
            </a:pPr>
            <a:endParaRPr lang="en-US" sz="2800" dirty="0" smtClean="0"/>
          </a:p>
          <a:p>
            <a:pPr>
              <a:buFont typeface="Wingdings" pitchFamily="2" charset="2"/>
              <a:buChar char="Ø"/>
            </a:pPr>
            <a:endParaRPr lang="en-US" sz="2000" dirty="0" smtClean="0"/>
          </a:p>
          <a:p>
            <a:pPr>
              <a:buFont typeface="Wingdings" pitchFamily="2" charset="2"/>
              <a:buChar char="Ø"/>
            </a:pPr>
            <a:r>
              <a:rPr lang="en-US" sz="2000" dirty="0" smtClean="0"/>
              <a:t>Where?  	PMPRB office, 14</a:t>
            </a:r>
            <a:r>
              <a:rPr lang="en-US" sz="2000" baseline="30000" dirty="0" smtClean="0"/>
              <a:t>th</a:t>
            </a:r>
            <a:r>
              <a:rPr lang="en-US" sz="2000" dirty="0" smtClean="0"/>
              <a:t> floor, 333 Laurier Avenue West, Ottawa</a:t>
            </a:r>
          </a:p>
          <a:p>
            <a:pPr>
              <a:buFont typeface="Wingdings" pitchFamily="2" charset="2"/>
              <a:buChar char="Ø"/>
            </a:pPr>
            <a:endParaRPr lang="en-US" sz="2000" dirty="0" smtClean="0"/>
          </a:p>
          <a:p>
            <a:pPr>
              <a:buFont typeface="Wingdings" pitchFamily="2" charset="2"/>
              <a:buChar char="Ø"/>
            </a:pPr>
            <a:r>
              <a:rPr lang="en-US" sz="2000" dirty="0" smtClean="0"/>
              <a:t>When?  	December 6, 2012 from 10:00 a.m. to 3:30 p.m.</a:t>
            </a:r>
          </a:p>
          <a:p>
            <a:pPr>
              <a:buFont typeface="Wingdings" pitchFamily="2" charset="2"/>
              <a:buChar char="Ø"/>
            </a:pPr>
            <a:endParaRPr lang="en-CA" sz="2000" dirty="0" smtClean="0"/>
          </a:p>
          <a:p>
            <a:pPr>
              <a:buFont typeface="Wingdings" pitchFamily="2" charset="2"/>
              <a:buChar char="Ø"/>
            </a:pPr>
            <a:r>
              <a:rPr lang="en-CA" sz="2000" dirty="0" smtClean="0"/>
              <a:t>For whom? 	Employees from pharmaceutical companies who need</a:t>
            </a:r>
          </a:p>
          <a:p>
            <a:pPr marL="0" indent="0">
              <a:buNone/>
            </a:pPr>
            <a:r>
              <a:rPr lang="en-CA" sz="2000" dirty="0" smtClean="0"/>
              <a:t>	       	to understand PMPRB basic operations such as filing, </a:t>
            </a:r>
          </a:p>
          <a:p>
            <a:pPr marL="0" indent="0">
              <a:buNone/>
            </a:pPr>
            <a:r>
              <a:rPr lang="en-CA" sz="2000" dirty="0" smtClean="0"/>
              <a:t>                    	calculation of intro prices and ongoing NEAPs </a:t>
            </a:r>
          </a:p>
          <a:p>
            <a:pPr marL="0" indent="0">
              <a:buNone/>
            </a:pPr>
            <a:endParaRPr lang="en-US" sz="2000" dirty="0" smtClean="0"/>
          </a:p>
          <a:p>
            <a:pPr>
              <a:buFont typeface="Wingdings" pitchFamily="2" charset="2"/>
              <a:buChar char="Ø"/>
            </a:pPr>
            <a:r>
              <a:rPr lang="en-US" sz="2000" dirty="0" smtClean="0"/>
              <a:t>What? 	Introduction to PMPRB processes</a:t>
            </a:r>
          </a:p>
          <a:p>
            <a:pPr>
              <a:buFont typeface="Wingdings" pitchFamily="2" charset="2"/>
              <a:buChar char="Ø"/>
            </a:pPr>
            <a:endParaRPr lang="en-US" sz="2000" dirty="0" smtClean="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33</a:t>
            </a:fld>
            <a:endParaRPr lang="en-US">
              <a:solidFill>
                <a:schemeClr val="tx1"/>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908720"/>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6964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4294967295"/>
          </p:nvPr>
        </p:nvSpPr>
        <p:spPr>
          <a:xfrm>
            <a:off x="971600" y="1340768"/>
            <a:ext cx="7848600" cy="1944216"/>
          </a:xfrm>
        </p:spPr>
        <p:txBody>
          <a:bodyPr/>
          <a:lstStyle/>
          <a:p>
            <a:pPr eaLnBrk="1" hangingPunct="1">
              <a:buFont typeface="Arial" pitchFamily="34" charset="0"/>
              <a:buChar char="•"/>
            </a:pPr>
            <a:r>
              <a:rPr lang="en-US" sz="2800" dirty="0" smtClean="0"/>
              <a:t>The different forms that need to be filed</a:t>
            </a:r>
          </a:p>
          <a:p>
            <a:pPr lvl="1" eaLnBrk="1" hangingPunct="1">
              <a:spcBef>
                <a:spcPts val="600"/>
              </a:spcBef>
              <a:buFont typeface="Arial" pitchFamily="34" charset="0"/>
              <a:buChar char="•"/>
            </a:pPr>
            <a:r>
              <a:rPr lang="en-US" sz="2600" dirty="0" smtClean="0"/>
              <a:t>Section 82: Notification of Intent to Sell</a:t>
            </a:r>
          </a:p>
          <a:p>
            <a:pPr lvl="1" eaLnBrk="1" hangingPunct="1">
              <a:spcBef>
                <a:spcPts val="600"/>
              </a:spcBef>
              <a:buFont typeface="Arial" pitchFamily="34" charset="0"/>
              <a:buChar char="•"/>
            </a:pPr>
            <a:r>
              <a:rPr lang="en-US" sz="2600" dirty="0" smtClean="0"/>
              <a:t>Form 1</a:t>
            </a:r>
          </a:p>
          <a:p>
            <a:pPr lvl="1" eaLnBrk="1" hangingPunct="1">
              <a:spcBef>
                <a:spcPts val="600"/>
              </a:spcBef>
              <a:buFont typeface="Arial" pitchFamily="34" charset="0"/>
              <a:buChar char="•"/>
            </a:pPr>
            <a:r>
              <a:rPr lang="en-US" sz="2600" dirty="0" smtClean="0"/>
              <a:t>Form 2</a:t>
            </a:r>
          </a:p>
        </p:txBody>
      </p:sp>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3200" dirty="0" smtClean="0"/>
              <a:t>Overview of Filing Session for PMPRB 101</a:t>
            </a:r>
          </a:p>
        </p:txBody>
      </p:sp>
      <p:sp>
        <p:nvSpPr>
          <p:cNvPr id="29700" name="Line 4"/>
          <p:cNvSpPr>
            <a:spLocks noChangeShapeType="1"/>
          </p:cNvSpPr>
          <p:nvPr/>
        </p:nvSpPr>
        <p:spPr bwMode="auto">
          <a:xfrm flipV="1">
            <a:off x="1043608" y="1065945"/>
            <a:ext cx="8100392" cy="11832"/>
          </a:xfrm>
          <a:prstGeom prst="line">
            <a:avLst/>
          </a:prstGeom>
          <a:noFill/>
          <a:ln w="22225" cap="sq">
            <a:solidFill>
              <a:srgbClr val="20558A"/>
            </a:solidFill>
            <a:round/>
            <a:headEnd type="none" w="sm" len="sm"/>
            <a:tailEnd type="none" w="sm" len="sm"/>
          </a:ln>
        </p:spPr>
        <p:txBody>
          <a:bodyPr wrap="none" anchor="ctr"/>
          <a:lstStyle/>
          <a:p>
            <a:endParaRPr lang="en-CA"/>
          </a:p>
        </p:txBody>
      </p:sp>
      <p:sp>
        <p:nvSpPr>
          <p:cNvPr id="6" name="Rectangle 3"/>
          <p:cNvSpPr txBox="1">
            <a:spLocks noChangeArrowheads="1"/>
          </p:cNvSpPr>
          <p:nvPr/>
        </p:nvSpPr>
        <p:spPr bwMode="auto">
          <a:xfrm>
            <a:off x="971600" y="3501008"/>
            <a:ext cx="784860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sz="2800" dirty="0" smtClean="0"/>
              <a:t>Filing timelines</a:t>
            </a: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34</a:t>
            </a:fld>
            <a:endParaRPr lang="en-US" dirty="0" smtClean="0">
              <a:solidFill>
                <a:schemeClr val="tx1"/>
              </a:solidFill>
            </a:endParaRPr>
          </a:p>
        </p:txBody>
      </p:sp>
      <p:sp>
        <p:nvSpPr>
          <p:cNvPr id="14" name="Rectangle 3"/>
          <p:cNvSpPr txBox="1">
            <a:spLocks noChangeArrowheads="1"/>
          </p:cNvSpPr>
          <p:nvPr/>
        </p:nvSpPr>
        <p:spPr bwMode="auto">
          <a:xfrm>
            <a:off x="971600" y="4150118"/>
            <a:ext cx="7848600" cy="5030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sz="2800" dirty="0" smtClean="0"/>
              <a:t>Reporting process</a:t>
            </a:r>
          </a:p>
        </p:txBody>
      </p:sp>
    </p:spTree>
    <p:extLst>
      <p:ext uri="{BB962C8B-B14F-4D97-AF65-F5344CB8AC3E}">
        <p14:creationId xmlns:p14="http://schemas.microsoft.com/office/powerpoint/2010/main" val="15339332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nvPr>
        </p:nvSpPr>
        <p:spPr>
          <a:xfrm>
            <a:off x="1066800" y="260648"/>
            <a:ext cx="7848600" cy="576064"/>
          </a:xfrm>
        </p:spPr>
        <p:txBody>
          <a:bodyPr/>
          <a:lstStyle/>
          <a:p>
            <a:pPr algn="ctr" eaLnBrk="1" hangingPunct="1"/>
            <a:r>
              <a:rPr lang="en-US" sz="3200" dirty="0" smtClean="0"/>
              <a:t>Overview of Filing Session for PMPRB 101</a:t>
            </a:r>
          </a:p>
        </p:txBody>
      </p:sp>
      <p:sp>
        <p:nvSpPr>
          <p:cNvPr id="29700" name="Line 4"/>
          <p:cNvSpPr>
            <a:spLocks noChangeShapeType="1"/>
          </p:cNvSpPr>
          <p:nvPr/>
        </p:nvSpPr>
        <p:spPr bwMode="auto">
          <a:xfrm flipV="1">
            <a:off x="1043608" y="1065945"/>
            <a:ext cx="8100392" cy="11832"/>
          </a:xfrm>
          <a:prstGeom prst="line">
            <a:avLst/>
          </a:prstGeom>
          <a:noFill/>
          <a:ln w="22225" cap="sq">
            <a:solidFill>
              <a:srgbClr val="20558A"/>
            </a:solidFill>
            <a:round/>
            <a:headEnd type="none" w="sm" len="sm"/>
            <a:tailEnd type="none" w="sm" len="sm"/>
          </a:ln>
        </p:spPr>
        <p:txBody>
          <a:bodyPr wrap="none" anchor="ctr"/>
          <a:lstStyle/>
          <a:p>
            <a:endParaRPr lang="en-CA"/>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pPr/>
              <a:t>35</a:t>
            </a:fld>
            <a:endParaRPr lang="en-US" dirty="0" smtClean="0">
              <a:solidFill>
                <a:schemeClr val="tx1"/>
              </a:solidFill>
            </a:endParaRPr>
          </a:p>
        </p:txBody>
      </p:sp>
      <p:sp>
        <p:nvSpPr>
          <p:cNvPr id="15" name="Rectangle 3"/>
          <p:cNvSpPr txBox="1">
            <a:spLocks noChangeArrowheads="1"/>
          </p:cNvSpPr>
          <p:nvPr/>
        </p:nvSpPr>
        <p:spPr bwMode="auto">
          <a:xfrm>
            <a:off x="971600" y="1412776"/>
            <a:ext cx="7848600" cy="5030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sz="2800" dirty="0" smtClean="0"/>
              <a:t>Failure to File</a:t>
            </a:r>
          </a:p>
        </p:txBody>
      </p:sp>
      <p:sp>
        <p:nvSpPr>
          <p:cNvPr id="16" name="Rectangle 3"/>
          <p:cNvSpPr txBox="1">
            <a:spLocks noChangeArrowheads="1"/>
          </p:cNvSpPr>
          <p:nvPr/>
        </p:nvSpPr>
        <p:spPr bwMode="auto">
          <a:xfrm>
            <a:off x="971600" y="2132856"/>
            <a:ext cx="7848600" cy="544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sz="2800" dirty="0" smtClean="0"/>
              <a:t>Common filing errors</a:t>
            </a:r>
          </a:p>
        </p:txBody>
      </p:sp>
      <p:sp>
        <p:nvSpPr>
          <p:cNvPr id="17" name="Rectangle 3"/>
          <p:cNvSpPr txBox="1">
            <a:spLocks noChangeArrowheads="1"/>
          </p:cNvSpPr>
          <p:nvPr/>
        </p:nvSpPr>
        <p:spPr bwMode="auto">
          <a:xfrm>
            <a:off x="971600" y="2852936"/>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sz="2800" dirty="0" smtClean="0"/>
              <a:t>Compliance Status Reports</a:t>
            </a:r>
          </a:p>
        </p:txBody>
      </p:sp>
      <p:sp>
        <p:nvSpPr>
          <p:cNvPr id="18" name="Rectangle 3"/>
          <p:cNvSpPr txBox="1">
            <a:spLocks noChangeArrowheads="1"/>
          </p:cNvSpPr>
          <p:nvPr/>
        </p:nvSpPr>
        <p:spPr bwMode="auto">
          <a:xfrm>
            <a:off x="971600" y="3501008"/>
            <a:ext cx="7848600" cy="504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sz="2800" dirty="0" smtClean="0"/>
              <a:t>Where to find the forms on the PMPRB website</a:t>
            </a:r>
          </a:p>
        </p:txBody>
      </p:sp>
    </p:spTree>
    <p:extLst>
      <p:ext uri="{BB962C8B-B14F-4D97-AF65-F5344CB8AC3E}">
        <p14:creationId xmlns:p14="http://schemas.microsoft.com/office/powerpoint/2010/main" val="13103516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a:xfrm>
            <a:off x="1066800" y="260649"/>
            <a:ext cx="7848600" cy="576064"/>
          </a:xfrm>
        </p:spPr>
        <p:txBody>
          <a:bodyPr/>
          <a:lstStyle/>
          <a:p>
            <a:pPr algn="ctr" eaLnBrk="1" hangingPunct="1"/>
            <a:r>
              <a:rPr lang="en-US" sz="3200" dirty="0" smtClean="0"/>
              <a:t>Overview of the Introductory Price Analysis</a:t>
            </a:r>
          </a:p>
        </p:txBody>
      </p:sp>
      <p:sp>
        <p:nvSpPr>
          <p:cNvPr id="29699" name="Rectangle 3"/>
          <p:cNvSpPr>
            <a:spLocks noGrp="1" noChangeArrowheads="1"/>
          </p:cNvSpPr>
          <p:nvPr>
            <p:ph idx="1"/>
          </p:nvPr>
        </p:nvSpPr>
        <p:spPr>
          <a:xfrm>
            <a:off x="1115616" y="1124745"/>
            <a:ext cx="7848600" cy="792088"/>
          </a:xfrm>
        </p:spPr>
        <p:txBody>
          <a:bodyPr/>
          <a:lstStyle/>
          <a:p>
            <a:pPr marL="0" indent="0" eaLnBrk="1" hangingPunct="1">
              <a:buNone/>
            </a:pPr>
            <a:r>
              <a:rPr lang="en-US" u="sng" dirty="0" smtClean="0"/>
              <a:t>Scientific Review</a:t>
            </a:r>
          </a:p>
          <a:p>
            <a:pPr eaLnBrk="1" hangingPunct="1"/>
            <a:r>
              <a:rPr lang="en-US" dirty="0" smtClean="0"/>
              <a:t>Submission Process for Scientific Data on New Drug Products</a:t>
            </a:r>
          </a:p>
          <a:p>
            <a:pPr eaLnBrk="1" hangingPunct="1"/>
            <a:r>
              <a:rPr lang="en-US" dirty="0" smtClean="0"/>
              <a:t>Human Drug Advisory Panel (HDAP) </a:t>
            </a:r>
          </a:p>
          <a:p>
            <a:pPr eaLnBrk="1" hangingPunct="1"/>
            <a:r>
              <a:rPr lang="en-US" dirty="0" smtClean="0"/>
              <a:t>Scientific Review Process</a:t>
            </a:r>
            <a:endParaRPr lang="en-US" dirty="0"/>
          </a:p>
          <a:p>
            <a:pPr lvl="1" eaLnBrk="1" hangingPunct="1"/>
            <a:r>
              <a:rPr lang="en-US" dirty="0" smtClean="0"/>
              <a:t>Levels of Therapeutic Improvement</a:t>
            </a:r>
            <a:endParaRPr lang="en-US" dirty="0"/>
          </a:p>
          <a:p>
            <a:pPr lvl="1" eaLnBrk="1" hangingPunct="1"/>
            <a:r>
              <a:rPr lang="en-US" dirty="0" smtClean="0"/>
              <a:t>Selection of Comparators</a:t>
            </a:r>
          </a:p>
          <a:p>
            <a:pPr lvl="1" eaLnBrk="1" hangingPunct="1"/>
            <a:r>
              <a:rPr lang="en-US" dirty="0" smtClean="0"/>
              <a:t>Selection of Dosage Regimens</a:t>
            </a: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solidFill>
                  <a:srgbClr val="FFFFFF"/>
                </a:solidFill>
              </a:rPr>
              <a:pPr/>
              <a:t>36</a:t>
            </a:fld>
            <a:endParaRPr lang="en-US" smtClean="0">
              <a:solidFill>
                <a:srgbClr val="003366"/>
              </a:solidFill>
            </a:endParaRPr>
          </a:p>
        </p:txBody>
      </p:sp>
      <p:sp>
        <p:nvSpPr>
          <p:cNvPr id="29700"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a:solidFill>
                <a:srgbClr val="003366"/>
              </a:solidFill>
              <a:cs typeface="+mn-cs"/>
            </a:endParaRPr>
          </a:p>
        </p:txBody>
      </p:sp>
    </p:spTree>
    <p:extLst>
      <p:ext uri="{BB962C8B-B14F-4D97-AF65-F5344CB8AC3E}">
        <p14:creationId xmlns:p14="http://schemas.microsoft.com/office/powerpoint/2010/main" val="42532767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074093"/>
            <a:ext cx="7848600" cy="4114800"/>
          </a:xfrm>
        </p:spPr>
        <p:txBody>
          <a:bodyPr/>
          <a:lstStyle/>
          <a:p>
            <a:pPr marL="0" indent="0" eaLnBrk="1" hangingPunct="1">
              <a:buNone/>
            </a:pPr>
            <a:r>
              <a:rPr lang="en-US" u="sng" dirty="0" smtClean="0"/>
              <a:t>Introductory Price Review</a:t>
            </a:r>
          </a:p>
          <a:p>
            <a:pPr eaLnBrk="1" hangingPunct="1"/>
            <a:r>
              <a:rPr lang="en-US" dirty="0" smtClean="0"/>
              <a:t>Introductory </a:t>
            </a:r>
            <a:r>
              <a:rPr lang="en-US" dirty="0"/>
              <a:t>Price Tests</a:t>
            </a:r>
          </a:p>
          <a:p>
            <a:pPr lvl="1" eaLnBrk="1" hangingPunct="1"/>
            <a:r>
              <a:rPr lang="en-US" dirty="0"/>
              <a:t>Median International Price Comparison (MIPC)</a:t>
            </a:r>
          </a:p>
          <a:p>
            <a:pPr lvl="1" eaLnBrk="1" hangingPunct="1"/>
            <a:r>
              <a:rPr lang="en-US" dirty="0"/>
              <a:t>Therapeutic Class Comparison (TCC)</a:t>
            </a:r>
          </a:p>
          <a:p>
            <a:pPr lvl="1" eaLnBrk="1" hangingPunct="1"/>
            <a:r>
              <a:rPr lang="en-US" dirty="0"/>
              <a:t>Mid-point</a:t>
            </a:r>
          </a:p>
          <a:p>
            <a:pPr lvl="1" eaLnBrk="1" hangingPunct="1"/>
            <a:r>
              <a:rPr lang="en-US" dirty="0"/>
              <a:t>Reasonable Relationship (</a:t>
            </a:r>
            <a:r>
              <a:rPr lang="en-US" dirty="0" smtClean="0"/>
              <a:t>RR)</a:t>
            </a:r>
          </a:p>
          <a:p>
            <a:r>
              <a:rPr lang="en-US" dirty="0" smtClean="0"/>
              <a:t>Highest International Price (HIPC)</a:t>
            </a:r>
          </a:p>
          <a:p>
            <a:r>
              <a:rPr lang="en-US" dirty="0" smtClean="0"/>
              <a:t>Criteria </a:t>
            </a:r>
            <a:r>
              <a:rPr lang="en-US" dirty="0"/>
              <a:t>for </a:t>
            </a:r>
            <a:r>
              <a:rPr lang="en-US" dirty="0" smtClean="0"/>
              <a:t>Investigation at Introduction</a:t>
            </a:r>
            <a:endParaRPr lang="en-US" dirty="0"/>
          </a:p>
          <a:p>
            <a:r>
              <a:rPr lang="en-CA" dirty="0" smtClean="0"/>
              <a:t>Communication of Results to Patentees</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37</a:t>
            </a:fld>
            <a:endParaRPr lang="en-US">
              <a:solidFill>
                <a:srgbClr val="003366"/>
              </a:solidFill>
            </a:endParaRPr>
          </a:p>
        </p:txBody>
      </p:sp>
      <p:sp>
        <p:nvSpPr>
          <p:cNvPr id="6" name="Line 4"/>
          <p:cNvSpPr>
            <a:spLocks noChangeShapeType="1"/>
          </p:cNvSpPr>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a:solidFill>
                <a:srgbClr val="003366"/>
              </a:solidFill>
              <a:cs typeface="+mn-cs"/>
            </a:endParaRPr>
          </a:p>
        </p:txBody>
      </p:sp>
      <p:sp>
        <p:nvSpPr>
          <p:cNvPr id="7" name="AutoShape 2"/>
          <p:cNvSpPr txBox="1">
            <a:spLocks noChangeArrowheads="1"/>
          </p:cNvSpPr>
          <p:nvPr/>
        </p:nvSpPr>
        <p:spPr bwMode="auto">
          <a:xfrm>
            <a:off x="1066800" y="260649"/>
            <a:ext cx="78486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eaLnBrk="1" hangingPunct="1"/>
            <a:r>
              <a:rPr lang="en-US" sz="3200" smtClean="0"/>
              <a:t>Overview of the Introductory Price Analysis</a:t>
            </a:r>
            <a:endParaRPr lang="en-US" sz="3200" dirty="0" smtClean="0"/>
          </a:p>
        </p:txBody>
      </p:sp>
    </p:spTree>
    <p:extLst>
      <p:ext uri="{BB962C8B-B14F-4D97-AF65-F5344CB8AC3E}">
        <p14:creationId xmlns:p14="http://schemas.microsoft.com/office/powerpoint/2010/main" val="26652341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nvSpPr>
        <p:spPr bwMode="auto">
          <a:xfrm flipV="1">
            <a:off x="1037159"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nvPr>
        </p:nvSpPr>
        <p:spPr>
          <a:noFill/>
        </p:spPr>
        <p:txBody>
          <a:bodyPr/>
          <a:lstStyle/>
          <a:p>
            <a:fld id="{7772737A-10FF-4C27-9000-3BE81EE86E1A}" type="slidenum">
              <a:rPr lang="en-US" smtClean="0">
                <a:latin typeface="Gill Sans MT" pitchFamily="34" charset="0"/>
              </a:rPr>
              <a:pPr/>
              <a:t>38</a:t>
            </a:fld>
            <a:endParaRPr lang="en-US" dirty="0" smtClean="0">
              <a:solidFill>
                <a:schemeClr val="tx1"/>
              </a:solidFill>
              <a:latin typeface="Gill Sans MT" pitchFamily="34" charset="0"/>
            </a:endParaRPr>
          </a:p>
        </p:txBody>
      </p:sp>
      <p:sp>
        <p:nvSpPr>
          <p:cNvPr id="13" name="TextBox 12"/>
          <p:cNvSpPr txBox="1"/>
          <p:nvPr/>
        </p:nvSpPr>
        <p:spPr>
          <a:xfrm>
            <a:off x="1475656" y="1340768"/>
            <a:ext cx="4766048" cy="1138773"/>
          </a:xfrm>
          <a:prstGeom prst="rect">
            <a:avLst/>
          </a:prstGeom>
          <a:noFill/>
        </p:spPr>
        <p:txBody>
          <a:bodyPr wrap="none" rtlCol="0">
            <a:spAutoFit/>
          </a:bodyPr>
          <a:lstStyle/>
          <a:p>
            <a:r>
              <a:rPr lang="en-CA" sz="2800" dirty="0" smtClean="0">
                <a:solidFill>
                  <a:schemeClr val="accent4">
                    <a:lumMod val="90000"/>
                    <a:lumOff val="10000"/>
                  </a:schemeClr>
                </a:solidFill>
                <a:latin typeface="+mn-lt"/>
                <a:cs typeface="Arial" pitchFamily="34" charset="0"/>
              </a:rPr>
              <a:t>Price Review of Existing Medicines</a:t>
            </a:r>
          </a:p>
          <a:p>
            <a:pPr marL="914400" lvl="1" indent="-457200">
              <a:buFont typeface="Arial" pitchFamily="34" charset="0"/>
              <a:buChar char="•"/>
            </a:pPr>
            <a:r>
              <a:rPr lang="en-CA" sz="2000" dirty="0" smtClean="0">
                <a:solidFill>
                  <a:schemeClr val="accent4">
                    <a:lumMod val="90000"/>
                    <a:lumOff val="10000"/>
                  </a:schemeClr>
                </a:solidFill>
                <a:latin typeface="+mn-lt"/>
                <a:cs typeface="Arial" pitchFamily="34" charset="0"/>
              </a:rPr>
              <a:t>CPI Adjustment Methodology</a:t>
            </a:r>
          </a:p>
          <a:p>
            <a:pPr marL="914400" lvl="1" indent="-457200">
              <a:buFont typeface="Arial" pitchFamily="34" charset="0"/>
              <a:buChar char="•"/>
            </a:pPr>
            <a:r>
              <a:rPr lang="en-CA" sz="2000" dirty="0" smtClean="0">
                <a:solidFill>
                  <a:schemeClr val="accent4">
                    <a:lumMod val="90000"/>
                    <a:lumOff val="10000"/>
                  </a:schemeClr>
                </a:solidFill>
                <a:latin typeface="+mn-lt"/>
                <a:cs typeface="Arial" pitchFamily="34" charset="0"/>
              </a:rPr>
              <a:t>Highest International Price Comparison</a:t>
            </a:r>
          </a:p>
        </p:txBody>
      </p:sp>
      <p:sp>
        <p:nvSpPr>
          <p:cNvPr id="14" name="AutoShape 2"/>
          <p:cNvSpPr>
            <a:spLocks noGrp="1" noChangeArrowheads="1"/>
          </p:cNvSpPr>
          <p:nvPr>
            <p:ph type="title" idx="4294967295"/>
          </p:nvPr>
        </p:nvSpPr>
        <p:spPr>
          <a:xfrm>
            <a:off x="1043608" y="188640"/>
            <a:ext cx="7848600" cy="1008112"/>
          </a:xfrm>
        </p:spPr>
        <p:txBody>
          <a:bodyPr/>
          <a:lstStyle/>
          <a:p>
            <a:pPr algn="ctr" eaLnBrk="1" hangingPunct="1"/>
            <a:r>
              <a:rPr lang="en-US" dirty="0" smtClean="0">
                <a:solidFill>
                  <a:schemeClr val="accent4">
                    <a:lumMod val="90000"/>
                    <a:lumOff val="10000"/>
                  </a:schemeClr>
                </a:solidFill>
                <a:latin typeface="+mn-lt"/>
              </a:rPr>
              <a:t>PMPRB 101 </a:t>
            </a:r>
            <a:br>
              <a:rPr lang="en-US" dirty="0" smtClean="0">
                <a:solidFill>
                  <a:schemeClr val="accent4">
                    <a:lumMod val="90000"/>
                    <a:lumOff val="10000"/>
                  </a:schemeClr>
                </a:solidFill>
                <a:latin typeface="+mn-lt"/>
              </a:rPr>
            </a:br>
            <a:r>
              <a:rPr lang="en-US" sz="3200" dirty="0" smtClean="0">
                <a:solidFill>
                  <a:schemeClr val="accent4">
                    <a:lumMod val="90000"/>
                    <a:lumOff val="10000"/>
                  </a:schemeClr>
                </a:solidFill>
                <a:latin typeface="+mn-lt"/>
              </a:rPr>
              <a:t>Let’s Talk Numbers</a:t>
            </a:r>
            <a:endParaRPr lang="en-US" dirty="0" smtClean="0">
              <a:solidFill>
                <a:schemeClr val="accent4">
                  <a:lumMod val="90000"/>
                  <a:lumOff val="10000"/>
                </a:schemeClr>
              </a:solidFill>
              <a:latin typeface="+mn-lt"/>
            </a:endParaRPr>
          </a:p>
        </p:txBody>
      </p:sp>
      <p:sp>
        <p:nvSpPr>
          <p:cNvPr id="8" name="TextBox 7"/>
          <p:cNvSpPr txBox="1"/>
          <p:nvPr/>
        </p:nvSpPr>
        <p:spPr>
          <a:xfrm>
            <a:off x="1475656" y="2636912"/>
            <a:ext cx="2345514" cy="523220"/>
          </a:xfrm>
          <a:prstGeom prst="rect">
            <a:avLst/>
          </a:prstGeom>
          <a:noFill/>
        </p:spPr>
        <p:txBody>
          <a:bodyPr wrap="none" rtlCol="0">
            <a:spAutoFit/>
          </a:bodyPr>
          <a:lstStyle/>
          <a:p>
            <a:r>
              <a:rPr lang="en-CA" sz="2800" dirty="0" smtClean="0">
                <a:solidFill>
                  <a:schemeClr val="accent4">
                    <a:lumMod val="90000"/>
                    <a:lumOff val="10000"/>
                  </a:schemeClr>
                </a:solidFill>
                <a:latin typeface="+mn-lt"/>
                <a:cs typeface="Arial" pitchFamily="34" charset="0"/>
              </a:rPr>
              <a:t>Exchange Rates</a:t>
            </a:r>
            <a:endParaRPr lang="en-CA" dirty="0" smtClean="0">
              <a:solidFill>
                <a:schemeClr val="accent4">
                  <a:lumMod val="90000"/>
                  <a:lumOff val="10000"/>
                </a:schemeClr>
              </a:solidFill>
              <a:latin typeface="+mn-lt"/>
              <a:cs typeface="Arial" pitchFamily="34" charset="0"/>
            </a:endParaRPr>
          </a:p>
        </p:txBody>
      </p:sp>
      <p:sp>
        <p:nvSpPr>
          <p:cNvPr id="9" name="TextBox 8"/>
          <p:cNvSpPr txBox="1"/>
          <p:nvPr/>
        </p:nvSpPr>
        <p:spPr>
          <a:xfrm>
            <a:off x="1475656" y="3429000"/>
            <a:ext cx="4554324" cy="830997"/>
          </a:xfrm>
          <a:prstGeom prst="rect">
            <a:avLst/>
          </a:prstGeom>
          <a:noFill/>
        </p:spPr>
        <p:txBody>
          <a:bodyPr wrap="none" rtlCol="0">
            <a:spAutoFit/>
          </a:bodyPr>
          <a:lstStyle/>
          <a:p>
            <a:r>
              <a:rPr lang="en-CA" sz="2800" dirty="0" smtClean="0">
                <a:solidFill>
                  <a:schemeClr val="accent4">
                    <a:lumMod val="90000"/>
                    <a:lumOff val="10000"/>
                  </a:schemeClr>
                </a:solidFill>
                <a:latin typeface="+mn-lt"/>
                <a:cs typeface="Arial" pitchFamily="34" charset="0"/>
              </a:rPr>
              <a:t>Verification of International Prices</a:t>
            </a:r>
            <a:endParaRPr lang="en-CA" dirty="0">
              <a:solidFill>
                <a:schemeClr val="accent4">
                  <a:lumMod val="90000"/>
                  <a:lumOff val="10000"/>
                </a:schemeClr>
              </a:solidFill>
              <a:latin typeface="+mn-lt"/>
              <a:cs typeface="Arial" pitchFamily="34" charset="0"/>
            </a:endParaRPr>
          </a:p>
          <a:p>
            <a:pPr marL="914400" lvl="1" indent="-457200">
              <a:buFont typeface="Arial" pitchFamily="34" charset="0"/>
              <a:buChar char="•"/>
            </a:pPr>
            <a:r>
              <a:rPr lang="en-CA" sz="2000" dirty="0" smtClean="0">
                <a:solidFill>
                  <a:schemeClr val="accent4">
                    <a:lumMod val="90000"/>
                    <a:lumOff val="10000"/>
                  </a:schemeClr>
                </a:solidFill>
                <a:latin typeface="+mn-lt"/>
                <a:cs typeface="Arial" pitchFamily="34" charset="0"/>
              </a:rPr>
              <a:t>Calculating ex-factory prices</a:t>
            </a:r>
          </a:p>
        </p:txBody>
      </p:sp>
      <p:sp>
        <p:nvSpPr>
          <p:cNvPr id="10" name="TextBox 9"/>
          <p:cNvSpPr txBox="1"/>
          <p:nvPr/>
        </p:nvSpPr>
        <p:spPr>
          <a:xfrm>
            <a:off x="1475656" y="4504764"/>
            <a:ext cx="3685624" cy="523220"/>
          </a:xfrm>
          <a:prstGeom prst="rect">
            <a:avLst/>
          </a:prstGeom>
          <a:noFill/>
        </p:spPr>
        <p:txBody>
          <a:bodyPr wrap="none" rtlCol="0">
            <a:spAutoFit/>
          </a:bodyPr>
          <a:lstStyle/>
          <a:p>
            <a:r>
              <a:rPr lang="en-CA" sz="2800" dirty="0" smtClean="0">
                <a:solidFill>
                  <a:schemeClr val="accent4">
                    <a:lumMod val="90000"/>
                    <a:lumOff val="10000"/>
                  </a:schemeClr>
                </a:solidFill>
                <a:latin typeface="+mn-lt"/>
                <a:cs typeface="Arial" pitchFamily="34" charset="0"/>
              </a:rPr>
              <a:t>Criteria for an investigation</a:t>
            </a:r>
            <a:endParaRPr lang="en-CA" dirty="0" smtClean="0">
              <a:solidFill>
                <a:schemeClr val="accent4">
                  <a:lumMod val="90000"/>
                  <a:lumOff val="10000"/>
                </a:schemeClr>
              </a:solidFill>
              <a:latin typeface="+mn-lt"/>
              <a:cs typeface="Arial" pitchFamily="34" charset="0"/>
            </a:endParaRPr>
          </a:p>
        </p:txBody>
      </p:sp>
      <p:sp>
        <p:nvSpPr>
          <p:cNvPr id="11" name="TextBox 10"/>
          <p:cNvSpPr txBox="1"/>
          <p:nvPr/>
        </p:nvSpPr>
        <p:spPr>
          <a:xfrm>
            <a:off x="1475656" y="5373216"/>
            <a:ext cx="5693931" cy="523220"/>
          </a:xfrm>
          <a:prstGeom prst="rect">
            <a:avLst/>
          </a:prstGeom>
          <a:noFill/>
        </p:spPr>
        <p:txBody>
          <a:bodyPr wrap="none" rtlCol="0">
            <a:spAutoFit/>
          </a:bodyPr>
          <a:lstStyle/>
          <a:p>
            <a:r>
              <a:rPr lang="en-CA" sz="2800" dirty="0" smtClean="0">
                <a:solidFill>
                  <a:schemeClr val="accent4">
                    <a:lumMod val="90000"/>
                    <a:lumOff val="10000"/>
                  </a:schemeClr>
                </a:solidFill>
                <a:latin typeface="+mn-lt"/>
                <a:cs typeface="Arial" pitchFamily="34" charset="0"/>
              </a:rPr>
              <a:t>Application forms for the DIP Methodology</a:t>
            </a:r>
            <a:endParaRPr lang="en-CA" dirty="0" smtClean="0">
              <a:solidFill>
                <a:schemeClr val="accent4">
                  <a:lumMod val="90000"/>
                  <a:lumOff val="10000"/>
                </a:schemeClr>
              </a:solidFill>
              <a:latin typeface="+mn-lt"/>
              <a:cs typeface="Arial" pitchFamily="34" charset="0"/>
            </a:endParaRPr>
          </a:p>
        </p:txBody>
      </p:sp>
    </p:spTree>
    <p:extLst>
      <p:ext uri="{BB962C8B-B14F-4D97-AF65-F5344CB8AC3E}">
        <p14:creationId xmlns:p14="http://schemas.microsoft.com/office/powerpoint/2010/main" val="6998132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p:spPr>
        <p:txBody>
          <a:bodyPr/>
          <a:lstStyle/>
          <a:p>
            <a:fld id="{C0F7FFC3-73B7-44D4-80EF-FC22D8D17D6D}" type="slidenum">
              <a:rPr lang="en-US" smtClean="0"/>
              <a:pPr/>
              <a:t>39</a:t>
            </a:fld>
            <a:endParaRPr lang="en-US" smtClean="0">
              <a:solidFill>
                <a:schemeClr val="tx1"/>
              </a:solidFill>
            </a:endParaRPr>
          </a:p>
        </p:txBody>
      </p:sp>
      <p:sp>
        <p:nvSpPr>
          <p:cNvPr id="50179" name="AutoShape 2"/>
          <p:cNvSpPr>
            <a:spLocks noGrp="1" noChangeArrowheads="1"/>
          </p:cNvSpPr>
          <p:nvPr>
            <p:ph type="title"/>
          </p:nvPr>
        </p:nvSpPr>
        <p:spPr>
          <a:xfrm>
            <a:off x="1066800" y="260648"/>
            <a:ext cx="7848600" cy="576064"/>
          </a:xfrm>
        </p:spPr>
        <p:txBody>
          <a:bodyPr/>
          <a:lstStyle/>
          <a:p>
            <a:pPr eaLnBrk="1" hangingPunct="1"/>
            <a:r>
              <a:rPr lang="en-US" sz="3600" dirty="0" smtClean="0"/>
              <a:t>Communication with Board Staff</a:t>
            </a:r>
          </a:p>
        </p:txBody>
      </p:sp>
      <p:sp>
        <p:nvSpPr>
          <p:cNvPr id="50180" name="Rectangle 3"/>
          <p:cNvSpPr>
            <a:spLocks noGrp="1" noChangeArrowheads="1"/>
          </p:cNvSpPr>
          <p:nvPr>
            <p:ph type="body" idx="1"/>
          </p:nvPr>
        </p:nvSpPr>
        <p:spPr>
          <a:xfrm>
            <a:off x="1066800" y="1268760"/>
            <a:ext cx="8077200" cy="5436840"/>
          </a:xfrm>
        </p:spPr>
        <p:txBody>
          <a:bodyPr/>
          <a:lstStyle/>
          <a:p>
            <a:pPr eaLnBrk="1" hangingPunct="1">
              <a:lnSpc>
                <a:spcPct val="90000"/>
              </a:lnSpc>
            </a:pPr>
            <a:r>
              <a:rPr lang="en-US" sz="1800" dirty="0" smtClean="0"/>
              <a:t>Query to PMPRB Staff</a:t>
            </a:r>
          </a:p>
          <a:p>
            <a:pPr lvl="1" eaLnBrk="1" hangingPunct="1">
              <a:lnSpc>
                <a:spcPct val="90000"/>
              </a:lnSpc>
              <a:buFont typeface="Wingdings" pitchFamily="2" charset="2"/>
              <a:buChar char="Ø"/>
            </a:pPr>
            <a:endParaRPr lang="en-US" sz="1800" b="1" dirty="0" smtClean="0"/>
          </a:p>
          <a:p>
            <a:pPr lvl="1" eaLnBrk="1" hangingPunct="1">
              <a:lnSpc>
                <a:spcPct val="90000"/>
              </a:lnSpc>
              <a:buFont typeface="Wingdings" pitchFamily="2" charset="2"/>
              <a:buChar char="Ø"/>
            </a:pPr>
            <a:r>
              <a:rPr lang="en-US" sz="1800" b="1" dirty="0" smtClean="0"/>
              <a:t>Guidelines: Ginette Tognet</a:t>
            </a:r>
            <a:r>
              <a:rPr lang="en-US" sz="1800" dirty="0" smtClean="0"/>
              <a:t> 	</a:t>
            </a:r>
          </a:p>
          <a:p>
            <a:pPr lvl="1" eaLnBrk="1" hangingPunct="1">
              <a:lnSpc>
                <a:spcPct val="90000"/>
              </a:lnSpc>
              <a:buFont typeface="Wingdings" pitchFamily="2" charset="2"/>
              <a:buNone/>
            </a:pPr>
            <a:r>
              <a:rPr lang="en-US" sz="1800" dirty="0" smtClean="0"/>
              <a:t>		Tel: (613) 954-8297		E-mail: ginette.tognet@pmprb-cepmb.gc.ca</a:t>
            </a:r>
          </a:p>
          <a:p>
            <a:pPr lvl="1" eaLnBrk="1" hangingPunct="1">
              <a:lnSpc>
                <a:spcPct val="90000"/>
              </a:lnSpc>
              <a:buFont typeface="Wingdings" pitchFamily="2" charset="2"/>
              <a:buChar char="Ø"/>
            </a:pPr>
            <a:r>
              <a:rPr lang="en-US" sz="1800" b="1" dirty="0" smtClean="0"/>
              <a:t>Scientific and new meds: Catherine Lombardo</a:t>
            </a:r>
            <a:r>
              <a:rPr lang="en-US" sz="1800" dirty="0" smtClean="0"/>
              <a:t> 	</a:t>
            </a:r>
          </a:p>
          <a:p>
            <a:pPr lvl="1" eaLnBrk="1" hangingPunct="1">
              <a:lnSpc>
                <a:spcPct val="90000"/>
              </a:lnSpc>
              <a:buFont typeface="Wingdings" pitchFamily="2" charset="2"/>
              <a:buNone/>
            </a:pPr>
            <a:r>
              <a:rPr lang="en-US" sz="1800" dirty="0" smtClean="0"/>
              <a:t>		Tel: (613) 952-7620		E-mail: catherine.lombardo@pmprb-cepmb.gc.ca</a:t>
            </a:r>
          </a:p>
          <a:p>
            <a:pPr lvl="1" eaLnBrk="1" hangingPunct="1">
              <a:lnSpc>
                <a:spcPct val="90000"/>
              </a:lnSpc>
              <a:buFont typeface="Wingdings" pitchFamily="2" charset="2"/>
              <a:buChar char="Ø"/>
            </a:pPr>
            <a:r>
              <a:rPr lang="en-US" sz="1800" b="1" dirty="0" smtClean="0"/>
              <a:t>Filing Form 1 and 2: Beatrice Mullington</a:t>
            </a:r>
          </a:p>
          <a:p>
            <a:pPr lvl="1" eaLnBrk="1" hangingPunct="1">
              <a:lnSpc>
                <a:spcPct val="90000"/>
              </a:lnSpc>
              <a:buFont typeface="Wingdings" pitchFamily="2" charset="2"/>
              <a:buNone/>
            </a:pPr>
            <a:r>
              <a:rPr lang="en-US" sz="1800" dirty="0" smtClean="0"/>
              <a:t>		Tel: (613) 952-2924		E-mail: beatrice.mullington@pmprb-cepmb.gc.ca</a:t>
            </a:r>
          </a:p>
          <a:p>
            <a:pPr lvl="1" eaLnBrk="1" hangingPunct="1">
              <a:lnSpc>
                <a:spcPct val="90000"/>
              </a:lnSpc>
              <a:buFont typeface="Wingdings" pitchFamily="2" charset="2"/>
              <a:buChar char="Ø"/>
            </a:pPr>
            <a:r>
              <a:rPr lang="en-US" sz="1800" b="1" dirty="0" smtClean="0"/>
              <a:t>Investigation: Senior Regulatory Officer assigned to Company</a:t>
            </a:r>
            <a:r>
              <a:rPr lang="en-US" sz="1800" dirty="0" smtClean="0"/>
              <a:t> </a:t>
            </a:r>
          </a:p>
          <a:p>
            <a:pPr lvl="1" eaLnBrk="1" hangingPunct="1">
              <a:lnSpc>
                <a:spcPct val="90000"/>
              </a:lnSpc>
              <a:buFont typeface="Wingdings" pitchFamily="2" charset="2"/>
              <a:buChar char="Ø"/>
            </a:pPr>
            <a:r>
              <a:rPr lang="en-US" sz="1800" b="1" dirty="0" smtClean="0"/>
              <a:t>Form 3: Lokanadha Cheruvu</a:t>
            </a:r>
            <a:r>
              <a:rPr lang="en-US" sz="1800" dirty="0" smtClean="0"/>
              <a:t> 	</a:t>
            </a:r>
          </a:p>
          <a:p>
            <a:pPr lvl="1" eaLnBrk="1" hangingPunct="1">
              <a:lnSpc>
                <a:spcPct val="90000"/>
              </a:lnSpc>
              <a:buFont typeface="Wingdings" pitchFamily="2" charset="2"/>
              <a:buNone/>
            </a:pPr>
            <a:r>
              <a:rPr lang="en-US" sz="1800" dirty="0" smtClean="0"/>
              <a:t>		Tel: (613) 954-9812		E-mail: </a:t>
            </a:r>
            <a:r>
              <a:rPr lang="en-US" sz="1800" dirty="0" smtClean="0">
                <a:hlinkClick r:id="rId3"/>
              </a:rPr>
              <a:t>lokanadha.cheruvu@pmprb-cepmb.gc.ca</a:t>
            </a:r>
            <a:endParaRPr lang="en-US" sz="1800" dirty="0" smtClean="0"/>
          </a:p>
          <a:p>
            <a:pPr lvl="1" eaLnBrk="1" hangingPunct="1">
              <a:lnSpc>
                <a:spcPct val="90000"/>
              </a:lnSpc>
              <a:buFont typeface="Wingdings" pitchFamily="2" charset="2"/>
              <a:buChar char="Ø"/>
            </a:pPr>
            <a:r>
              <a:rPr lang="en-US" sz="1800" b="1" dirty="0" smtClean="0"/>
              <a:t>Website: Carol McKinley</a:t>
            </a:r>
          </a:p>
          <a:p>
            <a:pPr marL="0" indent="0" eaLnBrk="1" hangingPunct="1">
              <a:lnSpc>
                <a:spcPct val="90000"/>
              </a:lnSpc>
              <a:buNone/>
            </a:pPr>
            <a:r>
              <a:rPr lang="en-US" sz="1800" dirty="0" smtClean="0"/>
              <a:t> 	</a:t>
            </a:r>
            <a:r>
              <a:rPr lang="en-US" sz="1800" b="0" dirty="0" smtClean="0"/>
              <a:t>Tel: (613) 960-4550		E-mail: </a:t>
            </a:r>
            <a:r>
              <a:rPr lang="en-US" sz="1800" b="0" dirty="0" smtClean="0">
                <a:hlinkClick r:id="rId4"/>
              </a:rPr>
              <a:t>carol.mckinley@pmprb-cepmb.gc.ca</a:t>
            </a:r>
            <a:endParaRPr lang="en-US" sz="1800" b="0" dirty="0" smtClean="0"/>
          </a:p>
          <a:p>
            <a:pPr marL="0" indent="0" eaLnBrk="1" hangingPunct="1">
              <a:lnSpc>
                <a:spcPct val="90000"/>
              </a:lnSpc>
              <a:buNone/>
            </a:pPr>
            <a:endParaRPr lang="en-US" sz="1800" b="0" dirty="0" smtClean="0"/>
          </a:p>
          <a:p>
            <a:pPr eaLnBrk="1" hangingPunct="1">
              <a:lnSpc>
                <a:spcPct val="90000"/>
              </a:lnSpc>
            </a:pPr>
            <a:r>
              <a:rPr lang="en-US" sz="1800" dirty="0" smtClean="0"/>
              <a:t>All other questions: </a:t>
            </a:r>
            <a:r>
              <a:rPr lang="fr-CA" sz="1800" dirty="0" smtClean="0"/>
              <a:t>1-877-861-2350             </a:t>
            </a:r>
            <a:r>
              <a:rPr lang="fr-CA" sz="1800" dirty="0" smtClean="0">
                <a:hlinkClick r:id="rId5"/>
              </a:rPr>
              <a:t>pmprb@pmprb-cepmb.gc.ca</a:t>
            </a:r>
            <a:r>
              <a:rPr lang="fr-CA" sz="1800" dirty="0" smtClean="0"/>
              <a:t> </a:t>
            </a:r>
          </a:p>
          <a:p>
            <a:pPr algn="ctr" eaLnBrk="1" hangingPunct="1">
              <a:lnSpc>
                <a:spcPct val="90000"/>
              </a:lnSpc>
              <a:buFont typeface="Wingdings" pitchFamily="2" charset="2"/>
              <a:buNone/>
            </a:pPr>
            <a:endParaRPr lang="en-US" sz="1800" dirty="0" smtClean="0">
              <a:solidFill>
                <a:srgbClr val="FF3300"/>
              </a:solidFill>
            </a:endParaRPr>
          </a:p>
        </p:txBody>
      </p:sp>
      <p:sp>
        <p:nvSpPr>
          <p:cNvPr id="50181" name="Line 4"/>
          <p:cNvSpPr>
            <a:spLocks noChangeShapeType="1"/>
          </p:cNvSpPr>
          <p:nvPr/>
        </p:nvSpPr>
        <p:spPr bwMode="auto">
          <a:xfrm>
            <a:off x="1043608" y="1052736"/>
            <a:ext cx="8100392" cy="17512"/>
          </a:xfrm>
          <a:prstGeom prst="line">
            <a:avLst/>
          </a:prstGeom>
          <a:noFill/>
          <a:ln w="22225" cap="sq">
            <a:solidFill>
              <a:srgbClr val="20558A"/>
            </a:solidFill>
            <a:round/>
            <a:headEnd type="none" w="sm" len="sm"/>
            <a:tailEnd type="none" w="sm" len="sm"/>
          </a:ln>
        </p:spPr>
        <p:txBody>
          <a:bodyPr wrap="none" anchor="ctr"/>
          <a:lstStyle/>
          <a:p>
            <a:endParaRPr lang="en-C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4</a:t>
            </a:fld>
            <a:endParaRPr lang="en-US">
              <a:solidFill>
                <a:schemeClr val="tx1"/>
              </a:solidFill>
            </a:endParaRPr>
          </a:p>
        </p:txBody>
      </p:sp>
      <p:pic>
        <p:nvPicPr>
          <p:cNvPr id="1028" name="Picture 4"/>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1124744"/>
            <a:ext cx="7560840"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nvPr>
        </p:nvSpPr>
        <p:spPr>
          <a:xfrm>
            <a:off x="1066800" y="476672"/>
            <a:ext cx="7848600" cy="576064"/>
          </a:xfrm>
        </p:spPr>
        <p:txBody>
          <a:bodyPr/>
          <a:lstStyle/>
          <a:p>
            <a:pPr algn="ctr" eaLnBrk="1" hangingPunct="1"/>
            <a:r>
              <a:rPr lang="en-US" sz="2800" dirty="0" smtClean="0"/>
              <a:t>Changes in Form 1</a:t>
            </a:r>
          </a:p>
        </p:txBody>
      </p:sp>
    </p:spTree>
    <p:extLst>
      <p:ext uri="{BB962C8B-B14F-4D97-AF65-F5344CB8AC3E}">
        <p14:creationId xmlns:p14="http://schemas.microsoft.com/office/powerpoint/2010/main" val="585938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5</a:t>
            </a:fld>
            <a:endParaRPr lang="en-US">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nvPr>
        </p:nvSpPr>
        <p:spPr>
          <a:xfrm>
            <a:off x="1066800" y="476672"/>
            <a:ext cx="7848600" cy="576064"/>
          </a:xfrm>
        </p:spPr>
        <p:txBody>
          <a:bodyPr/>
          <a:lstStyle/>
          <a:p>
            <a:pPr algn="ctr" eaLnBrk="1" hangingPunct="1"/>
            <a:r>
              <a:rPr lang="en-US" sz="2800" dirty="0" smtClean="0"/>
              <a:t>Changes in Form 1</a:t>
            </a:r>
          </a:p>
        </p:txBody>
      </p:sp>
      <p:pic>
        <p:nvPicPr>
          <p:cNvPr id="3073"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0150" y="1100138"/>
            <a:ext cx="6743700" cy="46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7333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6</a:t>
            </a:fld>
            <a:endParaRPr lang="en-US">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nvPr>
        </p:nvSpPr>
        <p:spPr>
          <a:xfrm>
            <a:off x="1066800" y="476672"/>
            <a:ext cx="7848600" cy="576064"/>
          </a:xfrm>
        </p:spPr>
        <p:txBody>
          <a:bodyPr/>
          <a:lstStyle/>
          <a:p>
            <a:pPr algn="ctr" eaLnBrk="1" hangingPunct="1"/>
            <a:r>
              <a:rPr lang="en-US" sz="2800" dirty="0" smtClean="0"/>
              <a:t>Changes in Form 1</a:t>
            </a:r>
          </a:p>
        </p:txBody>
      </p:sp>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0150" y="1201638"/>
            <a:ext cx="6743700" cy="481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095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7</a:t>
            </a:fld>
            <a:endParaRPr lang="en-US">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nvPr>
        </p:nvSpPr>
        <p:spPr>
          <a:xfrm>
            <a:off x="1066800" y="476672"/>
            <a:ext cx="7848600" cy="576064"/>
          </a:xfrm>
        </p:spPr>
        <p:txBody>
          <a:bodyPr/>
          <a:lstStyle/>
          <a:p>
            <a:pPr algn="ctr" eaLnBrk="1" hangingPunct="1"/>
            <a:r>
              <a:rPr lang="en-US" sz="2800" dirty="0" smtClean="0"/>
              <a:t>Changes in Form 1</a:t>
            </a:r>
          </a:p>
        </p:txBody>
      </p:sp>
      <p:pic>
        <p:nvPicPr>
          <p:cNvPr id="512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0150" y="1971675"/>
            <a:ext cx="6743700" cy="291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306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8</a:t>
            </a:fld>
            <a:endParaRPr lang="en-US">
              <a:solidFill>
                <a:schemeClr val="tx1"/>
              </a:solidFill>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nvPr>
        </p:nvSpPr>
        <p:spPr>
          <a:xfrm>
            <a:off x="1066800" y="476672"/>
            <a:ext cx="7848600" cy="576064"/>
          </a:xfrm>
        </p:spPr>
        <p:txBody>
          <a:bodyPr/>
          <a:lstStyle/>
          <a:p>
            <a:pPr algn="ctr" eaLnBrk="1" hangingPunct="1"/>
            <a:r>
              <a:rPr lang="en-US" sz="2800" dirty="0" smtClean="0"/>
              <a:t>Changes in Form 2, Block 1, 2, 3</a:t>
            </a:r>
          </a:p>
        </p:txBody>
      </p:sp>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4900" y="1309688"/>
            <a:ext cx="6934200" cy="423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4614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9</a:t>
            </a:fld>
            <a:endParaRPr lang="en-US">
              <a:solidFill>
                <a:schemeClr val="tx1"/>
              </a:solidFill>
            </a:endParaRPr>
          </a:p>
        </p:txBody>
      </p:sp>
      <p:sp>
        <p:nvSpPr>
          <p:cNvPr id="12" name="AutoShape 2"/>
          <p:cNvSpPr>
            <a:spLocks noGrp="1" noChangeArrowheads="1"/>
          </p:cNvSpPr>
          <p:nvPr>
            <p:ph type="title" idx="4294967295"/>
          </p:nvPr>
        </p:nvSpPr>
        <p:spPr>
          <a:xfrm>
            <a:off x="1066800" y="476672"/>
            <a:ext cx="7848600" cy="576064"/>
          </a:xfrm>
        </p:spPr>
        <p:txBody>
          <a:bodyPr/>
          <a:lstStyle/>
          <a:p>
            <a:pPr algn="ctr" eaLnBrk="1" hangingPunct="1"/>
            <a:r>
              <a:rPr lang="en-US" sz="2800" dirty="0" smtClean="0"/>
              <a:t>Changes in Form 2, Block 1, 2, 3</a:t>
            </a:r>
          </a:p>
        </p:txBody>
      </p:sp>
      <p:pic>
        <p:nvPicPr>
          <p:cNvPr id="717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04925" y="1201638"/>
            <a:ext cx="6534150" cy="481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6428382"/>
      </p:ext>
    </p:extLst>
  </p:cSld>
  <p:clrMapOvr>
    <a:masterClrMapping/>
  </p:clrMapOvr>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50244</TotalTime>
  <Words>2468</Words>
  <Application>Microsoft Office PowerPoint</Application>
  <PresentationFormat>On-screen Show (4:3)</PresentationFormat>
  <Paragraphs>676</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Presentation 2</vt:lpstr>
      <vt:lpstr>Patented Medicine Prices Review Board Regulatory Affairs and Outreach Branch </vt:lpstr>
      <vt:lpstr>Overview</vt:lpstr>
      <vt:lpstr>PowerPoint Presentation</vt:lpstr>
      <vt:lpstr>Changes in Form 1</vt:lpstr>
      <vt:lpstr>Changes in Form 1</vt:lpstr>
      <vt:lpstr>Changes in Form 1</vt:lpstr>
      <vt:lpstr>Changes in Form 1</vt:lpstr>
      <vt:lpstr>Changes in Form 2, Block 1, 2, 3</vt:lpstr>
      <vt:lpstr>Changes in Form 2, Block 1, 2, 3</vt:lpstr>
      <vt:lpstr>Changes in Form 2, Block 1, 2,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Interim MAPP – Meaning and implications</vt:lpstr>
      <vt:lpstr>PowerPoint Presentation</vt:lpstr>
      <vt:lpstr>Simplified DIP Methodology:  Reminders </vt:lpstr>
      <vt:lpstr>Regular DIP Methodology:  Calculation of IBP* </vt:lpstr>
      <vt:lpstr>Regular DIP Methodology:  Calculation of IBP* </vt:lpstr>
      <vt:lpstr>Regular DIP Methodology:  Calculation of IBP* </vt:lpstr>
      <vt:lpstr>PowerPoint Presentation</vt:lpstr>
      <vt:lpstr>PowerPoint Presentation</vt:lpstr>
      <vt:lpstr>Overview of Filing Session for PMPRB 101</vt:lpstr>
      <vt:lpstr>Overview of Filing Session for PMPRB 101</vt:lpstr>
      <vt:lpstr>Overview of the Introductory Price Analysis</vt:lpstr>
      <vt:lpstr>PowerPoint Presentation</vt:lpstr>
      <vt:lpstr>PMPRB 101  Let’s Talk Numbers</vt:lpstr>
      <vt:lpstr>Communication with Board Staff</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subject>PMPRB Presentation to Pharma Pricing Market Access Outlook Europe 2010</dc:subject>
  <dc:creator>Salma Pardhan</dc:creator>
  <cp:keywords>London</cp:keywords>
  <cp:lastModifiedBy>PMPRB-CEPMB</cp:lastModifiedBy>
  <cp:revision>1998</cp:revision>
  <cp:lastPrinted>2012-11-20T12:49:08Z</cp:lastPrinted>
  <dcterms:modified xsi:type="dcterms:W3CDTF">2012-11-30T18:51:28Z</dcterms:modified>
</cp:coreProperties>
</file>