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42"/>
  </p:notesMasterIdLst>
  <p:handoutMasterIdLst>
    <p:handoutMasterId r:id="rId43"/>
  </p:handoutMasterIdLst>
  <p:sldIdLst>
    <p:sldId id="270" r:id="rId2"/>
    <p:sldId id="630" r:id="rId3"/>
    <p:sldId id="668" r:id="rId4"/>
    <p:sldId id="670" r:id="rId5"/>
    <p:sldId id="671" r:id="rId6"/>
    <p:sldId id="672" r:id="rId7"/>
    <p:sldId id="673" r:id="rId8"/>
    <p:sldId id="669" r:id="rId9"/>
    <p:sldId id="676" r:id="rId10"/>
    <p:sldId id="637" r:id="rId11"/>
    <p:sldId id="677" r:id="rId12"/>
    <p:sldId id="674" r:id="rId13"/>
    <p:sldId id="678" r:id="rId14"/>
    <p:sldId id="639" r:id="rId15"/>
    <p:sldId id="592" r:id="rId16"/>
    <p:sldId id="662" r:id="rId17"/>
    <p:sldId id="593" r:id="rId18"/>
    <p:sldId id="664" r:id="rId19"/>
    <p:sldId id="650" r:id="rId20"/>
    <p:sldId id="596" r:id="rId21"/>
    <p:sldId id="598" r:id="rId22"/>
    <p:sldId id="606" r:id="rId23"/>
    <p:sldId id="663" r:id="rId24"/>
    <p:sldId id="608" r:id="rId25"/>
    <p:sldId id="661" r:id="rId26"/>
    <p:sldId id="660" r:id="rId27"/>
    <p:sldId id="599" r:id="rId28"/>
    <p:sldId id="610" r:id="rId29"/>
    <p:sldId id="611" r:id="rId30"/>
    <p:sldId id="597" r:id="rId31"/>
    <p:sldId id="613" r:id="rId32"/>
    <p:sldId id="656" r:id="rId33"/>
    <p:sldId id="659" r:id="rId34"/>
    <p:sldId id="653" r:id="rId35"/>
    <p:sldId id="683" r:id="rId36"/>
    <p:sldId id="679" r:id="rId37"/>
    <p:sldId id="680" r:id="rId38"/>
    <p:sldId id="681" r:id="rId39"/>
    <p:sldId id="682" r:id="rId40"/>
    <p:sldId id="643" r:id="rId4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-52"/>
        <a:ea typeface="ＭＳ Ｐゴシック" pitchFamily="-60" charset="-128"/>
        <a:cs typeface="ＭＳ Ｐゴシック" pitchFamily="-60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-52"/>
        <a:ea typeface="ＭＳ Ｐゴシック" pitchFamily="-60" charset="-128"/>
        <a:cs typeface="ＭＳ Ｐゴシック" pitchFamily="-60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-52"/>
        <a:ea typeface="ＭＳ Ｐゴシック" pitchFamily="-60" charset="-128"/>
        <a:cs typeface="ＭＳ Ｐゴシック" pitchFamily="-60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-52"/>
        <a:ea typeface="ＭＳ Ｐゴシック" pitchFamily="-60" charset="-128"/>
        <a:cs typeface="ＭＳ Ｐゴシック" pitchFamily="-60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-52"/>
        <a:ea typeface="ＭＳ Ｐゴシック" pitchFamily="-60" charset="-128"/>
        <a:cs typeface="ＭＳ Ｐゴシック" pitchFamily="-60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0" charset="-52"/>
        <a:ea typeface="ＭＳ Ｐゴシック" pitchFamily="-60" charset="-128"/>
        <a:cs typeface="ＭＳ Ｐゴシック" pitchFamily="-60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0" charset="-52"/>
        <a:ea typeface="ＭＳ Ｐゴシック" pitchFamily="-60" charset="-128"/>
        <a:cs typeface="ＭＳ Ｐゴシック" pitchFamily="-60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0" charset="-52"/>
        <a:ea typeface="ＭＳ Ｐゴシック" pitchFamily="-60" charset="-128"/>
        <a:cs typeface="ＭＳ Ｐゴシック" pitchFamily="-60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0" charset="-52"/>
        <a:ea typeface="ＭＳ Ｐゴシック" pitchFamily="-60" charset="-128"/>
        <a:cs typeface="ＭＳ Ｐゴシック" pitchFamily="-60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58A"/>
    <a:srgbClr val="0066CC"/>
    <a:srgbClr val="345A98"/>
    <a:srgbClr val="22509A"/>
    <a:srgbClr val="1D4585"/>
    <a:srgbClr val="FFFF99"/>
    <a:srgbClr val="334B99"/>
    <a:srgbClr val="0654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1" autoAdjust="0"/>
    <p:restoredTop sz="98589" autoAdjust="0"/>
  </p:normalViewPr>
  <p:slideViewPr>
    <p:cSldViewPr>
      <p:cViewPr>
        <p:scale>
          <a:sx n="100" d="100"/>
          <a:sy n="100" d="100"/>
        </p:scale>
        <p:origin x="-106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132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>
            <a:lvl1pPr algn="l" defTabSz="91902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>
            <a:lvl1pPr algn="r" defTabSz="91902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b" anchorCtr="0" compatLnSpc="1">
            <a:prstTxWarp prst="textNoShape">
              <a:avLst/>
            </a:prstTxWarp>
          </a:bodyPr>
          <a:lstStyle>
            <a:lvl1pPr algn="l" defTabSz="91902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b" anchorCtr="0" compatLnSpc="1">
            <a:prstTxWarp prst="textNoShape">
              <a:avLst/>
            </a:prstTxWarp>
          </a:bodyPr>
          <a:lstStyle>
            <a:lvl1pPr algn="r" defTabSz="91902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9313D9F-DA49-4AD3-8B34-EDA51CB5E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54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>
            <a:lvl1pPr algn="l" defTabSz="91902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>
            <a:lvl1pPr algn="r" defTabSz="91902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8638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b" anchorCtr="0" compatLnSpc="1">
            <a:prstTxWarp prst="textNoShape">
              <a:avLst/>
            </a:prstTxWarp>
          </a:bodyPr>
          <a:lstStyle>
            <a:lvl1pPr algn="l" defTabSz="91902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b" anchorCtr="0" compatLnSpc="1">
            <a:prstTxWarp prst="textNoShape">
              <a:avLst/>
            </a:prstTxWarp>
          </a:bodyPr>
          <a:lstStyle>
            <a:lvl1pPr algn="r" defTabSz="919029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E19FC8C-A737-4421-B42C-9DC5D720C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82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ＭＳ Ｐゴシック" pitchFamily="-6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FE7834DD-5152-4FD0-B8A5-4E45EBD2FE10}" type="slidenum">
              <a:rPr lang="en-US">
                <a:latin typeface="Arial" pitchFamily="-60" charset="-52"/>
                <a:ea typeface="ＭＳ Ｐゴシック" pitchFamily="-60" charset="-128"/>
                <a:cs typeface="ＭＳ Ｐゴシック" pitchFamily="-60" charset="-128"/>
              </a:rPr>
              <a:pPr defTabSz="917575"/>
              <a:t>1</a:t>
            </a:fld>
            <a:endParaRPr lang="en-US">
              <a:latin typeface="Arial" pitchFamily="-60" charset="-52"/>
              <a:ea typeface="ＭＳ Ｐゴシック" pitchFamily="-60" charset="-128"/>
              <a:cs typeface="ＭＳ Ｐゴシック" pitchFamily="-60" charset="-128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96AA2-4FBD-4277-A5C6-EB00D446B2BB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96AA2-4FBD-4277-A5C6-EB00D446B2BB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BEF596-23D6-44BF-B79E-50FF637DCD3B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4E07E4-E447-45B9-8EB7-9433EF424CF1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BEF596-23D6-44BF-B79E-50FF637DCD3B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275EF-7547-4E34-BD4C-3AB0118D71E8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70011-64F3-4B27-A5FF-15B84AA5068C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F57B40-4C6A-47DE-82FE-35BDA6956525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6E0F6-E6AE-41DC-8B94-18D7AD008005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19FC8C-A737-4421-B42C-9DC5D720C03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E7238D-C2FB-4F57-A8ED-B5850DF9096A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9" descr="background1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999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927350"/>
            <a:ext cx="6934200" cy="2330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1600" b="0">
                <a:solidFill>
                  <a:srgbClr val="9D8F3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9994" name="AutoShape 10"/>
          <p:cNvSpPr>
            <a:spLocks noGrp="1" noChangeArrowheads="1"/>
          </p:cNvSpPr>
          <p:nvPr>
            <p:ph type="ctrTitle" sz="quarter"/>
          </p:nvPr>
        </p:nvSpPr>
        <p:spPr>
          <a:xfrm>
            <a:off x="1981200" y="1143000"/>
            <a:ext cx="69342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877A7-B958-4C4D-83C1-93A8E39D9253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11430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1430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8A59E-F08B-48BF-9F61-0B2F3A947A4D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0" descr="background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2400" y="5867400"/>
            <a:ext cx="609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CDC-37CD-45BA-9FD3-818302BE5254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5F30D-7342-4A5D-9E31-DCAA6284EEB3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89755-66BB-4685-9A88-426442AE3E13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E7F3D-676B-4BA1-8428-0124B770AD81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81AD7-F0E0-47F0-9D44-D62ADDBED533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B8AE3-E20F-4972-9621-F2A9EC19E4F1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C8C29-BDE3-4868-99BE-771370427EC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D122A-7BCE-4083-9BE3-CD13E3FA2874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content-pa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3175"/>
            <a:ext cx="9145588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1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143000"/>
            <a:ext cx="7848600" cy="1066800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5908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89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245225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6DF4415-3045-419F-B050-EC2F4DE45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>
            <a:off x="914400" y="2438400"/>
            <a:ext cx="8229600" cy="0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CA"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+mj-lt"/>
          <a:ea typeface="ＭＳ Ｐゴシック" pitchFamily="-60" charset="-128"/>
          <a:cs typeface="ＭＳ Ｐゴシック" pitchFamily="-60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20558A"/>
        </a:buClr>
        <a:buSzPct val="95000"/>
        <a:buFont typeface="Wingdings" pitchFamily="-60" charset="2"/>
        <a:buChar char="§"/>
        <a:defRPr sz="2400" b="1">
          <a:solidFill>
            <a:srgbClr val="20558A"/>
          </a:solidFill>
          <a:latin typeface="+mn-lt"/>
          <a:ea typeface="ＭＳ Ｐゴシック" pitchFamily="-60" charset="-128"/>
          <a:cs typeface="ＭＳ Ｐゴシック" pitchFamily="-60" charset="-128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s"/>
        <a:defRPr sz="2200">
          <a:solidFill>
            <a:srgbClr val="20558A"/>
          </a:solidFill>
          <a:latin typeface="+mn-lt"/>
          <a:ea typeface="ＭＳ Ｐゴシック" pitchFamily="-60" charset="-128"/>
        </a:defRPr>
      </a:lvl2pPr>
      <a:lvl3pPr marL="863600" indent="-177800" algn="l" rtl="0" eaLnBrk="0" fontAlgn="base" hangingPunct="0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l"/>
        <a:defRPr sz="2000">
          <a:solidFill>
            <a:srgbClr val="20558A"/>
          </a:solidFill>
          <a:latin typeface="+mn-lt"/>
          <a:ea typeface="ＭＳ Ｐゴシック" pitchFamily="-60" charset="-128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Clr>
          <a:srgbClr val="20558A"/>
        </a:buClr>
        <a:buSzPct val="80000"/>
        <a:buChar char="–"/>
        <a:defRPr>
          <a:solidFill>
            <a:srgbClr val="20558A"/>
          </a:solidFill>
          <a:latin typeface="+mn-lt"/>
          <a:ea typeface="ＭＳ Ｐゴシック" pitchFamily="-60" charset="-128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-60" charset="2"/>
        <a:buChar char="l"/>
        <a:defRPr>
          <a:solidFill>
            <a:srgbClr val="20558A"/>
          </a:solidFill>
          <a:latin typeface="+mn-lt"/>
          <a:ea typeface="ＭＳ Ｐゴシック" pitchFamily="-60" charset="-128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mprb-cepmb.gc.ca/english/home.asp?x=1" TargetMode="External"/><Relationship Id="rId2" Type="http://schemas.openxmlformats.org/officeDocument/2006/relationships/hyperlink" Target="http://www.pmprb-cepmb.gc.ca/english/view.asp?x=274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lokanadha.cheruvu@pmprb-cepmb.gc.ca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mprb@pmprb-cepmb.gc.ca" TargetMode="External"/><Relationship Id="rId4" Type="http://schemas.openxmlformats.org/officeDocument/2006/relationships/hyperlink" Target="mailto:tom.kloppenburg@pmprb-cepmb.gc.c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2819400"/>
            <a:ext cx="7363544" cy="2438400"/>
          </a:xfrm>
        </p:spPr>
        <p:txBody>
          <a:bodyPr lIns="0" tIns="0" rIns="0" bIns="0"/>
          <a:lstStyle/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r>
              <a:rPr lang="en-US" sz="2400" b="1" dirty="0" smtClean="0"/>
              <a:t>Outreach Sessions 2012</a:t>
            </a: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dirty="0" smtClean="0"/>
          </a:p>
          <a:p>
            <a:pPr eaLnBrk="1" hangingPunct="1">
              <a:buFont typeface="Wingdings" pitchFamily="-60" charset="2"/>
              <a:buNone/>
            </a:pPr>
            <a:r>
              <a:rPr lang="en-CA" sz="2000" dirty="0" smtClean="0"/>
              <a:t>					Montreal February 28, 2012</a:t>
            </a:r>
          </a:p>
          <a:p>
            <a:pPr eaLnBrk="1" hangingPunct="1">
              <a:buFont typeface="Wingdings" pitchFamily="-60" charset="2"/>
              <a:buNone/>
            </a:pPr>
            <a:r>
              <a:rPr lang="en-CA" sz="2000" dirty="0" smtClean="0"/>
              <a:t>					Toronto, February 29, 2012</a:t>
            </a:r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ctrTitle" sz="quarter"/>
          </p:nvPr>
        </p:nvSpPr>
        <p:spPr>
          <a:xfrm>
            <a:off x="1475656" y="2225675"/>
            <a:ext cx="7247657" cy="1660525"/>
          </a:xfrm>
        </p:spPr>
        <p:txBody>
          <a:bodyPr anchor="ctr"/>
          <a:lstStyle/>
          <a:p>
            <a:pPr eaLnBrk="1" hangingPunct="1"/>
            <a:r>
              <a:rPr lang="en-US" sz="3600" i="1" dirty="0" smtClean="0">
                <a:solidFill>
                  <a:schemeClr val="tx1"/>
                </a:solidFill>
              </a:rPr>
              <a:t>Patented Medicine Prices Review Board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60648"/>
            <a:ext cx="7848600" cy="576064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Guidelines - Areas of further assessment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340768"/>
            <a:ext cx="7848600" cy="5359896"/>
          </a:xfrm>
        </p:spPr>
        <p:txBody>
          <a:bodyPr/>
          <a:lstStyle/>
          <a:p>
            <a:pPr marL="228600" lvl="1" eaLnBrk="1" hangingPunct="1">
              <a:buSzPct val="95000"/>
              <a:buFont typeface="Wingdings" pitchFamily="-60" charset="2"/>
              <a:buChar char="§"/>
            </a:pPr>
            <a:r>
              <a:rPr lang="en-CA" dirty="0" smtClean="0"/>
              <a:t>Offset of </a:t>
            </a:r>
            <a:r>
              <a:rPr lang="en-CA" i="1" dirty="0" smtClean="0"/>
              <a:t>de </a:t>
            </a:r>
            <a:r>
              <a:rPr lang="en-CA" i="1" dirty="0" err="1" smtClean="0"/>
              <a:t>minimus</a:t>
            </a:r>
            <a:r>
              <a:rPr lang="en-CA" i="1" dirty="0" smtClean="0"/>
              <a:t> </a:t>
            </a:r>
            <a:r>
              <a:rPr lang="en-CA" dirty="0" smtClean="0"/>
              <a:t>Excess Revenues (i.e. less than $50,000)</a:t>
            </a:r>
          </a:p>
          <a:p>
            <a:pPr lvl="1"/>
            <a:r>
              <a:rPr lang="en-CA" dirty="0" smtClean="0"/>
              <a:t>Replace 3-year period to offset </a:t>
            </a:r>
            <a:r>
              <a:rPr lang="en-CA" i="1" dirty="0" smtClean="0"/>
              <a:t>de </a:t>
            </a:r>
            <a:r>
              <a:rPr lang="en-CA" i="1" dirty="0" err="1" smtClean="0"/>
              <a:t>minimus</a:t>
            </a:r>
            <a:r>
              <a:rPr lang="en-CA" i="1" dirty="0" smtClean="0"/>
              <a:t> </a:t>
            </a:r>
            <a:r>
              <a:rPr lang="en-CA" dirty="0" smtClean="0"/>
              <a:t>excess revenues through a Voluntary Compliance Undertaking (VCU) with requirement to offset in a timely manner</a:t>
            </a:r>
          </a:p>
          <a:p>
            <a:pPr marL="228600" lvl="1" eaLnBrk="1" hangingPunct="1">
              <a:buSzPct val="95000"/>
              <a:buFont typeface="Wingdings" pitchFamily="-60" charset="2"/>
              <a:buChar char="§"/>
            </a:pPr>
            <a:r>
              <a:rPr lang="en-CA" dirty="0" smtClean="0"/>
              <a:t>No change to status that is reported - will continue to be reported as “Does Not Trigger”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1043608" y="1184920"/>
            <a:ext cx="8100392" cy="11832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772737A-10FF-4C27-9000-3BE81EE86E1A}" type="slidenum">
              <a:rPr lang="en-US" smtClean="0"/>
              <a:pPr/>
              <a:t>10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60648"/>
            <a:ext cx="7848600" cy="576064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Guidelines - Areas of further assessment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340768"/>
            <a:ext cx="7848600" cy="5359896"/>
          </a:xfrm>
        </p:spPr>
        <p:txBody>
          <a:bodyPr/>
          <a:lstStyle/>
          <a:p>
            <a:pPr marL="0" indent="0"/>
            <a:r>
              <a:rPr lang="en-CA" dirty="0" smtClean="0"/>
              <a:t>“Any market” review</a:t>
            </a:r>
          </a:p>
          <a:p>
            <a:pPr lvl="1"/>
            <a:r>
              <a:rPr lang="en-CA" dirty="0" smtClean="0"/>
              <a:t>Apply the “any market” Price Review policy only to patented drug products introduced on or after January 1, 2010</a:t>
            </a:r>
          </a:p>
          <a:p>
            <a:r>
              <a:rPr lang="en-CA" dirty="0" smtClean="0"/>
              <a:t>What this means:</a:t>
            </a:r>
          </a:p>
          <a:p>
            <a:pPr lvl="1"/>
            <a:r>
              <a:rPr lang="en-CA" dirty="0" smtClean="0"/>
              <a:t>“Any market” review for new patented drug products first sold on or after January 1, 2010</a:t>
            </a:r>
          </a:p>
          <a:p>
            <a:pPr lvl="2"/>
            <a:r>
              <a:rPr lang="en-CA" dirty="0" smtClean="0"/>
              <a:t>Once these patented drug products become existing patented drug products, any market review will be conducted if investigation criteria are triggered</a:t>
            </a:r>
          </a:p>
          <a:p>
            <a:pPr lvl="1"/>
            <a:r>
              <a:rPr lang="en-CA" dirty="0" smtClean="0"/>
              <a:t>“Any market” not conducted for patented drug products which were existing patented drug products on January 1, 2010 (i.e. first sold and patented prior to January 1, 2010)</a:t>
            </a:r>
          </a:p>
          <a:p>
            <a:pPr marL="342900" lvl="1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 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1043608" y="1184920"/>
            <a:ext cx="8100392" cy="11832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772737A-10FF-4C27-9000-3BE81EE86E1A}" type="slidenum">
              <a:rPr lang="en-US" smtClean="0"/>
              <a:pPr/>
              <a:t>11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60648"/>
            <a:ext cx="7848600" cy="576064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Guidelines - Areas of further assessment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340768"/>
            <a:ext cx="7848600" cy="5359896"/>
          </a:xfrm>
        </p:spPr>
        <p:txBody>
          <a:bodyPr/>
          <a:lstStyle/>
          <a:p>
            <a:r>
              <a:rPr lang="en-CA" dirty="0" smtClean="0"/>
              <a:t>Next Steps</a:t>
            </a:r>
          </a:p>
          <a:p>
            <a:pPr lvl="1"/>
            <a:r>
              <a:rPr lang="en-CA" dirty="0" smtClean="0"/>
              <a:t>Notice &amp; Comment to be issued in mid to late March</a:t>
            </a:r>
          </a:p>
          <a:p>
            <a:pPr lvl="1"/>
            <a:r>
              <a:rPr lang="en-CA" dirty="0" smtClean="0"/>
              <a:t>Board Meeting May 11, 2012 to review comments and make decisions on changes</a:t>
            </a:r>
          </a:p>
          <a:p>
            <a:pPr lvl="1"/>
            <a:r>
              <a:rPr lang="en-CA" dirty="0" smtClean="0"/>
              <a:t>Changes adopted to be incorporated in consolidated Guidelines released every June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1043608" y="1184920"/>
            <a:ext cx="8100392" cy="11832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772737A-10FF-4C27-9000-3BE81EE86E1A}" type="slidenum">
              <a:rPr lang="en-US" smtClean="0"/>
              <a:pPr/>
              <a:t>12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60648"/>
            <a:ext cx="7848600" cy="576064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Priorities 2012-2013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340768"/>
            <a:ext cx="7848600" cy="5359896"/>
          </a:xfrm>
        </p:spPr>
        <p:txBody>
          <a:bodyPr/>
          <a:lstStyle/>
          <a:p>
            <a:r>
              <a:rPr lang="en-CA" dirty="0" smtClean="0"/>
              <a:t>Board has adopted two new priorities for coming year</a:t>
            </a:r>
          </a:p>
          <a:p>
            <a:pPr>
              <a:buNone/>
            </a:pPr>
            <a:endParaRPr lang="en-CA" dirty="0" smtClean="0"/>
          </a:p>
          <a:p>
            <a:pPr lvl="1"/>
            <a:r>
              <a:rPr lang="en-CA" dirty="0" smtClean="0"/>
              <a:t>Explore possibilities relating to alternative dispute resolution (</a:t>
            </a:r>
            <a:r>
              <a:rPr lang="en-CA" dirty="0" err="1" smtClean="0"/>
              <a:t>ADR</a:t>
            </a:r>
            <a:r>
              <a:rPr lang="en-CA" dirty="0" smtClean="0"/>
              <a:t>) as a means to enhance compliance with the Board’s Guidelines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Consider options to decrease regulatory burden and make effective use of Board Staff resources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1043608" y="1184920"/>
            <a:ext cx="8100392" cy="11832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772737A-10FF-4C27-9000-3BE81EE86E1A}" type="slidenum">
              <a:rPr lang="en-US" smtClean="0"/>
              <a:pPr/>
              <a:t>13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84784"/>
            <a:ext cx="7848600" cy="5220816"/>
          </a:xfrm>
        </p:spPr>
        <p:txBody>
          <a:bodyPr/>
          <a:lstStyle/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Form 2 Block 5</a:t>
            </a: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B8CDC-37CD-45BA-9FD3-818302BE5254}" type="slidenum">
              <a:rPr lang="en-US" smtClean="0"/>
              <a:pPr>
                <a:defRPr/>
              </a:pPr>
              <a:t>14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1152128"/>
          </a:xfrm>
        </p:spPr>
        <p:txBody>
          <a:bodyPr/>
          <a:lstStyle/>
          <a:p>
            <a:r>
              <a:rPr lang="en-US" sz="3200" dirty="0" smtClean="0"/>
              <a:t>Form 2 Block 5 Publicly Available Ex-Factory Prices for Canada and Other Countries</a:t>
            </a:r>
            <a:endParaRPr lang="en-CA" sz="3200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66800" y="1340768"/>
            <a:ext cx="8077200" cy="551723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Patented Medicines Regulations </a:t>
            </a:r>
          </a:p>
          <a:p>
            <a:pPr>
              <a:buNone/>
            </a:pPr>
            <a:r>
              <a:rPr lang="en-US" dirty="0" smtClean="0"/>
              <a:t>Subsection 4(1):</a:t>
            </a:r>
          </a:p>
          <a:p>
            <a:pPr>
              <a:buNone/>
            </a:pPr>
            <a:r>
              <a:rPr lang="en-US" sz="2000" b="0" dirty="0" smtClean="0"/>
              <a:t>For the purposes of paragraphs 80(1)(</a:t>
            </a:r>
            <a:r>
              <a:rPr lang="en-US" sz="2000" b="0" i="1" dirty="0" smtClean="0"/>
              <a:t>b</a:t>
            </a:r>
            <a:r>
              <a:rPr lang="en-US" sz="2000" b="0" dirty="0" smtClean="0"/>
              <a:t>) and (2)(</a:t>
            </a:r>
            <a:r>
              <a:rPr lang="en-US" sz="2000" b="0" i="1" dirty="0" smtClean="0"/>
              <a:t>b</a:t>
            </a:r>
            <a:r>
              <a:rPr lang="en-US" sz="2000" b="0" dirty="0" smtClean="0"/>
              <a:t>) of the Act, information identifying the medicine and concerning the price of the medicine shall indicate:</a:t>
            </a:r>
          </a:p>
          <a:p>
            <a:pPr lvl="1">
              <a:buNone/>
            </a:pPr>
            <a:r>
              <a:rPr lang="en-US" sz="2000" b="0" dirty="0" smtClean="0"/>
              <a:t>(f) (iii) if the medicine is being sold in one or more of the countries set out in the schedule, the publicly available ex-factory price for each dosage form, strength and package size in which the medicine was sold to each class of customer in each of those countries.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Subsection 4(9):</a:t>
            </a:r>
          </a:p>
          <a:p>
            <a:pPr>
              <a:buFont typeface="Wingdings" pitchFamily="2" charset="2"/>
              <a:buNone/>
            </a:pPr>
            <a:r>
              <a:rPr lang="en-US" sz="2000" b="0" dirty="0" smtClean="0"/>
              <a:t>For the purposes of this section, “publicly available ex-factory price” includes any price of a patented medicine that is agreed on by the patentee or former patentee and the appropriate regulatory authority of the country in which the medicine is sold by the patentee.</a:t>
            </a:r>
            <a:endParaRPr lang="en-CA" sz="2000" b="0" dirty="0" smtClean="0"/>
          </a:p>
          <a:p>
            <a:pPr>
              <a:buFont typeface="Wingdings" pitchFamily="2" charset="2"/>
              <a:buNone/>
            </a:pPr>
            <a:endParaRPr lang="en-CA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CA38E3-9819-47A8-BAD8-DA2316443773}" type="slidenum">
              <a:rPr lang="en-US" smtClean="0"/>
              <a:pPr/>
              <a:t>15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1043608" y="1268760"/>
            <a:ext cx="8100392" cy="9128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1152128"/>
          </a:xfrm>
        </p:spPr>
        <p:txBody>
          <a:bodyPr/>
          <a:lstStyle/>
          <a:p>
            <a:r>
              <a:rPr lang="en-US" sz="3200" dirty="0" smtClean="0"/>
              <a:t>Form 2 Block 5 Publicly Available Ex-Factory Prices for Canada and Other Countries</a:t>
            </a:r>
            <a:endParaRPr lang="en-CA" sz="3200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66800" y="1484784"/>
            <a:ext cx="8077200" cy="5373216"/>
          </a:xfrm>
        </p:spPr>
        <p:txBody>
          <a:bodyPr/>
          <a:lstStyle/>
          <a:p>
            <a:r>
              <a:rPr lang="en-US" b="0" dirty="0" smtClean="0"/>
              <a:t>Publicly available ex-factory prices in </a:t>
            </a:r>
            <a:r>
              <a:rPr lang="en-US" dirty="0" smtClean="0"/>
              <a:t>Canada</a:t>
            </a:r>
            <a:r>
              <a:rPr lang="en-US" b="0" dirty="0" smtClean="0"/>
              <a:t> and in the </a:t>
            </a:r>
            <a:r>
              <a:rPr lang="en-US" dirty="0" smtClean="0"/>
              <a:t>seven countries </a:t>
            </a:r>
            <a:r>
              <a:rPr lang="en-US" b="0" dirty="0" smtClean="0"/>
              <a:t>listed in the </a:t>
            </a:r>
            <a:r>
              <a:rPr lang="en-US" b="0" i="1" dirty="0" smtClean="0"/>
              <a:t>Regulations. </a:t>
            </a:r>
            <a:endParaRPr lang="en-US" b="0" dirty="0" smtClean="0"/>
          </a:p>
          <a:p>
            <a:pPr>
              <a:buNone/>
            </a:pPr>
            <a:endParaRPr lang="en-US" b="0" dirty="0" smtClean="0"/>
          </a:p>
          <a:p>
            <a:r>
              <a:rPr lang="en-US" dirty="0" smtClean="0"/>
              <a:t>For all patented drug products in the final dosage form </a:t>
            </a:r>
            <a:r>
              <a:rPr lang="en-US" b="0" dirty="0" smtClean="0"/>
              <a:t>that the Canadian patentee sells in Canada</a:t>
            </a:r>
          </a:p>
          <a:p>
            <a:endParaRPr lang="en-US" b="0" dirty="0" smtClean="0"/>
          </a:p>
          <a:p>
            <a:r>
              <a:rPr lang="en-US" dirty="0" smtClean="0"/>
              <a:t>Even if the Canadian patentee itself does not sell </a:t>
            </a:r>
            <a:r>
              <a:rPr lang="en-US" b="0" dirty="0" smtClean="0"/>
              <a:t>the product in any of the seven foreign countries</a:t>
            </a:r>
          </a:p>
          <a:p>
            <a:pPr>
              <a:buNone/>
            </a:pPr>
            <a:endParaRPr lang="en-US" b="0" dirty="0" smtClean="0"/>
          </a:p>
          <a:p>
            <a:r>
              <a:rPr lang="en-US" b="0" dirty="0" smtClean="0"/>
              <a:t>Information must pertain to </a:t>
            </a:r>
            <a:r>
              <a:rPr lang="en-US" dirty="0" smtClean="0"/>
              <a:t>same patented drug product ( same patent</a:t>
            </a:r>
            <a:r>
              <a:rPr lang="en-US" b="0" dirty="0" smtClean="0"/>
              <a:t>) </a:t>
            </a:r>
          </a:p>
          <a:p>
            <a:endParaRPr lang="en-US" b="0" dirty="0" smtClean="0"/>
          </a:p>
          <a:p>
            <a:pPr>
              <a:buFont typeface="Wingdings" pitchFamily="2" charset="2"/>
              <a:buNone/>
            </a:pPr>
            <a:endParaRPr lang="en-CA" dirty="0" smtClean="0"/>
          </a:p>
          <a:p>
            <a:pPr>
              <a:buFont typeface="Wingdings" pitchFamily="2" charset="2"/>
              <a:buNone/>
            </a:pPr>
            <a:endParaRPr lang="en-CA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CA38E3-9819-47A8-BAD8-DA2316443773}" type="slidenum">
              <a:rPr lang="en-US" smtClean="0"/>
              <a:pPr/>
              <a:t>16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1043608" y="1268760"/>
            <a:ext cx="8100392" cy="9128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1008112"/>
          </a:xfrm>
        </p:spPr>
        <p:txBody>
          <a:bodyPr/>
          <a:lstStyle/>
          <a:p>
            <a:r>
              <a:rPr lang="en-US" sz="3200" dirty="0" smtClean="0"/>
              <a:t>Form 2 Block 5 Publicly Available Ex-Factory Prices for Canada and Other Countries</a:t>
            </a:r>
            <a:endParaRPr lang="en-CA" sz="3200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90600" y="1340768"/>
            <a:ext cx="8077200" cy="5517232"/>
          </a:xfrm>
        </p:spPr>
        <p:txBody>
          <a:bodyPr/>
          <a:lstStyle/>
          <a:p>
            <a:r>
              <a:rPr lang="en-US" dirty="0" smtClean="0"/>
              <a:t>Ex-factory price: </a:t>
            </a:r>
            <a:r>
              <a:rPr lang="en-US" b="0" dirty="0" smtClean="0"/>
              <a:t> price at which a drug product is first sold to wholesalers, hospitals, pharmacies, or others. This price excludes sales taxes and wholesale mark-ups.</a:t>
            </a:r>
          </a:p>
          <a:p>
            <a:endParaRPr lang="en-US" b="0" dirty="0" smtClean="0"/>
          </a:p>
          <a:p>
            <a:r>
              <a:rPr lang="en-US" b="0" dirty="0" smtClean="0"/>
              <a:t>If there is more than one ex-factory price for a particular country/province and class of customer for a reporting period, report the </a:t>
            </a:r>
            <a:r>
              <a:rPr lang="en-US" dirty="0" smtClean="0"/>
              <a:t>most recent price for the reporting period</a:t>
            </a:r>
            <a:r>
              <a:rPr lang="en-US" b="0" dirty="0" smtClean="0"/>
              <a:t>. </a:t>
            </a:r>
          </a:p>
          <a:p>
            <a:endParaRPr lang="en-US" b="0" dirty="0" smtClean="0"/>
          </a:p>
          <a:p>
            <a:r>
              <a:rPr lang="en-US" b="0" dirty="0" smtClean="0"/>
              <a:t>Report </a:t>
            </a:r>
            <a:r>
              <a:rPr lang="en-US" dirty="0" smtClean="0"/>
              <a:t>in the currency of the country </a:t>
            </a:r>
            <a:r>
              <a:rPr lang="en-US" b="0" dirty="0" smtClean="0"/>
              <a:t>in which the drug product was sold.</a:t>
            </a:r>
            <a:endParaRPr lang="en-CA" dirty="0" smtClean="0"/>
          </a:p>
          <a:p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53F110-C57D-42A8-9E16-3E56EEEB2881}" type="slidenum">
              <a:rPr lang="en-US" smtClean="0"/>
              <a:pPr/>
              <a:t>17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4341" name="Line 4"/>
          <p:cNvSpPr>
            <a:spLocks noChangeShapeType="1"/>
          </p:cNvSpPr>
          <p:nvPr/>
        </p:nvSpPr>
        <p:spPr bwMode="auto">
          <a:xfrm>
            <a:off x="1043608" y="1259632"/>
            <a:ext cx="8100392" cy="9128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1949152"/>
          </a:xfrm>
        </p:spPr>
        <p:txBody>
          <a:bodyPr/>
          <a:lstStyle/>
          <a:p>
            <a:r>
              <a:rPr lang="en-US" sz="3200" dirty="0" smtClean="0"/>
              <a:t>Form 2 Block 5 Publicly Available Ex-Factory Prices for Canada and Other Countries</a:t>
            </a:r>
            <a:endParaRPr lang="en-CA" sz="32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066800" y="1384920"/>
            <a:ext cx="7848600" cy="4564360"/>
          </a:xfrm>
        </p:spPr>
        <p:txBody>
          <a:bodyPr/>
          <a:lstStyle/>
          <a:p>
            <a:r>
              <a:rPr lang="en-US" b="0" dirty="0" smtClean="0"/>
              <a:t>Block 5 prices are </a:t>
            </a:r>
            <a:r>
              <a:rPr lang="en-US" b="0" u="sng" dirty="0" smtClean="0"/>
              <a:t>used</a:t>
            </a:r>
            <a:r>
              <a:rPr lang="en-US" b="0" dirty="0" smtClean="0"/>
              <a:t> 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At introduction: Median International Price Comparison test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Every year (including intro): Highest International Price Comparison test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When applying the DIP methodology: Canadian Block 5</a:t>
            </a:r>
          </a:p>
          <a:p>
            <a:endParaRPr lang="en-US" b="0" dirty="0" smtClean="0"/>
          </a:p>
          <a:p>
            <a:r>
              <a:rPr lang="en-US" b="0" dirty="0" smtClean="0"/>
              <a:t>Block 5 prices are </a:t>
            </a:r>
            <a:r>
              <a:rPr lang="en-US" b="0" u="sng" dirty="0" smtClean="0"/>
              <a:t>verified</a:t>
            </a:r>
            <a:r>
              <a:rPr lang="en-US" b="0" dirty="0" smtClean="0"/>
              <a:t> </a:t>
            </a:r>
            <a:r>
              <a:rPr lang="en-US" b="0" dirty="0" smtClean="0">
                <a:solidFill>
                  <a:srgbClr val="345A98"/>
                </a:solidFill>
              </a:rPr>
              <a:t>at introduction, when the pivotal test is the Median International Price or the Highest International Price.</a:t>
            </a:r>
            <a:r>
              <a:rPr lang="en-US" b="0" dirty="0" smtClean="0"/>
              <a:t> </a:t>
            </a:r>
          </a:p>
          <a:p>
            <a:pPr>
              <a:buNone/>
            </a:pPr>
            <a:r>
              <a:rPr lang="en-US" b="0" dirty="0" smtClean="0"/>
              <a:t>	A patentee will be asked to provide copies of sources for any discrepancies found between Block 5 and Board Staff prices. </a:t>
            </a:r>
          </a:p>
          <a:p>
            <a:endParaRPr lang="en-US" b="0" dirty="0" smtClean="0"/>
          </a:p>
          <a:p>
            <a:pPr>
              <a:buFont typeface="Wingdings" pitchFamily="2" charset="2"/>
              <a:buNone/>
            </a:pPr>
            <a:endParaRPr lang="en-CA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9249B6B-0392-4CE0-BDCC-717E5B53EF78}" type="slidenum">
              <a:rPr lang="en-US" smtClean="0"/>
              <a:pPr/>
              <a:t>18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>
            <a:off x="1043608" y="1268760"/>
            <a:ext cx="8100392" cy="9128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8257728" cy="1949152"/>
          </a:xfrm>
        </p:spPr>
        <p:txBody>
          <a:bodyPr/>
          <a:lstStyle/>
          <a:p>
            <a:r>
              <a:rPr lang="en-US" sz="2800" dirty="0" smtClean="0"/>
              <a:t>Form 2 Block 5 Prices from International Formularies</a:t>
            </a:r>
            <a:endParaRPr lang="en-CA" sz="28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066800" y="1412776"/>
            <a:ext cx="7848600" cy="5140424"/>
          </a:xfrm>
        </p:spPr>
        <p:txBody>
          <a:bodyPr/>
          <a:lstStyle/>
          <a:p>
            <a:endParaRPr lang="en-US" b="0" dirty="0" smtClean="0"/>
          </a:p>
          <a:p>
            <a:pPr>
              <a:buFont typeface="Wingdings" pitchFamily="2" charset="2"/>
              <a:buNone/>
            </a:pPr>
            <a:endParaRPr lang="en-CA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9249B6B-0392-4CE0-BDCC-717E5B53EF78}" type="slidenum">
              <a:rPr lang="en-US" smtClean="0"/>
              <a:pPr/>
              <a:t>19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>
            <a:off x="1043608" y="764704"/>
            <a:ext cx="8100392" cy="9128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87624" y="1014522"/>
          <a:ext cx="7776865" cy="421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2088232"/>
                <a:gridCol w="936104"/>
                <a:gridCol w="1224136"/>
                <a:gridCol w="1224136"/>
                <a:gridCol w="864097"/>
              </a:tblGrid>
              <a:tr h="3509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1D4585"/>
                          </a:solidFill>
                        </a:rPr>
                        <a:t>Country (code)</a:t>
                      </a:r>
                      <a:endParaRPr lang="en-CA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1D4585"/>
                          </a:solidFill>
                        </a:rPr>
                        <a:t>Formulary</a:t>
                      </a:r>
                      <a:endParaRPr lang="en-CA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D4585"/>
                          </a:solidFill>
                        </a:rPr>
                        <a:t>Hospital</a:t>
                      </a:r>
                      <a:endParaRPr lang="en-CA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D4585"/>
                          </a:solidFill>
                        </a:rPr>
                        <a:t>Pharmacy</a:t>
                      </a:r>
                      <a:endParaRPr lang="en-CA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D4585"/>
                          </a:solidFill>
                        </a:rPr>
                        <a:t>Wholesale</a:t>
                      </a:r>
                      <a:endParaRPr lang="en-CA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D4585"/>
                          </a:solidFill>
                        </a:rPr>
                        <a:t>Other</a:t>
                      </a:r>
                      <a:endParaRPr lang="en-CA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69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France</a:t>
                      </a:r>
                      <a:r>
                        <a:rPr lang="en-CA" sz="1400" baseline="0" dirty="0" smtClean="0">
                          <a:solidFill>
                            <a:srgbClr val="1D4585"/>
                          </a:solidFill>
                        </a:rPr>
                        <a:t> (16)</a:t>
                      </a:r>
                      <a:endParaRPr lang="en-US" sz="1400" dirty="0" smtClean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Vidal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69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Germany (15)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1D4585"/>
                          </a:solidFill>
                        </a:rPr>
                        <a:t>Röte</a:t>
                      </a:r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1D4585"/>
                          </a:solidFill>
                        </a:rPr>
                        <a:t>Liste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46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Italy (17)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1D4585"/>
                          </a:solidFill>
                        </a:rPr>
                        <a:t>L’Informatore</a:t>
                      </a:r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1D4585"/>
                          </a:solidFill>
                        </a:rPr>
                        <a:t>Farmaceutico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69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Sweden (18)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1D4585"/>
                          </a:solidFill>
                        </a:rPr>
                        <a:t>Prislista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69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Switzerland (19)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1D4585"/>
                          </a:solidFill>
                        </a:rPr>
                        <a:t>Medwin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572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United Kingdom (20)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Monthly Index of Medical Specialties (MIMS)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3745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United States (21)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400" dirty="0" smtClean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Thompson PDR- Red Book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     Direct Price (DP)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     Wholesale  Acquisition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       Cost (WAC)</a:t>
                      </a:r>
                    </a:p>
                    <a:p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Federal Supply Schedule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1D4585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1D4585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1D4585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  X</a:t>
                      </a:r>
                      <a:r>
                        <a:rPr lang="en-US" sz="1400" baseline="30000" dirty="0" smtClean="0">
                          <a:solidFill>
                            <a:srgbClr val="1D4585"/>
                          </a:solidFill>
                        </a:rPr>
                        <a:t>(a)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1D4585"/>
                        </a:solidFill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1D4585"/>
                        </a:solidFill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1D4585"/>
                        </a:solidFill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1D4585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1D4585"/>
                          </a:solidFill>
                        </a:rPr>
                        <a:t>X 4-FSS</a:t>
                      </a:r>
                      <a:endParaRPr lang="en-CA" sz="1400" dirty="0">
                        <a:solidFill>
                          <a:srgbClr val="1D458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3608" y="5373216"/>
            <a:ext cx="8100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22509A"/>
                </a:solidFill>
              </a:rPr>
              <a:t>(a) Report only one Wholesale price unless the DP and WAC prices are different.</a:t>
            </a:r>
            <a:endParaRPr lang="en-CA" sz="1600" dirty="0">
              <a:solidFill>
                <a:srgbClr val="22509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60648"/>
            <a:ext cx="7848600" cy="576064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Overview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124744"/>
            <a:ext cx="7848600" cy="5575920"/>
          </a:xfrm>
        </p:spPr>
        <p:txBody>
          <a:bodyPr/>
          <a:lstStyle/>
          <a:p>
            <a:pPr eaLnBrk="1" hangingPunct="1"/>
            <a:r>
              <a:rPr lang="en-US" dirty="0" smtClean="0"/>
              <a:t>DIP Methodology update</a:t>
            </a:r>
          </a:p>
          <a:p>
            <a:pPr lvl="1" eaLnBrk="1" hangingPunct="1"/>
            <a:r>
              <a:rPr lang="en-US" dirty="0" smtClean="0"/>
              <a:t>Experience during one-year pilot &amp; Working Group review</a:t>
            </a:r>
          </a:p>
          <a:p>
            <a:pPr eaLnBrk="1" hangingPunct="1"/>
            <a:r>
              <a:rPr lang="en-US" dirty="0" smtClean="0"/>
              <a:t>Areas in Guidelines identified for further assessment (January 2011 </a:t>
            </a:r>
            <a:r>
              <a:rPr lang="en-US" dirty="0" err="1" smtClean="0"/>
              <a:t>NEWSletter</a:t>
            </a:r>
            <a:endParaRPr lang="en-US" dirty="0" smtClean="0"/>
          </a:p>
          <a:p>
            <a:pPr lvl="1"/>
            <a:r>
              <a:rPr lang="en-US" dirty="0" smtClean="0"/>
              <a:t>Investigation thresholds; requirement for a Voluntary Compliance Undertaking (VCU) after three years of offset; “any market” review for existing patented drug products</a:t>
            </a:r>
          </a:p>
          <a:p>
            <a:r>
              <a:rPr lang="en-US" dirty="0" smtClean="0"/>
              <a:t>Priorities 2012-2013</a:t>
            </a:r>
          </a:p>
          <a:p>
            <a:pPr eaLnBrk="1" hangingPunct="1"/>
            <a:r>
              <a:rPr lang="en-US" dirty="0" smtClean="0"/>
              <a:t>Form 2 Block 5  </a:t>
            </a:r>
          </a:p>
          <a:p>
            <a:pPr lvl="1" eaLnBrk="1" hangingPunct="1"/>
            <a:r>
              <a:rPr lang="en-US" dirty="0" smtClean="0"/>
              <a:t>Filing requirements</a:t>
            </a:r>
          </a:p>
          <a:p>
            <a:pPr lvl="1" eaLnBrk="1" hangingPunct="1"/>
            <a:r>
              <a:rPr lang="en-US" dirty="0" smtClean="0"/>
              <a:t>Verification of foreign patented drug prices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PMPRB website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1043608" y="1052736"/>
            <a:ext cx="8100392" cy="11832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772737A-10FF-4C27-9000-3BE81EE86E1A}" type="slidenum">
              <a:rPr lang="en-US" smtClean="0"/>
              <a:pPr/>
              <a:t>2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648072"/>
          </a:xfrm>
        </p:spPr>
        <p:txBody>
          <a:bodyPr/>
          <a:lstStyle/>
          <a:p>
            <a:pPr algn="ctr"/>
            <a:r>
              <a:rPr lang="en-US" sz="3200" dirty="0" smtClean="0"/>
              <a:t>Verification of Foreign Patented Drug Prices</a:t>
            </a:r>
            <a:endParaRPr lang="en-CA" sz="3200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066800" y="1196752"/>
            <a:ext cx="7848600" cy="4680520"/>
          </a:xfrm>
        </p:spPr>
        <p:txBody>
          <a:bodyPr/>
          <a:lstStyle/>
          <a:p>
            <a:r>
              <a:rPr lang="en-US" b="0" dirty="0" smtClean="0"/>
              <a:t>The PMPRB document “</a:t>
            </a:r>
            <a:r>
              <a:rPr lang="en-US" dirty="0" smtClean="0"/>
              <a:t>Verification of Foreign Patented Drug Prices (2000)</a:t>
            </a:r>
            <a:r>
              <a:rPr lang="en-US" b="0" dirty="0" smtClean="0"/>
              <a:t>” describes the original methodology used by Board Staff to verify publicly available ex-factory prices. </a:t>
            </a:r>
          </a:p>
          <a:p>
            <a:endParaRPr lang="en-US" b="0" dirty="0" smtClean="0"/>
          </a:p>
          <a:p>
            <a:r>
              <a:rPr lang="en-US" b="0" dirty="0" smtClean="0"/>
              <a:t>Consult PMPRB website (under </a:t>
            </a:r>
            <a:r>
              <a:rPr lang="en-US" dirty="0" smtClean="0"/>
              <a:t>Are you a Patentee?</a:t>
            </a:r>
            <a:r>
              <a:rPr lang="en-US" b="0" dirty="0" smtClean="0"/>
              <a:t>) for 2011 and 2012 methodology and markups for each foreign country under the Regulations.</a:t>
            </a:r>
          </a:p>
          <a:p>
            <a:endParaRPr lang="en-US" b="0" dirty="0" smtClean="0"/>
          </a:p>
          <a:p>
            <a:r>
              <a:rPr lang="en-US" b="0" dirty="0" err="1" smtClean="0"/>
              <a:t>NEWSletter</a:t>
            </a:r>
            <a:r>
              <a:rPr lang="en-US" b="0" dirty="0" smtClean="0"/>
              <a:t> January 2012 : Annual revisions to the formulas will be published every January for the coming year.</a:t>
            </a:r>
          </a:p>
          <a:p>
            <a:pPr>
              <a:buNone/>
            </a:pPr>
            <a:r>
              <a:rPr lang="en-US" sz="1800" b="0" dirty="0" smtClean="0"/>
              <a:t>	      </a:t>
            </a:r>
            <a:r>
              <a:rPr lang="en-US" sz="2000" b="0" dirty="0" smtClean="0"/>
              <a:t>Ex. Formulas for January-December 2012 were published in January 2012</a:t>
            </a:r>
          </a:p>
          <a:p>
            <a:pPr>
              <a:buNone/>
            </a:pPr>
            <a:endParaRPr lang="en-US" b="0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861095-1117-4552-825E-8563F8A63E3C}" type="slidenum">
              <a:rPr lang="en-US" smtClean="0"/>
              <a:pPr/>
              <a:t>20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>
            <a:off x="1043608" y="1052736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8077200" cy="720080"/>
          </a:xfrm>
        </p:spPr>
        <p:txBody>
          <a:bodyPr/>
          <a:lstStyle/>
          <a:p>
            <a:pPr algn="ctr"/>
            <a:r>
              <a:rPr lang="en-US" sz="3200" dirty="0" smtClean="0"/>
              <a:t>Example </a:t>
            </a:r>
            <a:endParaRPr lang="en-CA" sz="3200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399D93-6ABE-4EF0-90B1-541433D637C9}" type="slidenum">
              <a:rPr lang="en-US" smtClean="0"/>
              <a:pPr/>
              <a:t>21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1043608" y="1124744"/>
            <a:ext cx="8100392" cy="20216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461" name="Content Placeholder 6"/>
          <p:cNvSpPr>
            <a:spLocks noGrp="1"/>
          </p:cNvSpPr>
          <p:nvPr>
            <p:ph idx="1"/>
          </p:nvPr>
        </p:nvSpPr>
        <p:spPr>
          <a:xfrm>
            <a:off x="1066800" y="1196752"/>
            <a:ext cx="8077200" cy="4824536"/>
          </a:xfrm>
        </p:spPr>
        <p:txBody>
          <a:bodyPr/>
          <a:lstStyle/>
          <a:p>
            <a:r>
              <a:rPr lang="en-US" dirty="0" smtClean="0"/>
              <a:t>Drug ABC, DIN 01234567, Strength/unit: 100 mg/tab </a:t>
            </a:r>
          </a:p>
          <a:p>
            <a:endParaRPr lang="en-US" sz="2000" dirty="0" smtClean="0"/>
          </a:p>
          <a:p>
            <a:r>
              <a:rPr lang="en-US" dirty="0" smtClean="0"/>
              <a:t>Prescription drug product sold in package sizes 28, 30, 50, 90 </a:t>
            </a:r>
          </a:p>
          <a:p>
            <a:endParaRPr lang="en-US" sz="2000" dirty="0" smtClean="0"/>
          </a:p>
          <a:p>
            <a:r>
              <a:rPr lang="en-US" dirty="0" smtClean="0"/>
              <a:t>Introduced to the Canadian market in March 2011</a:t>
            </a:r>
          </a:p>
          <a:p>
            <a:endParaRPr lang="en-US" sz="2000" dirty="0" smtClean="0"/>
          </a:p>
          <a:p>
            <a:r>
              <a:rPr lang="en-US" dirty="0" smtClean="0"/>
              <a:t>Sold in Canada (all provinces), Germany (15), France (16) and U.S.A. (21)</a:t>
            </a:r>
          </a:p>
          <a:p>
            <a:endParaRPr lang="en-US" sz="2000" dirty="0" smtClean="0"/>
          </a:p>
          <a:p>
            <a:r>
              <a:rPr lang="en-US" dirty="0" smtClean="0"/>
              <a:t>At introduction, the MIPC is the pivotal test .  As a result, Board Staff will do a verification of the prices reported by the patentee in its Form 2 Block 5 for March-June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A1A0D3-3832-413B-AC93-5E542988C24D}" type="slidenum">
              <a:rPr lang="en-US" smtClean="0"/>
              <a:pPr/>
              <a:t>22</a:t>
            </a:fld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2765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575" cy="2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81471" y="1124744"/>
          <a:ext cx="7566993" cy="4620950"/>
        </p:xfrm>
        <a:graphic>
          <a:graphicData uri="http://schemas.openxmlformats.org/drawingml/2006/table">
            <a:tbl>
              <a:tblPr/>
              <a:tblGrid>
                <a:gridCol w="1242393"/>
                <a:gridCol w="762000"/>
                <a:gridCol w="990600"/>
                <a:gridCol w="914400"/>
                <a:gridCol w="685800"/>
                <a:gridCol w="838200"/>
                <a:gridCol w="914400"/>
                <a:gridCol w="1219200"/>
              </a:tblGrid>
              <a:tr h="419611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Generic name of medicine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Strength/Unit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Dosage Form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Package Size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Ex-Factory Price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Customer Class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40.0400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40.0400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36.2200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33.3200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76.5000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84.1500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203.0000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25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76.5000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84.1500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203.0000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76.5000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84.1500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203.0000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167.2400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4-FSS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59.5000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608.9600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608.9600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608.9600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06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1234567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MG/TAB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501.7100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4-FSS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787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575" cy="2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880" name="TextBox 5"/>
          <p:cNvSpPr txBox="1">
            <a:spLocks noChangeArrowheads="1"/>
          </p:cNvSpPr>
          <p:nvPr/>
        </p:nvSpPr>
        <p:spPr bwMode="auto">
          <a:xfrm>
            <a:off x="971600" y="251356"/>
            <a:ext cx="8064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/>
              <a:t>Example: Form </a:t>
            </a:r>
            <a:r>
              <a:rPr lang="en-US" sz="1800" dirty="0"/>
              <a:t>2 Block </a:t>
            </a:r>
            <a:r>
              <a:rPr lang="en-US" sz="1800" dirty="0" smtClean="0"/>
              <a:t>5 for Drug ABC March-June 2011</a:t>
            </a:r>
            <a:endParaRPr lang="en-CA" sz="1800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V="1">
            <a:off x="1043608" y="692696"/>
            <a:ext cx="8100392" cy="7640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1115616" y="764704"/>
            <a:ext cx="7632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cap="small" dirty="0" smtClean="0">
                <a:latin typeface="Calibri" pitchFamily="34" charset="0"/>
              </a:rPr>
              <a:t>5 </a:t>
            </a:r>
            <a:r>
              <a:rPr lang="en-US" sz="1500" b="1" cap="small" dirty="0" smtClean="0">
                <a:latin typeface="Calibri" pitchFamily="34" charset="0"/>
              </a:rPr>
              <a:t>publicly available ex-factory prices for </a:t>
            </a:r>
            <a:r>
              <a:rPr lang="en-US" sz="1500" b="1" cap="small" dirty="0" err="1" smtClean="0">
                <a:latin typeface="Calibri" pitchFamily="34" charset="0"/>
              </a:rPr>
              <a:t>canada</a:t>
            </a:r>
            <a:r>
              <a:rPr lang="en-US" sz="1500" b="1" cap="small" dirty="0" smtClean="0">
                <a:latin typeface="Calibri" pitchFamily="34" charset="0"/>
              </a:rPr>
              <a:t> and other countries</a:t>
            </a:r>
            <a:endParaRPr lang="en-CA" sz="1500" b="1" cap="small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B8CDC-37CD-45BA-9FD3-818302BE5254}" type="slidenum">
              <a:rPr lang="en-US" smtClean="0"/>
              <a:pPr>
                <a:defRPr/>
              </a:pPr>
              <a:t>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231031"/>
            <a:ext cx="8100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22509A"/>
                </a:solidFill>
                <a:latin typeface="+mj-lt"/>
              </a:rPr>
              <a:t>Example:  International Price Verification Report for Drug ABC, March-June 2011</a:t>
            </a:r>
            <a:endParaRPr lang="en-CA" b="1" dirty="0">
              <a:solidFill>
                <a:srgbClr val="22509A"/>
              </a:solidFill>
              <a:latin typeface="+mj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87624" y="1124744"/>
          <a:ext cx="7776865" cy="4705714"/>
        </p:xfrm>
        <a:graphic>
          <a:graphicData uri="http://schemas.openxmlformats.org/drawingml/2006/table">
            <a:tbl>
              <a:tblPr/>
              <a:tblGrid>
                <a:gridCol w="517021"/>
                <a:gridCol w="654892"/>
                <a:gridCol w="1025427"/>
                <a:gridCol w="654892"/>
                <a:gridCol w="611808"/>
                <a:gridCol w="574468"/>
                <a:gridCol w="677873"/>
                <a:gridCol w="677873"/>
                <a:gridCol w="438395"/>
                <a:gridCol w="720080"/>
                <a:gridCol w="432048"/>
                <a:gridCol w="792088"/>
              </a:tblGrid>
              <a:tr h="144947"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da-DK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ABC 100 mg/tab (DIN 01234567)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International Price Verification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January-June 2011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Country</a:t>
                      </a:r>
                    </a:p>
                  </a:txBody>
                  <a:tcPr marL="4731" marR="4731" marT="4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Company Submission Prices</a:t>
                      </a:r>
                    </a:p>
                  </a:txBody>
                  <a:tcPr marL="4731" marR="4731" marT="4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Publicly Available</a:t>
                      </a:r>
                    </a:p>
                    <a:p>
                      <a:pPr algn="ctr" rtl="0" fontAlgn="ctr"/>
                      <a:r>
                        <a:rPr lang="en-CA" sz="900" b="1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International Prices </a:t>
                      </a:r>
                    </a:p>
                    <a:p>
                      <a:pPr algn="ctr" rtl="0" fontAlgn="b"/>
                      <a:endParaRPr lang="en-CA" sz="900" b="1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International Ex-Factory Prices</a:t>
                      </a:r>
                    </a:p>
                  </a:txBody>
                  <a:tcPr marL="4731" marR="4731" marT="4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5841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(Local Currency)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(Canadian Currency)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 rtl="0" fontAlgn="ctr"/>
                      <a:endParaRPr lang="en-CA" sz="900" b="1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Backed Out From Public Sources 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5841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(Local Currency)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(Canadian Currency) 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49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Canada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76.5000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84.1500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76.5000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84.1500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76.5000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84.1500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(CDN$)(H)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(CDN$)(H)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(CDN$)(P)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(CDN$)(P)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(CDN$)(W)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(CDN$)(W)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$2.6775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sz="900" b="0" i="0" u="none" strike="noStrike" dirty="0" smtClean="0">
                        <a:solidFill>
                          <a:srgbClr val="003366"/>
                        </a:solidFill>
                        <a:latin typeface="Arial"/>
                      </a:endParaRPr>
                    </a:p>
                    <a:p>
                      <a:pPr algn="r" rtl="0" fontAlgn="t"/>
                      <a:endParaRPr lang="en-US" sz="900" b="0" i="0" u="none" strike="noStrike" dirty="0" smtClean="0">
                        <a:solidFill>
                          <a:srgbClr val="003366"/>
                        </a:solidFill>
                        <a:latin typeface="Arial"/>
                      </a:endParaRP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76.5000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84.1500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CA" sz="900" b="0" i="0" u="none" strike="noStrike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$2.6775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47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Germany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40.0400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(€)(H)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$</a:t>
                      </a:r>
                      <a:r>
                        <a:rPr lang="en-CA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2.1463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61.2400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42.1000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$2.1561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42.1000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(€)(P)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39.7200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(€)(W)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40.0400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(€)(W)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France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36.2200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$1.8069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36.2200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36.2200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$1.8346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33.3200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33.4000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(50)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59.5000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(€)(H)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rowSpan="8"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US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203.0000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(US$)(H)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$6.9589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165.3400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(US$)(FSS)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 gridSpan="2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N/A 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$</a:t>
                      </a:r>
                      <a:r>
                        <a:rPr lang="en-CA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6.3429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203.0000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(US$)(P)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188.8400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(US$)(WAC)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203.0000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(US$)(W)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496.0400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(US$)(FSS)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167.2400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(US$)(FSS)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566.4700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(US$)(WAC)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608.9600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(US$)(H)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608.9600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608.9600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501.7100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(US$)(FSS)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Median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$2.1463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CA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$2.1561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>
            <a:off x="1691680" y="3717032"/>
            <a:ext cx="2376264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644008" y="3717032"/>
            <a:ext cx="1944216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691680" y="5661248"/>
            <a:ext cx="2376264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644008" y="5661248"/>
            <a:ext cx="1944216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588224" y="3717032"/>
            <a:ext cx="1584176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Line 4"/>
          <p:cNvSpPr>
            <a:spLocks noChangeShapeType="1"/>
          </p:cNvSpPr>
          <p:nvPr/>
        </p:nvSpPr>
        <p:spPr bwMode="auto">
          <a:xfrm>
            <a:off x="1043608" y="1051992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066800" y="332656"/>
            <a:ext cx="7848600" cy="936104"/>
          </a:xfrm>
        </p:spPr>
        <p:txBody>
          <a:bodyPr/>
          <a:lstStyle/>
          <a:p>
            <a:r>
              <a:rPr lang="en-US" sz="2400" dirty="0" smtClean="0"/>
              <a:t>Example:  Verification – Canada (Drug ABC, March-June 2011)</a:t>
            </a:r>
            <a:endParaRPr lang="en-CA" sz="2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43608" y="1628800"/>
          <a:ext cx="7992888" cy="3071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656184"/>
                <a:gridCol w="1944216"/>
                <a:gridCol w="2016224"/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Company Submission</a:t>
                      </a: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Publicly Available Price 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</a:rPr>
                        <a:t>(1)</a:t>
                      </a:r>
                      <a:endParaRPr lang="en-CA" sz="1600" baseline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920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Pack       Price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      Customer </a:t>
                      </a:r>
                      <a:endParaRPr lang="en-US" sz="1600" dirty="0" smtClean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Size        CDN$         Class</a:t>
                      </a: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Average Price/ Unit in CDN $</a:t>
                      </a: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Pack              Price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Size               CDN$</a:t>
                      </a:r>
                      <a:endParaRPr lang="en-CA" sz="1600" baseline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Ex-factory price per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unit</a:t>
                      </a:r>
                      <a:endParaRPr lang="en-US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 smtClean="0"/>
                        <a:t>(30)           76.50           (H)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0" dirty="0" smtClean="0"/>
                        <a:t>[(76.50/30) + (84.15/30) +</a:t>
                      </a:r>
                      <a:r>
                        <a:rPr lang="en-US" b="0" baseline="0" dirty="0" smtClean="0"/>
                        <a:t> (76.50/30) + (84.15/30) + (76.50/30) + (84.15/30) ] /6 =  </a:t>
                      </a:r>
                      <a:r>
                        <a:rPr lang="en-US" b="1" baseline="0" dirty="0" smtClean="0"/>
                        <a:t>$2.6775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342900" indent="-342900">
                        <a:lnSpc>
                          <a:spcPts val="2160"/>
                        </a:lnSpc>
                        <a:buAutoNum type="arabicParenBoth" startAt="30"/>
                      </a:pPr>
                      <a:r>
                        <a:rPr lang="en-US" b="0" dirty="0" smtClean="0"/>
                        <a:t>            76.5000</a:t>
                      </a:r>
                    </a:p>
                    <a:p>
                      <a:pPr marL="342900" indent="-342900">
                        <a:lnSpc>
                          <a:spcPts val="2160"/>
                        </a:lnSpc>
                        <a:buNone/>
                      </a:pPr>
                      <a:r>
                        <a:rPr lang="en-US" b="0" dirty="0" smtClean="0"/>
                        <a:t>(30)</a:t>
                      </a:r>
                      <a:r>
                        <a:rPr lang="en-US" b="0" baseline="0" dirty="0" smtClean="0"/>
                        <a:t>            84.1500</a:t>
                      </a:r>
                      <a:endParaRPr lang="en-US" b="0" dirty="0" smtClean="0"/>
                    </a:p>
                    <a:p>
                      <a:pPr marL="342900" indent="-342900">
                        <a:lnSpc>
                          <a:spcPts val="2160"/>
                        </a:lnSpc>
                        <a:buNone/>
                      </a:pPr>
                      <a:endParaRPr lang="en-US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0" dirty="0" smtClean="0"/>
                        <a:t>[(76.50/30) + (84.15/30)] /2 = </a:t>
                      </a:r>
                      <a:r>
                        <a:rPr lang="en-US" b="1" dirty="0" smtClean="0"/>
                        <a:t>$2.6775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 smtClean="0"/>
                        <a:t>(30)           84.15           (H)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 smtClean="0"/>
                        <a:t>(30)           76.50           (P)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 smtClean="0"/>
                        <a:t>(30)           84.15           (P)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 smtClean="0"/>
                        <a:t>(30)           76.50</a:t>
                      </a:r>
                      <a:r>
                        <a:rPr lang="en-US" sz="1600" baseline="0" dirty="0" smtClean="0"/>
                        <a:t>           (W)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8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(30)           84.15           (W)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CF08ECD-2F06-44EC-987E-35419B578A90}" type="slidenum">
              <a:rPr lang="en-US" smtClean="0"/>
              <a:pPr/>
              <a:t>24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9722" name="Line 4"/>
          <p:cNvSpPr>
            <a:spLocks noChangeShapeType="1"/>
          </p:cNvSpPr>
          <p:nvPr/>
        </p:nvSpPr>
        <p:spPr bwMode="auto">
          <a:xfrm>
            <a:off x="1043608" y="907976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043608" y="4941168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(1) Source for Publicly Available Price:  RAMQ June 2011; ODB June 2011</a:t>
            </a:r>
            <a:endParaRPr lang="en-CA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1124744"/>
            <a:ext cx="4147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Company Submission &amp; Verification</a:t>
            </a:r>
            <a:endParaRPr lang="en-CA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066800" y="404664"/>
            <a:ext cx="7848600" cy="504056"/>
          </a:xfrm>
        </p:spPr>
        <p:txBody>
          <a:bodyPr/>
          <a:lstStyle/>
          <a:p>
            <a:r>
              <a:rPr lang="en-US" sz="2400" dirty="0" smtClean="0"/>
              <a:t>Example:  Verification – Germany (Drug ABC, March-June 2011)</a:t>
            </a:r>
            <a:endParaRPr lang="en-CA" sz="2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5616" y="1628800"/>
          <a:ext cx="792088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376264"/>
                <a:gridCol w="2952329"/>
              </a:tblGrid>
              <a:tr h="57300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Pack      Price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    Customer </a:t>
                      </a:r>
                      <a:endParaRPr lang="en-US" dirty="0" smtClean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Size           €           Class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Price / Unit in €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Price/ Unit in CDN $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579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(28)           40.04           (H)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[(40.04/28)</a:t>
                      </a:r>
                      <a:r>
                        <a:rPr lang="en-US" baseline="0" dirty="0" smtClean="0"/>
                        <a:t> +( 42.10/28) + (40.04/28)] / 3</a:t>
                      </a:r>
                    </a:p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aseline="0" dirty="0" smtClean="0"/>
                        <a:t>= </a:t>
                      </a:r>
                      <a:r>
                        <a:rPr lang="en-US" b="1" baseline="0" dirty="0" smtClean="0"/>
                        <a:t>1.4545 €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1.4545</a:t>
                      </a:r>
                      <a:r>
                        <a:rPr lang="en-US" baseline="0" dirty="0" smtClean="0"/>
                        <a:t> x 1.47565833 = </a:t>
                      </a:r>
                    </a:p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1" baseline="0" dirty="0" smtClean="0"/>
                        <a:t>CDN $ 2.1463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579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(28)           42.10           (P)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579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(28)           40.04          (W)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CF08ECD-2F06-44EC-987E-35419B578A90}" type="slidenum">
              <a:rPr lang="en-US" smtClean="0"/>
              <a:pPr/>
              <a:t>25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9722" name="Line 4"/>
          <p:cNvSpPr>
            <a:spLocks noChangeShapeType="1"/>
          </p:cNvSpPr>
          <p:nvPr/>
        </p:nvSpPr>
        <p:spPr bwMode="auto">
          <a:xfrm>
            <a:off x="1043608" y="980728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23" name="TextBox 6"/>
          <p:cNvSpPr txBox="1">
            <a:spLocks noChangeArrowheads="1"/>
          </p:cNvSpPr>
          <p:nvPr/>
        </p:nvSpPr>
        <p:spPr bwMode="auto">
          <a:xfrm>
            <a:off x="1066800" y="3717032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1D4585"/>
                </a:solidFill>
              </a:rPr>
              <a:t>Company would be requested to provide evidence that € 40.04 is the publicly available ex-factory price of ABC for hospitals in Germany.</a:t>
            </a:r>
          </a:p>
          <a:p>
            <a:endParaRPr lang="en-US" sz="1600" dirty="0" smtClean="0"/>
          </a:p>
          <a:p>
            <a:r>
              <a:rPr lang="en-US" sz="1600" dirty="0" smtClean="0"/>
              <a:t>Exchange </a:t>
            </a:r>
            <a:r>
              <a:rPr lang="en-US" sz="1600" dirty="0"/>
              <a:t>rate for </a:t>
            </a:r>
            <a:r>
              <a:rPr lang="en-US" sz="1600" dirty="0" smtClean="0"/>
              <a:t>Germany: </a:t>
            </a:r>
            <a:r>
              <a:rPr lang="en-US" sz="1600" dirty="0"/>
              <a:t>1.47565833</a:t>
            </a:r>
          </a:p>
          <a:p>
            <a:endParaRPr lang="en-CA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11967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Company Submission</a:t>
            </a:r>
            <a:endParaRPr lang="en-CA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066800" y="404664"/>
            <a:ext cx="8077200" cy="720080"/>
          </a:xfrm>
        </p:spPr>
        <p:txBody>
          <a:bodyPr/>
          <a:lstStyle/>
          <a:p>
            <a:pPr algn="ctr"/>
            <a:r>
              <a:rPr lang="en-US" sz="2400" dirty="0" smtClean="0"/>
              <a:t>Verification Methodology - Germany (prescription products) - 2011</a:t>
            </a:r>
            <a:endParaRPr lang="en-CA" sz="2400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399D93-6ABE-4EF0-90B1-541433D637C9}" type="slidenum">
              <a:rPr lang="en-US" smtClean="0"/>
              <a:pPr/>
              <a:t>26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1043608" y="1052736"/>
            <a:ext cx="8100392" cy="20216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461" name="Content Placeholder 6"/>
          <p:cNvSpPr>
            <a:spLocks noGrp="1"/>
          </p:cNvSpPr>
          <p:nvPr>
            <p:ph idx="1"/>
          </p:nvPr>
        </p:nvSpPr>
        <p:spPr>
          <a:xfrm>
            <a:off x="1066800" y="1484784"/>
            <a:ext cx="7848600" cy="4154016"/>
          </a:xfrm>
        </p:spPr>
        <p:txBody>
          <a:bodyPr/>
          <a:lstStyle/>
          <a:p>
            <a:r>
              <a:rPr lang="en-US" dirty="0" smtClean="0"/>
              <a:t>Formulary Price (FP) stated in </a:t>
            </a:r>
            <a:r>
              <a:rPr lang="en-US" dirty="0" err="1" smtClean="0"/>
              <a:t>euros</a:t>
            </a:r>
            <a:r>
              <a:rPr lang="en-US" dirty="0" smtClean="0"/>
              <a:t> in </a:t>
            </a:r>
            <a:r>
              <a:rPr lang="en-US" dirty="0" err="1" smtClean="0"/>
              <a:t>Röte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endParaRPr lang="en-US" dirty="0" smtClean="0"/>
          </a:p>
          <a:p>
            <a:r>
              <a:rPr lang="en-US" dirty="0" smtClean="0"/>
              <a:t>FP includes 19% Value Added Tax (VAT)</a:t>
            </a:r>
          </a:p>
          <a:p>
            <a:r>
              <a:rPr lang="en-US" dirty="0" smtClean="0"/>
              <a:t>No price comparable to ex-factory hospital price reported by patentee</a:t>
            </a:r>
          </a:p>
          <a:p>
            <a:endParaRPr lang="en-US" dirty="0" smtClean="0"/>
          </a:p>
          <a:p>
            <a:r>
              <a:rPr lang="en-US" dirty="0" smtClean="0"/>
              <a:t>Step 1: Remove VAT:  FP net (FPN) = FP / 1.19</a:t>
            </a:r>
          </a:p>
          <a:p>
            <a:r>
              <a:rPr lang="en-US" dirty="0" smtClean="0"/>
              <a:t>Step 2: Calculate ex-factory pharmacy price (PP) 	</a:t>
            </a:r>
          </a:p>
          <a:p>
            <a:pPr>
              <a:buNone/>
            </a:pPr>
            <a:r>
              <a:rPr lang="en-US" dirty="0" smtClean="0"/>
              <a:t>		    PP = (FPN-8.10) / 1.03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Step 3: Derive ex-factory wholesale price (WP)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066800" y="404664"/>
            <a:ext cx="8077200" cy="648072"/>
          </a:xfrm>
        </p:spPr>
        <p:txBody>
          <a:bodyPr/>
          <a:lstStyle/>
          <a:p>
            <a:pPr algn="ctr"/>
            <a:r>
              <a:rPr lang="en-US" sz="2400" dirty="0" smtClean="0"/>
              <a:t>Verification Methodology - Germany (prescription products) - 2011</a:t>
            </a:r>
            <a:endParaRPr lang="en-CA" sz="2400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B562DC-76C4-4DBF-B577-E449796F70C8}" type="slidenum">
              <a:rPr lang="en-US" smtClean="0"/>
              <a:pPr/>
              <a:t>27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1043608" y="836712"/>
            <a:ext cx="8100392" cy="20216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5" name="Content Placeholder 6"/>
          <p:cNvSpPr>
            <a:spLocks noGrp="1"/>
          </p:cNvSpPr>
          <p:nvPr>
            <p:ph idx="1"/>
          </p:nvPr>
        </p:nvSpPr>
        <p:spPr>
          <a:xfrm>
            <a:off x="1066800" y="1052736"/>
            <a:ext cx="7848600" cy="5805264"/>
          </a:xfrm>
        </p:spPr>
        <p:txBody>
          <a:bodyPr/>
          <a:lstStyle/>
          <a:p>
            <a:r>
              <a:rPr lang="en-US" dirty="0" smtClean="0"/>
              <a:t>Ex-factory wholesale price (WP) is derived as follows: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361660"/>
              </p:ext>
            </p:extLst>
          </p:nvPr>
        </p:nvGraphicFramePr>
        <p:xfrm>
          <a:off x="1600200" y="1628800"/>
          <a:ext cx="6096000" cy="4176465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380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If :            0  &lt; PP  ≤   3.45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/ 1.15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3.45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 PP  ≤    4.19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- 0.45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4.19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 PP  ≤    5.60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/ 1.12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5.60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 PP  ≤    7.26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- 0.60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7.26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 PP  ≤    9.81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/ 1.09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9.81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 PP  ≤   12.37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- 0.81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12.37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 PP  ≤   24.61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/ 1.07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24.61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 PP  ≤   28.43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- 1.61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28.43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 PP  ≤  1,272.00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/ 1.06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    PP  &gt;  1,272.00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    =   PP – 72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848600" cy="576064"/>
          </a:xfrm>
        </p:spPr>
        <p:txBody>
          <a:bodyPr/>
          <a:lstStyle/>
          <a:p>
            <a:r>
              <a:rPr lang="en-US" sz="2400" dirty="0" smtClean="0"/>
              <a:t>Example: Verification – Germany (Drug ABC, March-June 2011)</a:t>
            </a:r>
            <a:endParaRPr lang="en-CA" sz="2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66800" y="1856787"/>
          <a:ext cx="792480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088"/>
                <a:gridCol w="2379712"/>
                <a:gridCol w="1524000"/>
                <a:gridCol w="1524000"/>
              </a:tblGrid>
              <a:tr h="71458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Publicly Available Price</a:t>
                      </a:r>
                      <a:r>
                        <a:rPr lang="en-US" baseline="30000" dirty="0" smtClean="0">
                          <a:solidFill>
                            <a:srgbClr val="000000"/>
                          </a:solidFill>
                        </a:rPr>
                        <a:t>(1)</a:t>
                      </a:r>
                    </a:p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Pck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    Price</a:t>
                      </a: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Size                €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  Backing out   </a:t>
                      </a:r>
                    </a:p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Pck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Price    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Cust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 </a:t>
                      </a: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Size        €            Class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Price/ Unit in €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Price/ Unit in CDN $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4003">
                <a:tc rowSpan="2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(28)              61.2400 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0" dirty="0" smtClean="0"/>
                        <a:t>(28)       42.10           (P)</a:t>
                      </a:r>
                      <a:endParaRPr lang="en-CA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[42.10/28 + 39.72/28 ]/2</a:t>
                      </a:r>
                    </a:p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= </a:t>
                      </a:r>
                      <a:r>
                        <a:rPr lang="en-US" b="1" dirty="0" smtClean="0"/>
                        <a:t>1.4611 €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1.4611 x 1.47565833 = </a:t>
                      </a:r>
                      <a:r>
                        <a:rPr lang="en-US" b="1" dirty="0" smtClean="0"/>
                        <a:t>CDN</a:t>
                      </a:r>
                      <a:r>
                        <a:rPr lang="en-US" b="1" baseline="0" dirty="0" smtClean="0"/>
                        <a:t> $ </a:t>
                      </a:r>
                      <a:r>
                        <a:rPr lang="en-US" b="1" dirty="0" smtClean="0"/>
                        <a:t>2.1561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4003"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0" dirty="0" smtClean="0"/>
                        <a:t>(28)       39.72           (W)</a:t>
                      </a:r>
                      <a:endParaRPr lang="en-CA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A26D39-066E-4685-B231-73CBD117C597}" type="slidenum">
              <a:rPr lang="en-US" smtClean="0"/>
              <a:pPr/>
              <a:t>28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1772" name="Line 4"/>
          <p:cNvSpPr>
            <a:spLocks noChangeShapeType="1"/>
          </p:cNvSpPr>
          <p:nvPr/>
        </p:nvSpPr>
        <p:spPr bwMode="auto">
          <a:xfrm>
            <a:off x="1043608" y="1052736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773" name="TextBox 6"/>
          <p:cNvSpPr txBox="1">
            <a:spLocks noChangeArrowheads="1"/>
          </p:cNvSpPr>
          <p:nvPr/>
        </p:nvSpPr>
        <p:spPr bwMode="auto">
          <a:xfrm rot="10800000" flipV="1">
            <a:off x="1032222" y="5661248"/>
            <a:ext cx="78978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Exchange rate for Germany based on 36-month ending June 2011: 1.47565833</a:t>
            </a:r>
          </a:p>
        </p:txBody>
      </p:sp>
      <p:sp>
        <p:nvSpPr>
          <p:cNvPr id="31774" name="TextBox 7"/>
          <p:cNvSpPr txBox="1">
            <a:spLocks noChangeArrowheads="1"/>
          </p:cNvSpPr>
          <p:nvPr/>
        </p:nvSpPr>
        <p:spPr bwMode="auto">
          <a:xfrm rot="10800000" flipV="1">
            <a:off x="1050478" y="3738517"/>
            <a:ext cx="82740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(1) Source </a:t>
            </a:r>
            <a:r>
              <a:rPr lang="en-US" sz="1600" dirty="0"/>
              <a:t>of Publicly Available Ex-Factory </a:t>
            </a:r>
            <a:r>
              <a:rPr lang="en-US" sz="1600" dirty="0" smtClean="0"/>
              <a:t>Price </a:t>
            </a:r>
            <a:r>
              <a:rPr lang="en-US" sz="1600" dirty="0"/>
              <a:t>in Germany: </a:t>
            </a:r>
            <a:r>
              <a:rPr lang="en-US" sz="1600" dirty="0" err="1" smtClean="0"/>
              <a:t>Röte</a:t>
            </a:r>
            <a:r>
              <a:rPr lang="en-US" sz="1600" dirty="0" smtClean="0"/>
              <a:t> </a:t>
            </a:r>
            <a:r>
              <a:rPr lang="en-US" sz="1600" dirty="0" err="1"/>
              <a:t>Liste</a:t>
            </a:r>
            <a:r>
              <a:rPr lang="en-US" sz="1600" dirty="0"/>
              <a:t> Jan. 1, 2011</a:t>
            </a:r>
            <a:endParaRPr lang="en-CA" sz="1600" dirty="0"/>
          </a:p>
        </p:txBody>
      </p:sp>
      <p:sp>
        <p:nvSpPr>
          <p:cNvPr id="31775" name="TextBox 8"/>
          <p:cNvSpPr txBox="1">
            <a:spLocks noChangeArrowheads="1"/>
          </p:cNvSpPr>
          <p:nvPr/>
        </p:nvSpPr>
        <p:spPr bwMode="auto">
          <a:xfrm>
            <a:off x="1043608" y="4121785"/>
            <a:ext cx="7848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u="sng" dirty="0"/>
              <a:t>Explanation of </a:t>
            </a:r>
            <a:r>
              <a:rPr lang="en-US" sz="1600" u="sng" dirty="0" smtClean="0"/>
              <a:t>second column</a:t>
            </a:r>
            <a:endParaRPr lang="en-US" sz="1600" dirty="0"/>
          </a:p>
          <a:p>
            <a:pPr lvl="1"/>
            <a:r>
              <a:rPr lang="en-US" sz="1600" dirty="0"/>
              <a:t>Prescription drug </a:t>
            </a:r>
            <a:endParaRPr lang="en-CA" sz="1600" dirty="0"/>
          </a:p>
          <a:p>
            <a:pPr lvl="1"/>
            <a:r>
              <a:rPr lang="en-US" sz="1600" dirty="0"/>
              <a:t>Step 1 remove VAT  FPN = 61.24/1.19= </a:t>
            </a:r>
            <a:r>
              <a:rPr lang="en-US" sz="1600" dirty="0" smtClean="0"/>
              <a:t>51.46</a:t>
            </a:r>
            <a:endParaRPr lang="en-US" sz="1600" dirty="0"/>
          </a:p>
          <a:p>
            <a:pPr lvl="1"/>
            <a:r>
              <a:rPr lang="en-US" sz="1600" dirty="0"/>
              <a:t>Step 2 PP = (FPN-8.10) /1.03 = (51.46 – 8.10) /1.03= 42.10              </a:t>
            </a:r>
          </a:p>
          <a:p>
            <a:pPr lvl="1"/>
            <a:r>
              <a:rPr lang="en-US" sz="1600" dirty="0"/>
              <a:t>Step 3 WP = 42.10/1.06 = 39.72                                                   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3608" y="1268760"/>
            <a:ext cx="142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Verification</a:t>
            </a:r>
            <a:endParaRPr lang="en-CA" sz="1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066800" y="404664"/>
            <a:ext cx="7848600" cy="576064"/>
          </a:xfrm>
        </p:spPr>
        <p:txBody>
          <a:bodyPr/>
          <a:lstStyle/>
          <a:p>
            <a:r>
              <a:rPr lang="en-US" sz="2400" dirty="0" smtClean="0"/>
              <a:t>Example:  Verification – France (Drug ABC, March-June 2011)</a:t>
            </a:r>
            <a:endParaRPr lang="en-CA" sz="2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5616" y="1685648"/>
          <a:ext cx="7952184" cy="204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0728"/>
                <a:gridCol w="2450673"/>
                <a:gridCol w="2850783"/>
              </a:tblGrid>
              <a:tr h="66323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Pack      Price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    Customer </a:t>
                      </a:r>
                      <a:endParaRPr lang="en-US" dirty="0" smtClean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Size           €           Class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Price / Unit in €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Price/ Unit in CDN $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1104">
                <a:tc>
                  <a:txBody>
                    <a:bodyPr/>
                    <a:lstStyle/>
                    <a:p>
                      <a:r>
                        <a:rPr lang="en-US" dirty="0" smtClean="0"/>
                        <a:t>(28)           36.22           (P)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[36.22/28 + 33.32/28 + 59.50/50] / 3</a:t>
                      </a:r>
                    </a:p>
                    <a:p>
                      <a:r>
                        <a:rPr lang="en-US" dirty="0" smtClean="0"/>
                        <a:t>= </a:t>
                      </a:r>
                      <a:r>
                        <a:rPr lang="en-US" b="1" dirty="0" smtClean="0"/>
                        <a:t>1.2245 €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1.2245 x 1.47565833 </a:t>
                      </a:r>
                    </a:p>
                    <a:p>
                      <a:r>
                        <a:rPr lang="en-US" dirty="0" smtClean="0"/>
                        <a:t>=  </a:t>
                      </a:r>
                      <a:r>
                        <a:rPr lang="en-US" b="1" dirty="0" smtClean="0"/>
                        <a:t>CDN $ 1.8069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1104">
                <a:tc>
                  <a:txBody>
                    <a:bodyPr/>
                    <a:lstStyle/>
                    <a:p>
                      <a:r>
                        <a:rPr lang="en-US" dirty="0" smtClean="0"/>
                        <a:t>(28)           33.32          (W)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104">
                <a:tc>
                  <a:txBody>
                    <a:bodyPr/>
                    <a:lstStyle/>
                    <a:p>
                      <a:r>
                        <a:rPr lang="en-US" dirty="0" smtClean="0"/>
                        <a:t>(50)           59.50           (H)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969687F-F1FF-461E-8CAD-314DE58D7BA3}" type="slidenum">
              <a:rPr lang="en-US" smtClean="0"/>
              <a:pPr/>
              <a:t>29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2790" name="Line 4"/>
          <p:cNvSpPr>
            <a:spLocks noChangeShapeType="1"/>
          </p:cNvSpPr>
          <p:nvPr/>
        </p:nvSpPr>
        <p:spPr bwMode="auto">
          <a:xfrm>
            <a:off x="1043608" y="1052736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91" name="TextBox 6"/>
          <p:cNvSpPr txBox="1">
            <a:spLocks noChangeArrowheads="1"/>
          </p:cNvSpPr>
          <p:nvPr/>
        </p:nvSpPr>
        <p:spPr bwMode="auto">
          <a:xfrm>
            <a:off x="1066800" y="4293096"/>
            <a:ext cx="7848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1D4585"/>
                </a:solidFill>
              </a:rPr>
              <a:t>Company would be requested to provide evidence that € 59.50 is the publicly available ex-factory price of ABC for hospitals in France.</a:t>
            </a:r>
          </a:p>
          <a:p>
            <a:endParaRPr lang="en-US" sz="1600" dirty="0" smtClean="0">
              <a:solidFill>
                <a:srgbClr val="1D4585"/>
              </a:solidFill>
            </a:endParaRPr>
          </a:p>
          <a:p>
            <a:r>
              <a:rPr lang="en-US" sz="1600" dirty="0" smtClean="0">
                <a:solidFill>
                  <a:srgbClr val="1D4585"/>
                </a:solidFill>
              </a:rPr>
              <a:t>Exchange </a:t>
            </a:r>
            <a:r>
              <a:rPr lang="en-US" sz="1600" dirty="0">
                <a:solidFill>
                  <a:srgbClr val="1D4585"/>
                </a:solidFill>
              </a:rPr>
              <a:t>rate for France </a:t>
            </a:r>
            <a:r>
              <a:rPr lang="en-US" sz="1600" dirty="0" smtClean="0">
                <a:solidFill>
                  <a:srgbClr val="1D4585"/>
                </a:solidFill>
              </a:rPr>
              <a:t>: </a:t>
            </a:r>
            <a:r>
              <a:rPr lang="en-US" sz="1600" dirty="0">
                <a:solidFill>
                  <a:srgbClr val="1D4585"/>
                </a:solidFill>
              </a:rPr>
              <a:t>1.47565833</a:t>
            </a:r>
          </a:p>
          <a:p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1043608" y="1187460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Company Submission</a:t>
            </a:r>
            <a:endParaRPr lang="en-CA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404664"/>
            <a:ext cx="7848600" cy="570348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1D4585"/>
                </a:solidFill>
              </a:rPr>
              <a:t>Experience during Pilot</a:t>
            </a:r>
            <a:r>
              <a:rPr lang="en-CA" sz="32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268760"/>
            <a:ext cx="7848600" cy="4258816"/>
          </a:xfrm>
        </p:spPr>
        <p:txBody>
          <a:bodyPr/>
          <a:lstStyle/>
          <a:p>
            <a:r>
              <a:rPr lang="en-CA" dirty="0" smtClean="0"/>
              <a:t>“Simplified” DIP Methodology</a:t>
            </a:r>
          </a:p>
          <a:p>
            <a:pPr lvl="1"/>
            <a:r>
              <a:rPr lang="en-CA" dirty="0" smtClean="0"/>
              <a:t>27 cases (Investigations &amp; Does Not Trigger)</a:t>
            </a:r>
          </a:p>
          <a:p>
            <a:pPr lvl="1"/>
            <a:r>
              <a:rPr lang="en-CA" dirty="0" smtClean="0"/>
              <a:t>Simple to understand and apply</a:t>
            </a:r>
          </a:p>
          <a:p>
            <a:pPr lvl="1"/>
            <a:r>
              <a:rPr lang="en-CA" dirty="0" smtClean="0"/>
              <a:t>Minimal evidentiary requirements</a:t>
            </a:r>
          </a:p>
          <a:p>
            <a:pPr lvl="1"/>
            <a:r>
              <a:rPr lang="en-CA" dirty="0" smtClean="0"/>
              <a:t>Linked to Introductory Benchmark Price</a:t>
            </a:r>
          </a:p>
          <a:p>
            <a:pPr marL="0" indent="0"/>
            <a:r>
              <a:rPr lang="en-CA" dirty="0" smtClean="0"/>
              <a:t> “Regular” DIP Methodology</a:t>
            </a:r>
          </a:p>
          <a:p>
            <a:pPr marL="342900" lvl="1" indent="0"/>
            <a:r>
              <a:rPr lang="en-CA" dirty="0" smtClean="0"/>
              <a:t>  13 cases (Investigations &amp; Does Not Trigger)</a:t>
            </a:r>
          </a:p>
          <a:p>
            <a:pPr marL="342900" lvl="1" indent="0"/>
            <a:r>
              <a:rPr lang="en-CA" dirty="0" smtClean="0"/>
              <a:t>  Less straightforward</a:t>
            </a:r>
          </a:p>
          <a:p>
            <a:pPr marL="342900" lvl="1" indent="0"/>
            <a:r>
              <a:rPr lang="en-CA" dirty="0" smtClean="0"/>
              <a:t>  More evidence required </a:t>
            </a:r>
          </a:p>
          <a:p>
            <a:pPr marL="342900" lvl="1" indent="0"/>
            <a:r>
              <a:rPr lang="en-CA" dirty="0" smtClean="0"/>
              <a:t>  Linked to list prices and increases in CPI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8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8100392" cy="720080"/>
          </a:xfrm>
        </p:spPr>
        <p:txBody>
          <a:bodyPr/>
          <a:lstStyle/>
          <a:p>
            <a:pPr algn="ctr"/>
            <a:r>
              <a:rPr lang="en-US" sz="2400" dirty="0" smtClean="0"/>
              <a:t>Verification Methodology - France 2011</a:t>
            </a:r>
            <a:endParaRPr lang="en-CA" sz="2400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EAC4CA1-8623-438F-85A0-C01152C0E62D}" type="slidenum">
              <a:rPr lang="en-US" smtClean="0"/>
              <a:pPr/>
              <a:t>30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1043608" y="980728"/>
            <a:ext cx="8100392" cy="11832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8437" name="Content Placeholder 6"/>
          <p:cNvSpPr>
            <a:spLocks noGrp="1"/>
          </p:cNvSpPr>
          <p:nvPr>
            <p:ph idx="1"/>
          </p:nvPr>
        </p:nvSpPr>
        <p:spPr>
          <a:xfrm>
            <a:off x="1043608" y="1268760"/>
            <a:ext cx="8252792" cy="5284440"/>
          </a:xfrm>
        </p:spPr>
        <p:txBody>
          <a:bodyPr/>
          <a:lstStyle/>
          <a:p>
            <a:r>
              <a:rPr lang="en-US" dirty="0" smtClean="0"/>
              <a:t>Formulary price  (FP) stated in </a:t>
            </a:r>
            <a:r>
              <a:rPr lang="en-US" dirty="0" err="1" smtClean="0"/>
              <a:t>euros</a:t>
            </a:r>
            <a:r>
              <a:rPr lang="en-US" dirty="0" smtClean="0"/>
              <a:t> in Vidal </a:t>
            </a:r>
          </a:p>
          <a:p>
            <a:r>
              <a:rPr lang="en-US" dirty="0" smtClean="0"/>
              <a:t>No price comparable to ex-factory hospital price reported by patentee</a:t>
            </a:r>
          </a:p>
          <a:p>
            <a:r>
              <a:rPr lang="en-US" dirty="0" smtClean="0"/>
              <a:t>Ex-factory pharmacy price (PP) directly comparable to FP </a:t>
            </a:r>
            <a:r>
              <a:rPr lang="en-US" sz="2000" b="0" dirty="0" smtClean="0"/>
              <a:t>(</a:t>
            </a:r>
            <a:r>
              <a:rPr lang="en-US" sz="2000" b="0" dirty="0" err="1" smtClean="0"/>
              <a:t>Px-Achat</a:t>
            </a:r>
            <a:r>
              <a:rPr lang="en-US" sz="2000" b="0" dirty="0" smtClean="0"/>
              <a:t>)  </a:t>
            </a:r>
          </a:p>
          <a:p>
            <a:r>
              <a:rPr lang="en-US" dirty="0" smtClean="0"/>
              <a:t>Ex-factory wholesale price (WP) is derived as follows: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CA" dirty="0" smtClean="0"/>
          </a:p>
          <a:p>
            <a:endParaRPr lang="en-US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0" y="3645026"/>
          <a:ext cx="6172200" cy="1728190"/>
        </p:xfrm>
        <a:graphic>
          <a:graphicData uri="http://schemas.openxmlformats.org/drawingml/2006/table">
            <a:tbl>
              <a:tblPr/>
              <a:tblGrid>
                <a:gridCol w="2895600"/>
                <a:gridCol w="3276600"/>
              </a:tblGrid>
              <a:tr h="488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If       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FP  ≤     22.90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 =  FP / 1.0993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22.90  &lt;   FP  ≤   150.00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-42545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     FP  &gt;   150.00</a:t>
                      </a: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 descr="Equation 1France 2010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9992" y="4209653"/>
            <a:ext cx="2097782" cy="443483"/>
          </a:xfrm>
          <a:prstGeom prst="rect">
            <a:avLst/>
          </a:prstGeom>
        </p:spPr>
      </p:pic>
      <p:pic>
        <p:nvPicPr>
          <p:cNvPr id="8" name="Picture 7" descr="Equation 2 France 2010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99992" y="4797152"/>
            <a:ext cx="2088232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1066800" y="404664"/>
            <a:ext cx="7848600" cy="504056"/>
          </a:xfrm>
        </p:spPr>
        <p:txBody>
          <a:bodyPr/>
          <a:lstStyle/>
          <a:p>
            <a:r>
              <a:rPr lang="en-US" sz="2400" dirty="0" smtClean="0"/>
              <a:t>Example:  Verification – France (Drug ABC, March-June 2011)</a:t>
            </a:r>
            <a:endParaRPr lang="en-CA" sz="2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5616" y="1556792"/>
          <a:ext cx="7875983" cy="1944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/>
                <a:gridCol w="2232249"/>
                <a:gridCol w="1536835"/>
                <a:gridCol w="1514612"/>
              </a:tblGrid>
              <a:tr h="77361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Publicly Available Price </a:t>
                      </a:r>
                      <a:r>
                        <a:rPr lang="en-US" baseline="30000" dirty="0" smtClean="0">
                          <a:solidFill>
                            <a:srgbClr val="000000"/>
                          </a:solidFill>
                        </a:rPr>
                        <a:t>(1)</a:t>
                      </a:r>
                    </a:p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Pck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    Price</a:t>
                      </a: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Size              €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Backing out </a:t>
                      </a:r>
                    </a:p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Pck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Price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Cust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       </a:t>
                      </a: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Size       €         Class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Price/ Unit in € 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Price/ Unit  in CDN $  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686">
                <a:tc rowSpan="2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(28)           36.2200 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0" dirty="0" smtClean="0"/>
                        <a:t>(28)      36.22      (P)</a:t>
                      </a:r>
                      <a:endParaRPr lang="en-CA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[36.22/28 + 33.40/28] /2</a:t>
                      </a:r>
                    </a:p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= </a:t>
                      </a:r>
                      <a:r>
                        <a:rPr lang="en-US" b="1" dirty="0" smtClean="0"/>
                        <a:t>1.2432 €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1.24325 x 1.47565833 = </a:t>
                      </a:r>
                      <a:r>
                        <a:rPr lang="en-US" b="1" dirty="0" smtClean="0"/>
                        <a:t>CDN $ 1.8346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4131"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0" dirty="0" smtClean="0"/>
                        <a:t>(28)      33.40      (W)</a:t>
                      </a:r>
                      <a:endParaRPr lang="en-CA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EF169BC-DD42-4DAC-AACD-377168AB389C}" type="slidenum">
              <a:rPr lang="en-US" smtClean="0"/>
              <a:pPr/>
              <a:t>31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4839" name="Line 4"/>
          <p:cNvSpPr>
            <a:spLocks noChangeShapeType="1"/>
          </p:cNvSpPr>
          <p:nvPr/>
        </p:nvSpPr>
        <p:spPr bwMode="auto">
          <a:xfrm>
            <a:off x="1043608" y="980728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40" name="TextBox 6"/>
          <p:cNvSpPr txBox="1">
            <a:spLocks noChangeArrowheads="1"/>
          </p:cNvSpPr>
          <p:nvPr/>
        </p:nvSpPr>
        <p:spPr bwMode="auto">
          <a:xfrm rot="10800000" flipV="1">
            <a:off x="1115616" y="3933056"/>
            <a:ext cx="7799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Exchange rate for France </a:t>
            </a:r>
            <a:r>
              <a:rPr lang="en-US" sz="1600" dirty="0" smtClean="0"/>
              <a:t>: </a:t>
            </a:r>
            <a:r>
              <a:rPr lang="en-US" sz="1600" dirty="0"/>
              <a:t>1.47565833</a:t>
            </a:r>
          </a:p>
        </p:txBody>
      </p:sp>
      <p:sp>
        <p:nvSpPr>
          <p:cNvPr id="34841" name="TextBox 7"/>
          <p:cNvSpPr txBox="1">
            <a:spLocks noChangeArrowheads="1"/>
          </p:cNvSpPr>
          <p:nvPr/>
        </p:nvSpPr>
        <p:spPr bwMode="auto">
          <a:xfrm rot="10800000" flipV="1">
            <a:off x="1115616" y="3645024"/>
            <a:ext cx="81490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(1) Source </a:t>
            </a:r>
            <a:r>
              <a:rPr lang="en-US" sz="1600" dirty="0"/>
              <a:t>of Publicly Available Ex-Factory </a:t>
            </a:r>
            <a:r>
              <a:rPr lang="en-US" sz="1600" dirty="0" smtClean="0"/>
              <a:t>Price </a:t>
            </a:r>
            <a:r>
              <a:rPr lang="en-US" sz="1600" dirty="0"/>
              <a:t>in France:  </a:t>
            </a:r>
            <a:r>
              <a:rPr lang="en-US" sz="1600" dirty="0" smtClean="0"/>
              <a:t>Vidal </a:t>
            </a:r>
            <a:r>
              <a:rPr lang="en-US" sz="1600" dirty="0"/>
              <a:t>June 2011</a:t>
            </a:r>
            <a:endParaRPr lang="en-CA" sz="1600" dirty="0"/>
          </a:p>
        </p:txBody>
      </p:sp>
      <p:sp>
        <p:nvSpPr>
          <p:cNvPr id="34842" name="TextBox 8"/>
          <p:cNvSpPr txBox="1">
            <a:spLocks noChangeArrowheads="1"/>
          </p:cNvSpPr>
          <p:nvPr/>
        </p:nvSpPr>
        <p:spPr bwMode="auto">
          <a:xfrm>
            <a:off x="1115616" y="4553833"/>
            <a:ext cx="802838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u="sng" dirty="0"/>
              <a:t>Explanation of </a:t>
            </a:r>
            <a:r>
              <a:rPr lang="en-US" sz="1600" u="sng" dirty="0" smtClean="0"/>
              <a:t>second column </a:t>
            </a:r>
            <a:endParaRPr lang="en-US" sz="1600" u="sng" dirty="0"/>
          </a:p>
          <a:p>
            <a:pPr lvl="1"/>
            <a:r>
              <a:rPr lang="en-US" sz="1600" dirty="0"/>
              <a:t>PP= FP = </a:t>
            </a:r>
            <a:r>
              <a:rPr lang="en-US" sz="1600" dirty="0" smtClean="0"/>
              <a:t>36.22</a:t>
            </a:r>
          </a:p>
          <a:p>
            <a:pPr lvl="1"/>
            <a:r>
              <a:rPr lang="en-US" sz="1600" dirty="0" smtClean="0"/>
              <a:t>36.22 is between 22.90 and 150, apply formula: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WP= 20.83 + </a:t>
            </a:r>
            <a:r>
              <a:rPr lang="en-US" sz="1600" dirty="0" smtClean="0"/>
              <a:t>(36.22 - 22.90</a:t>
            </a:r>
            <a:r>
              <a:rPr lang="en-US" sz="1600" dirty="0"/>
              <a:t>)/1.06 = 33.40</a:t>
            </a:r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9" name="Picture 8" descr="Equation 1France 2010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02610" y="5001741"/>
            <a:ext cx="2097782" cy="44348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043608" y="1124744"/>
            <a:ext cx="1428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Verification</a:t>
            </a:r>
            <a:endParaRPr lang="en-CA" sz="1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848600" cy="576064"/>
          </a:xfrm>
        </p:spPr>
        <p:txBody>
          <a:bodyPr/>
          <a:lstStyle/>
          <a:p>
            <a:r>
              <a:rPr lang="en-US" sz="2400" dirty="0" smtClean="0"/>
              <a:t>Example:  Verification – U.S.A (Drug ABC, March-June 2011)</a:t>
            </a:r>
            <a:endParaRPr lang="en-CA" sz="2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66800" y="1210920"/>
          <a:ext cx="7848600" cy="3672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00"/>
                <a:gridCol w="2717800"/>
                <a:gridCol w="2514600"/>
              </a:tblGrid>
              <a:tr h="70591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Pack      Price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    Customer </a:t>
                      </a:r>
                      <a:endParaRPr lang="en-US" dirty="0" smtClean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Size       US$             Class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Price / Unit in 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US $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Price / Unit in </a:t>
                      </a: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CDN $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186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(30)         203.0000           (H)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[(203.00/30) + (203.00/30) + (203.00/30) + (167.24/30) + (608.96/90) + (608.96/90) + (608.96/90) + (501.71/90)] /8=  </a:t>
                      </a:r>
                      <a:r>
                        <a:rPr lang="en-US" b="1" dirty="0" smtClean="0"/>
                        <a:t>US $ 6.4687 </a:t>
                      </a:r>
                      <a:endParaRPr lang="en-CA" b="1" dirty="0" smtClean="0"/>
                    </a:p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6.4687 x 1.07454444 = </a:t>
                      </a:r>
                    </a:p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1" dirty="0" smtClean="0"/>
                        <a:t>CDN $ 6.9509</a:t>
                      </a:r>
                      <a:endParaRPr lang="en-CA" b="1" dirty="0" smtClean="0"/>
                    </a:p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(30)         203.0000           (P)</a:t>
                      </a:r>
                      <a:endParaRPr lang="en-CA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(30)         203.0000          (W)</a:t>
                      </a:r>
                      <a:endParaRPr lang="en-CA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(30)         167.2400      (FSS)</a:t>
                      </a:r>
                      <a:endParaRPr lang="en-CA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(90)         608.9600           (H)</a:t>
                      </a:r>
                      <a:endParaRPr lang="en-CA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(90)         608.9600           (P)</a:t>
                      </a:r>
                      <a:endParaRPr lang="en-CA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(90)         608.9600          (W)</a:t>
                      </a:r>
                      <a:endParaRPr lang="en-CA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(90)         501.7100      (FSS)</a:t>
                      </a:r>
                      <a:endParaRPr lang="en-CA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672DFD1-3D0A-4F41-AE9C-F51E61D324CE}" type="slidenum">
              <a:rPr lang="en-US" smtClean="0"/>
              <a:pPr/>
              <a:t>32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8160" name="Line 4"/>
          <p:cNvSpPr>
            <a:spLocks noChangeShapeType="1"/>
          </p:cNvSpPr>
          <p:nvPr/>
        </p:nvSpPr>
        <p:spPr bwMode="auto">
          <a:xfrm>
            <a:off x="1043608" y="764704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1115616" y="4944070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Exchange rate for the U.S.A. : 1.07454444</a:t>
            </a:r>
          </a:p>
          <a:p>
            <a:endParaRPr lang="en-US" sz="1200" dirty="0" smtClean="0"/>
          </a:p>
          <a:p>
            <a:r>
              <a:rPr lang="en-US" sz="1600" dirty="0" smtClean="0"/>
              <a:t>Company would be requested to provide evidence that US$ 203 and 608.96 are publicly available ex-factory prices of ABC for hospitals and pharmacies in the USA.</a:t>
            </a:r>
            <a:endParaRPr lang="en-US" dirty="0" smtClean="0">
              <a:solidFill>
                <a:srgbClr val="1D458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83671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Company Submission</a:t>
            </a:r>
            <a:endParaRPr lang="en-CA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8077200" cy="432048"/>
          </a:xfrm>
        </p:spPr>
        <p:txBody>
          <a:bodyPr/>
          <a:lstStyle/>
          <a:p>
            <a:r>
              <a:rPr lang="en-US" sz="2400" dirty="0" smtClean="0"/>
              <a:t>Example: Verification – U.S.A. (Drug ABC, March-June 2011)</a:t>
            </a:r>
            <a:endParaRPr lang="en-CA" sz="2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5616" y="1340768"/>
          <a:ext cx="7920880" cy="258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7194"/>
                <a:gridCol w="2361032"/>
                <a:gridCol w="1599408"/>
                <a:gridCol w="1523246"/>
              </a:tblGrid>
              <a:tr h="98398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Publicly Available Price</a:t>
                      </a:r>
                      <a:r>
                        <a:rPr lang="en-US" baseline="30000" dirty="0" smtClean="0">
                          <a:solidFill>
                            <a:srgbClr val="000000"/>
                          </a:solidFill>
                        </a:rPr>
                        <a:t>(1)</a:t>
                      </a:r>
                    </a:p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Pck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Price 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  Source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Size       US $                   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Backing out </a:t>
                      </a:r>
                    </a:p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Pck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Size   Price    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Cust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 </a:t>
                      </a: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             US $     Class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Price/ Unit in US $</a:t>
                      </a:r>
                    </a:p>
                    <a:p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Price/ Unit </a:t>
                      </a:r>
                    </a:p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in CDN $ 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9060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(30)      165.34      (FSS)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0" dirty="0" smtClean="0"/>
                        <a:t>No backing out as there are no regulated mark-ups in the US</a:t>
                      </a:r>
                      <a:endParaRPr lang="en-CA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0" dirty="0" smtClean="0"/>
                        <a:t>[(165.34/30)+ (188.84/30) + (496.04/90) + (566.47/90)] / 4 =</a:t>
                      </a:r>
                      <a:r>
                        <a:rPr lang="en-US" b="1" dirty="0" smtClean="0"/>
                        <a:t>  US $ 5.9029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1" dirty="0" smtClean="0"/>
                        <a:t>5.9029 x 1.07454444 =</a:t>
                      </a:r>
                    </a:p>
                    <a:p>
                      <a:pPr>
                        <a:lnSpc>
                          <a:spcPts val="2160"/>
                        </a:lnSpc>
                      </a:pPr>
                      <a:r>
                        <a:rPr lang="en-US" b="1" dirty="0" smtClean="0"/>
                        <a:t>CDN $ 6.3429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9060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(30)      188.84     (WAC)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9060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(90)      496.04      (FSS)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9060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en-US" dirty="0" smtClean="0"/>
                        <a:t>(90)      566.47     (WAC)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CA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8AB8FC-BD69-40AF-8D9D-37027F3FE76E}" type="slidenum">
              <a:rPr lang="en-US" smtClean="0"/>
              <a:pPr/>
              <a:t>33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1235" name="Line 4"/>
          <p:cNvSpPr>
            <a:spLocks noChangeShapeType="1"/>
          </p:cNvSpPr>
          <p:nvPr/>
        </p:nvSpPr>
        <p:spPr bwMode="auto">
          <a:xfrm>
            <a:off x="1043608" y="764704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1236" name="TextBox 6"/>
          <p:cNvSpPr txBox="1">
            <a:spLocks noChangeArrowheads="1"/>
          </p:cNvSpPr>
          <p:nvPr/>
        </p:nvSpPr>
        <p:spPr bwMode="auto">
          <a:xfrm rot="10800000" flipV="1">
            <a:off x="1115615" y="3947138"/>
            <a:ext cx="80013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600" dirty="0" smtClean="0"/>
          </a:p>
          <a:p>
            <a:pPr marL="342900" indent="-342900">
              <a:buAutoNum type="arabicParenBoth"/>
            </a:pPr>
            <a:r>
              <a:rPr lang="en-US" sz="1600" dirty="0" smtClean="0"/>
              <a:t>Sources of Publicly Available Ex-Factory Prices in the U.S.A. : Thompson PDR -Red Book Wholesale Acquisition Cost  and Federal Supply Schedule June 2011 </a:t>
            </a:r>
          </a:p>
          <a:p>
            <a:pPr marL="342900" indent="-342900"/>
            <a:endParaRPr lang="en-US" sz="1600" dirty="0" smtClean="0"/>
          </a:p>
          <a:p>
            <a:r>
              <a:rPr lang="en-US" sz="1600" dirty="0" smtClean="0"/>
              <a:t>Exchange </a:t>
            </a:r>
            <a:r>
              <a:rPr lang="en-US" sz="1600" dirty="0"/>
              <a:t>rate for </a:t>
            </a:r>
            <a:r>
              <a:rPr lang="en-US" sz="1600" dirty="0" smtClean="0"/>
              <a:t>the U.S.A. : </a:t>
            </a:r>
            <a:r>
              <a:rPr lang="en-US" sz="1600" dirty="0"/>
              <a:t>1.07454444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608" y="836712"/>
            <a:ext cx="142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Verification</a:t>
            </a:r>
            <a:endParaRPr lang="en-CA" sz="1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B8CDC-37CD-45BA-9FD3-818302BE5254}" type="slidenum">
              <a:rPr lang="en-US" smtClean="0"/>
              <a:pPr>
                <a:defRPr/>
              </a:pPr>
              <a:t>34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231031"/>
            <a:ext cx="8100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22509A"/>
                </a:solidFill>
                <a:latin typeface="+mj-lt"/>
              </a:rPr>
              <a:t>Example: International Price Verification Report for Drug ABC, March-June 2011</a:t>
            </a:r>
            <a:endParaRPr lang="en-CA" b="1" dirty="0">
              <a:solidFill>
                <a:srgbClr val="22509A"/>
              </a:solidFill>
              <a:latin typeface="+mj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87624" y="1196752"/>
          <a:ext cx="7776865" cy="4705714"/>
        </p:xfrm>
        <a:graphic>
          <a:graphicData uri="http://schemas.openxmlformats.org/drawingml/2006/table">
            <a:tbl>
              <a:tblPr/>
              <a:tblGrid>
                <a:gridCol w="517021"/>
                <a:gridCol w="654892"/>
                <a:gridCol w="1025427"/>
                <a:gridCol w="654892"/>
                <a:gridCol w="611808"/>
                <a:gridCol w="574468"/>
                <a:gridCol w="677873"/>
                <a:gridCol w="677873"/>
                <a:gridCol w="438395"/>
                <a:gridCol w="720080"/>
                <a:gridCol w="432048"/>
                <a:gridCol w="792088"/>
              </a:tblGrid>
              <a:tr h="144947"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da-DK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ABC 100 mg/tab (DIN 01234567)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International Price Verification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gridSpan="12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January-June 2011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Country</a:t>
                      </a:r>
                    </a:p>
                  </a:txBody>
                  <a:tcPr marL="4731" marR="4731" marT="4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Company Submission Prices</a:t>
                      </a:r>
                    </a:p>
                  </a:txBody>
                  <a:tcPr marL="4731" marR="4731" marT="4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Publicly Available</a:t>
                      </a:r>
                    </a:p>
                  </a:txBody>
                  <a:tcPr marL="4731" marR="4731" marT="4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International Ex-Factory Prices</a:t>
                      </a:r>
                    </a:p>
                  </a:txBody>
                  <a:tcPr marL="4731" marR="4731" marT="47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5841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(Local Currency)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(Canadian Currency)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International </a:t>
                      </a:r>
                      <a:r>
                        <a:rPr lang="en-CA" sz="900" b="1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Prices </a:t>
                      </a:r>
                      <a:endParaRPr lang="en-CA" sz="900" b="1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Backed Out From Public Sources 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5841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1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(Local Currency)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1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(Canadian Currency) 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49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Canada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76.5000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84.1500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76.5000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84.1500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76.5000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84.1500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(CDN$)(H)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(CDN$)(H)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(CDN$)(P)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(CDN$)(P)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(CDN$)(W)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(CDN$)(W)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$2.6775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sz="900" b="0" i="0" u="none" strike="noStrike" dirty="0" smtClean="0">
                        <a:solidFill>
                          <a:srgbClr val="003366"/>
                        </a:solidFill>
                        <a:latin typeface="Arial"/>
                      </a:endParaRPr>
                    </a:p>
                    <a:p>
                      <a:pPr algn="r" rtl="0" fontAlgn="t"/>
                      <a:endParaRPr lang="en-US" sz="900" b="0" i="0" u="none" strike="noStrike" dirty="0" smtClean="0">
                        <a:solidFill>
                          <a:srgbClr val="003366"/>
                        </a:solidFill>
                        <a:latin typeface="Arial"/>
                      </a:endParaRP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76.5000</a:t>
                      </a:r>
                    </a:p>
                    <a:p>
                      <a:pPr algn="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84.1500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</a:t>
                      </a:r>
                    </a:p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(CDN$)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CA" sz="900" b="0" i="0" u="none" strike="noStrike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$2.6775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47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Germany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40.0400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(€)(H)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$</a:t>
                      </a:r>
                      <a:r>
                        <a:rPr lang="en-CA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2.1463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61.2400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42.1000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$2.1561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42.1000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(€)(P)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39.7200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(€)(W)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40.0400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(€)(W)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France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36.2200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$1.8069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36.2200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36.2200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$1.8346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33.3200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(28)</a:t>
                      </a:r>
                    </a:p>
                  </a:txBody>
                  <a:tcPr marL="4731" marR="4731" marT="47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33.4000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4494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(50)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59.5000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(€)(H)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rowSpan="8"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US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203.0000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(US$)(H)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$6.9589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165.3400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(US$)(FSS)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 gridSpan="2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N/A 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$</a:t>
                      </a:r>
                      <a:r>
                        <a:rPr lang="en-CA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6.3429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203.0000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(US$)(P)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188.8400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(US$)(WAC)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203.0000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(US$)(W)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496.0400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(US$)(FSS)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(30)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167.2400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(US$)(FSS)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 dirty="0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566.4700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(US$)(WAC)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608.9600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(US$)(H)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608.9600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(US$)(P)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608.9600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(US$)(W)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(90)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501.7100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CA" sz="900" b="0" i="0" u="none" strike="noStrike">
                          <a:solidFill>
                            <a:srgbClr val="003366"/>
                          </a:solidFill>
                          <a:latin typeface="Arial"/>
                        </a:rPr>
                        <a:t>(US$)(FSS)</a:t>
                      </a: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819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Median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CA" sz="900" b="0" i="0" u="none" strike="noStrike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$2.1463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CA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3366"/>
                          </a:solidFill>
                          <a:latin typeface="Arial"/>
                        </a:rPr>
                        <a:t>$2.1561</a:t>
                      </a:r>
                      <a:endParaRPr lang="en-CA" sz="900" b="0" i="0" u="none" strike="noStrike" dirty="0">
                        <a:solidFill>
                          <a:srgbClr val="003366"/>
                        </a:solidFill>
                        <a:latin typeface="Arial"/>
                      </a:endParaRPr>
                    </a:p>
                  </a:txBody>
                  <a:tcPr marL="4731" marR="4731" marT="47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>
            <a:off x="1691680" y="3789040"/>
            <a:ext cx="2376264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644008" y="3789040"/>
            <a:ext cx="1944216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691680" y="5733256"/>
            <a:ext cx="2376264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644008" y="5733256"/>
            <a:ext cx="1944216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588224" y="3789040"/>
            <a:ext cx="1584176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Line 4"/>
          <p:cNvSpPr>
            <a:spLocks noChangeShapeType="1"/>
          </p:cNvSpPr>
          <p:nvPr/>
        </p:nvSpPr>
        <p:spPr bwMode="auto">
          <a:xfrm>
            <a:off x="1043608" y="1124000"/>
            <a:ext cx="8100392" cy="744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84784"/>
            <a:ext cx="7848600" cy="5220816"/>
          </a:xfrm>
        </p:spPr>
        <p:txBody>
          <a:bodyPr/>
          <a:lstStyle/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CA" sz="3200" dirty="0" smtClean="0"/>
              <a:t>PMPRB Website Overview</a:t>
            </a: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B8CDC-37CD-45BA-9FD3-818302BE5254}" type="slidenum">
              <a:rPr lang="en-US" smtClean="0"/>
              <a:pPr>
                <a:defRPr/>
              </a:pPr>
              <a:t>35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848600" cy="1066800"/>
          </a:xfrm>
        </p:spPr>
        <p:txBody>
          <a:bodyPr/>
          <a:lstStyle/>
          <a:p>
            <a:r>
              <a:rPr lang="en-CA" dirty="0" smtClean="0"/>
              <a:t>Website Reorganization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00808"/>
            <a:ext cx="7848600" cy="4114800"/>
          </a:xfrm>
        </p:spPr>
        <p:txBody>
          <a:bodyPr/>
          <a:lstStyle/>
          <a:p>
            <a:r>
              <a:rPr lang="en-CA" dirty="0" smtClean="0"/>
              <a:t>Newly revamped website launched October 1, 2011</a:t>
            </a:r>
          </a:p>
          <a:p>
            <a:endParaRPr lang="en-CA" dirty="0" smtClean="0"/>
          </a:p>
          <a:p>
            <a:r>
              <a:rPr lang="en-CA" dirty="0" smtClean="0"/>
              <a:t>Why did we do it?</a:t>
            </a:r>
          </a:p>
          <a:p>
            <a:pPr lvl="1"/>
            <a:r>
              <a:rPr lang="en-CA" dirty="0" smtClean="0"/>
              <a:t>To reorganize and update content</a:t>
            </a:r>
          </a:p>
          <a:p>
            <a:pPr lvl="1"/>
            <a:r>
              <a:rPr lang="en-CA" dirty="0" smtClean="0"/>
              <a:t>To make it more user friendly</a:t>
            </a:r>
          </a:p>
          <a:p>
            <a:pPr lvl="1"/>
            <a:r>
              <a:rPr lang="en-CA" dirty="0" smtClean="0"/>
              <a:t>To bring more context to the content on our website</a:t>
            </a:r>
          </a:p>
          <a:p>
            <a:pPr lvl="1"/>
            <a:r>
              <a:rPr lang="en-CA" dirty="0" smtClean="0"/>
              <a:t>To ensure that users visiting the website infrequently have the same base knowledge as those who use it on a daily basis.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B8CDC-37CD-45BA-9FD3-818302BE5254}" type="slidenum">
              <a:rPr lang="en-US" smtClean="0"/>
              <a:pPr>
                <a:defRPr/>
              </a:pPr>
              <a:t>36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94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848600" cy="1066800"/>
          </a:xfrm>
        </p:spPr>
        <p:txBody>
          <a:bodyPr/>
          <a:lstStyle/>
          <a:p>
            <a:r>
              <a:rPr lang="en-CA" dirty="0" smtClean="0"/>
              <a:t>Information for Patentees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90464"/>
            <a:ext cx="7848600" cy="4114800"/>
          </a:xfrm>
        </p:spPr>
        <p:txBody>
          <a:bodyPr/>
          <a:lstStyle/>
          <a:p>
            <a:r>
              <a:rPr lang="en-CA" dirty="0" smtClean="0"/>
              <a:t>One stop shopping for Patentees</a:t>
            </a:r>
          </a:p>
          <a:p>
            <a:pPr lvl="1"/>
            <a:r>
              <a:rPr lang="en-CA" dirty="0" smtClean="0"/>
              <a:t>Revamped “</a:t>
            </a:r>
            <a:r>
              <a:rPr lang="en-CA" dirty="0" smtClean="0">
                <a:hlinkClick r:id="rId2"/>
              </a:rPr>
              <a:t>Are you a Patentee?</a:t>
            </a:r>
            <a:r>
              <a:rPr lang="en-CA" dirty="0" smtClean="0"/>
              <a:t>” section of our website</a:t>
            </a:r>
          </a:p>
          <a:p>
            <a:pPr lvl="1"/>
            <a:r>
              <a:rPr lang="en-CA" dirty="0"/>
              <a:t>One central </a:t>
            </a:r>
            <a:r>
              <a:rPr lang="en-CA" dirty="0" smtClean="0"/>
              <a:t>hub for all Patentee related materials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Information found in “</a:t>
            </a:r>
            <a:r>
              <a:rPr lang="en-CA" dirty="0" smtClean="0">
                <a:hlinkClick r:id="rId3"/>
              </a:rPr>
              <a:t>left-hand</a:t>
            </a:r>
            <a:r>
              <a:rPr lang="en-CA" dirty="0" smtClean="0"/>
              <a:t>” menu</a:t>
            </a:r>
          </a:p>
          <a:p>
            <a:pPr lvl="1"/>
            <a:r>
              <a:rPr lang="en-CA" i="1" dirty="0" smtClean="0"/>
              <a:t>New Patented Medicines Reported to the PMPRB </a:t>
            </a:r>
            <a:r>
              <a:rPr lang="en-CA" dirty="0" smtClean="0"/>
              <a:t>Module</a:t>
            </a:r>
          </a:p>
          <a:p>
            <a:pPr lvl="1"/>
            <a:r>
              <a:rPr lang="en-CA" dirty="0" smtClean="0"/>
              <a:t>Regulating Prices</a:t>
            </a:r>
          </a:p>
          <a:p>
            <a:pPr lvl="1"/>
            <a:r>
              <a:rPr lang="en-CA" dirty="0" smtClean="0"/>
              <a:t>Legislation, Regulations and Guidelines</a:t>
            </a:r>
          </a:p>
          <a:p>
            <a:pPr lvl="1"/>
            <a:r>
              <a:rPr lang="en-CA" dirty="0" smtClean="0"/>
              <a:t>Analytical Studies</a:t>
            </a:r>
          </a:p>
          <a:p>
            <a:pPr lvl="1"/>
            <a:r>
              <a:rPr lang="en-CA" dirty="0" smtClean="0"/>
              <a:t>NPDUIS Reports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B8CDC-37CD-45BA-9FD3-818302BE5254}" type="slidenum">
              <a:rPr lang="en-US" smtClean="0"/>
              <a:pPr>
                <a:defRPr/>
              </a:pPr>
              <a:t>37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19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848600" cy="1066800"/>
          </a:xfrm>
        </p:spPr>
        <p:txBody>
          <a:bodyPr/>
          <a:lstStyle/>
          <a:p>
            <a:r>
              <a:rPr lang="en-CA" dirty="0" smtClean="0"/>
              <a:t>New Medicines Reported to the PMPRB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72816"/>
            <a:ext cx="7848600" cy="4114800"/>
          </a:xfrm>
        </p:spPr>
        <p:txBody>
          <a:bodyPr/>
          <a:lstStyle/>
          <a:p>
            <a:r>
              <a:rPr lang="en-CA" dirty="0" smtClean="0"/>
              <a:t>Brand new module launched January 30, 2012</a:t>
            </a:r>
          </a:p>
          <a:p>
            <a:pPr lvl="1"/>
            <a:r>
              <a:rPr lang="en-CA" dirty="0" smtClean="0"/>
              <a:t>Fully searchable and sortable – works like a search engine</a:t>
            </a:r>
          </a:p>
          <a:p>
            <a:pPr lvl="1"/>
            <a:r>
              <a:rPr lang="en-CA" dirty="0" smtClean="0"/>
              <a:t>Up to date data – user friendly, much more accessible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Price Review Records</a:t>
            </a:r>
          </a:p>
          <a:p>
            <a:pPr lvl="1"/>
            <a:r>
              <a:rPr lang="en-CA" dirty="0" smtClean="0"/>
              <a:t>Records are live for 2010 onward</a:t>
            </a:r>
          </a:p>
          <a:p>
            <a:pPr lvl="1"/>
            <a:r>
              <a:rPr lang="en-CA" dirty="0" smtClean="0"/>
              <a:t>Data for 2011 will be posted incrementally in the coming weeks/months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B8CDC-37CD-45BA-9FD3-818302BE5254}" type="slidenum">
              <a:rPr lang="en-US" smtClean="0"/>
              <a:pPr>
                <a:defRPr/>
              </a:pPr>
              <a:t>38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1946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848600" cy="1066800"/>
          </a:xfrm>
        </p:spPr>
        <p:txBody>
          <a:bodyPr/>
          <a:lstStyle/>
          <a:p>
            <a:r>
              <a:rPr lang="en-CA" dirty="0" smtClean="0"/>
              <a:t>Other Initiatives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12776"/>
            <a:ext cx="7848600" cy="4114800"/>
          </a:xfrm>
        </p:spPr>
        <p:txBody>
          <a:bodyPr/>
          <a:lstStyle/>
          <a:p>
            <a:r>
              <a:rPr lang="en-CA" dirty="0" smtClean="0"/>
              <a:t>PMPRB Twitter feed on March 1, 2012 - @PMPRB_CEPMB</a:t>
            </a:r>
          </a:p>
          <a:p>
            <a:pPr lvl="1"/>
            <a:r>
              <a:rPr lang="en-CA" dirty="0" smtClean="0"/>
              <a:t>Enhanced accessibility and transparency</a:t>
            </a:r>
          </a:p>
          <a:p>
            <a:pPr lvl="1"/>
            <a:r>
              <a:rPr lang="en-CA" dirty="0"/>
              <a:t>More immediate, instant access</a:t>
            </a:r>
          </a:p>
          <a:p>
            <a:pPr lvl="1"/>
            <a:r>
              <a:rPr lang="en-CA" dirty="0" smtClean="0"/>
              <a:t>Works in conjunction with the website and our eBulletin service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Transitioning toward an “electronic-only” environment</a:t>
            </a:r>
          </a:p>
          <a:p>
            <a:pPr lvl="1"/>
            <a:r>
              <a:rPr lang="en-CA" dirty="0" smtClean="0"/>
              <a:t>January 2012 NEWSletter</a:t>
            </a:r>
          </a:p>
          <a:p>
            <a:pPr lvl="2"/>
            <a:r>
              <a:rPr lang="en-CA" dirty="0" smtClean="0"/>
              <a:t>First issue of the NEWSletter available as an “electronic-only” document</a:t>
            </a:r>
          </a:p>
          <a:p>
            <a:pPr lvl="1"/>
            <a:r>
              <a:rPr lang="en-CA" dirty="0" smtClean="0"/>
              <a:t>Eventually all publications will move away from print versions</a:t>
            </a:r>
          </a:p>
          <a:p>
            <a:pPr lvl="2"/>
            <a:r>
              <a:rPr lang="en-CA" dirty="0" smtClean="0"/>
              <a:t>Ex. 2012 Annual Report will be web only. 2012 Annual Report in Brief will be available in print.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FB8CDC-37CD-45BA-9FD3-818302BE5254}" type="slidenum">
              <a:rPr lang="en-US" smtClean="0"/>
              <a:pPr>
                <a:defRPr/>
              </a:pPr>
              <a:t>39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97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332656"/>
            <a:ext cx="7848600" cy="792088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1D4585"/>
                </a:solidFill>
              </a:rPr>
              <a:t>Technical Issues Raised by Working Group</a:t>
            </a:r>
            <a:r>
              <a:rPr lang="en-US" sz="2400" dirty="0" smtClean="0">
                <a:solidFill>
                  <a:srgbClr val="1D4585"/>
                </a:solidFill>
              </a:rPr>
              <a:t/>
            </a:r>
            <a:br>
              <a:rPr lang="en-US" sz="2400" dirty="0" smtClean="0">
                <a:solidFill>
                  <a:srgbClr val="1D4585"/>
                </a:solidFill>
              </a:rPr>
            </a:br>
            <a:r>
              <a:rPr lang="en-CA" sz="24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556792"/>
            <a:ext cx="8077200" cy="3970784"/>
          </a:xfrm>
        </p:spPr>
        <p:txBody>
          <a:bodyPr/>
          <a:lstStyle/>
          <a:p>
            <a:r>
              <a:rPr lang="en-CA" dirty="0" smtClean="0"/>
              <a:t>Subsequent patentee maintains benefits of previous patentee</a:t>
            </a:r>
          </a:p>
          <a:p>
            <a:pPr lvl="1"/>
            <a:r>
              <a:rPr lang="en-CA" dirty="0" smtClean="0"/>
              <a:t>Patentee A first sells product XYZ in 2001 and its price of $20.00 is within the Guidelines (the IBP would be $20.00)</a:t>
            </a:r>
          </a:p>
          <a:p>
            <a:pPr lvl="2"/>
            <a:r>
              <a:rPr lang="en-CA" dirty="0" smtClean="0"/>
              <a:t>provides benefits to hospitals in 2004 and by 2007 its ATP is $12.00  </a:t>
            </a:r>
          </a:p>
          <a:p>
            <a:pPr lvl="1"/>
            <a:r>
              <a:rPr lang="en-CA" dirty="0" smtClean="0"/>
              <a:t>Patentee B acquires and starts to sell product XYZ in 2008 and provides the same benefits to hospitals, such that its ATP is $12.00 (the IBP is $12.00)</a:t>
            </a:r>
          </a:p>
          <a:p>
            <a:pPr lvl="2"/>
            <a:r>
              <a:rPr lang="en-CA" dirty="0" smtClean="0"/>
              <a:t>in 2010, Patentee B terminates all benefits and the ATP is $20.00</a:t>
            </a:r>
          </a:p>
          <a:p>
            <a:r>
              <a:rPr lang="en-CA" u="sng" dirty="0" smtClean="0"/>
              <a:t>RECOMMENDATION</a:t>
            </a:r>
            <a:r>
              <a:rPr lang="en-CA" dirty="0" smtClean="0"/>
              <a:t>:  Patentee B to obtain IBP from Patentee 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8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0F7FFC3-73B7-44D4-80EF-FC22D8D17D6D}" type="slidenum">
              <a:rPr lang="en-US" smtClean="0"/>
              <a:pPr/>
              <a:t>40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0179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260648"/>
            <a:ext cx="7848600" cy="576064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Communication with Board Staff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68760"/>
            <a:ext cx="8077200" cy="543684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Query to PMPRB Staff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 dirty="0" smtClean="0"/>
              <a:t>Guidelines: Ginette Tognet</a:t>
            </a:r>
            <a:r>
              <a:rPr lang="en-US" sz="1800" dirty="0" smtClean="0"/>
              <a:t>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		Tel: (613) 954-8297		E-mail: ginette.tognet@pmprb-cepmb.gc.ca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 dirty="0" smtClean="0"/>
              <a:t>Scientific and new meds: Catherine Lombardo</a:t>
            </a:r>
            <a:r>
              <a:rPr lang="en-US" sz="1800" dirty="0" smtClean="0"/>
              <a:t>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		Tel: (613) 952-7620		E-mail: catherine.lombardo@pmprb-cepmb.gc.ca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 dirty="0" smtClean="0"/>
              <a:t>Filing Form 1 and 2: Beatrice Mullington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		Tel: (613) 952-2924		E-mail: beatrice.mullington@pmprb-cepmb.gc.ca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 dirty="0" smtClean="0"/>
              <a:t>Investigation: Senior Regulatory Officer assigned to Company</a:t>
            </a:r>
            <a:r>
              <a:rPr lang="en-US" sz="1800" dirty="0" smtClean="0"/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 dirty="0" smtClean="0"/>
              <a:t>Form 3: Lokanadha Cheruvu</a:t>
            </a:r>
            <a:r>
              <a:rPr lang="en-US" sz="1800" dirty="0" smtClean="0"/>
              <a:t>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		Tel: (613) 954-9812		E-mail: </a:t>
            </a:r>
            <a:r>
              <a:rPr lang="en-US" sz="1800" dirty="0" smtClean="0">
                <a:hlinkClick r:id="rId3"/>
              </a:rPr>
              <a:t>lokanadha.cheruvu@pmprb-cepmb.gc.ca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 dirty="0" smtClean="0"/>
              <a:t>Website Issues: Tom Kloppenburg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   		Tel</a:t>
            </a:r>
            <a:r>
              <a:rPr lang="en-US" sz="1800" dirty="0" smtClean="0"/>
              <a:t>: (613) </a:t>
            </a:r>
            <a:r>
              <a:rPr lang="en-US" sz="1800" smtClean="0"/>
              <a:t>960-4553  		E-mail: </a:t>
            </a:r>
            <a:r>
              <a:rPr lang="en-US" sz="1800" smtClean="0">
                <a:hlinkClick r:id="rId4"/>
              </a:rPr>
              <a:t>tom.kloppenburg@pmprb-cepmb.gc.ca</a:t>
            </a:r>
            <a:endParaRPr lang="en-US" sz="18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All other questions: </a:t>
            </a:r>
            <a:r>
              <a:rPr lang="fr-CA" sz="1800" dirty="0" smtClean="0"/>
              <a:t>1-877-861-2350             </a:t>
            </a:r>
            <a:r>
              <a:rPr lang="fr-CA" sz="1800" dirty="0" smtClean="0">
                <a:hlinkClick r:id="rId5"/>
              </a:rPr>
              <a:t>pmprb@pmprb-cepmb.gc.ca</a:t>
            </a:r>
            <a:r>
              <a:rPr lang="fr-CA" sz="1800" dirty="0" smtClean="0"/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>
              <a:solidFill>
                <a:srgbClr val="FF3300"/>
              </a:solidFill>
            </a:endParaRPr>
          </a:p>
        </p:txBody>
      </p:sp>
      <p:sp>
        <p:nvSpPr>
          <p:cNvPr id="50181" name="Line 4"/>
          <p:cNvSpPr>
            <a:spLocks noChangeShapeType="1"/>
          </p:cNvSpPr>
          <p:nvPr/>
        </p:nvSpPr>
        <p:spPr bwMode="auto">
          <a:xfrm>
            <a:off x="1043608" y="1052736"/>
            <a:ext cx="8100392" cy="17512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332656"/>
            <a:ext cx="7848600" cy="792088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1D4585"/>
                </a:solidFill>
              </a:rPr>
              <a:t>Technical Issues Raised by Working Group</a:t>
            </a:r>
            <a:r>
              <a:rPr lang="en-US" sz="2400" dirty="0" smtClean="0">
                <a:solidFill>
                  <a:srgbClr val="1D4585"/>
                </a:solidFill>
              </a:rPr>
              <a:t/>
            </a:r>
            <a:br>
              <a:rPr lang="en-US" sz="2400" dirty="0" smtClean="0">
                <a:solidFill>
                  <a:srgbClr val="1D4585"/>
                </a:solidFill>
              </a:rPr>
            </a:br>
            <a:r>
              <a:rPr lang="en-CA" sz="24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628800"/>
            <a:ext cx="7848600" cy="3898776"/>
          </a:xfrm>
        </p:spPr>
        <p:txBody>
          <a:bodyPr/>
          <a:lstStyle/>
          <a:p>
            <a:r>
              <a:rPr lang="en-CA" dirty="0" smtClean="0"/>
              <a:t>Benefits offered in first period of sale</a:t>
            </a:r>
          </a:p>
          <a:p>
            <a:r>
              <a:rPr lang="en-CA" u="sng" dirty="0" smtClean="0"/>
              <a:t>RECOMMENDATION:</a:t>
            </a:r>
            <a:endParaRPr lang="en-CA" dirty="0" smtClean="0"/>
          </a:p>
          <a:p>
            <a:pPr lvl="1"/>
            <a:r>
              <a:rPr lang="en-CA" dirty="0" smtClean="0"/>
              <a:t>Two independent approaches depending on the circumstances</a:t>
            </a:r>
          </a:p>
          <a:p>
            <a:pPr lvl="2"/>
            <a:r>
              <a:rPr lang="en-CA" dirty="0" smtClean="0"/>
              <a:t>During first period of sale, patentee to report value of benefits as separate item in Form 2, Block 4 data </a:t>
            </a:r>
          </a:p>
          <a:p>
            <a:pPr lvl="3"/>
            <a:r>
              <a:rPr lang="en-CA" dirty="0" smtClean="0"/>
              <a:t>This will be the case where sales and benefits are offered within the same class of customer</a:t>
            </a:r>
          </a:p>
          <a:p>
            <a:pPr lvl="2"/>
            <a:r>
              <a:rPr lang="en-CA" dirty="0" smtClean="0"/>
              <a:t>Board Staff to review Form 2, Block 4 data in first period of sale to identify a class of customer where no benefits were offered </a:t>
            </a:r>
          </a:p>
          <a:p>
            <a:pPr lvl="3"/>
            <a:r>
              <a:rPr lang="en-CA" dirty="0" smtClean="0"/>
              <a:t>This will be the case where sales occur in one class of customer and benefit are offered to another class of customer</a:t>
            </a:r>
          </a:p>
          <a:p>
            <a:pPr>
              <a:buNone/>
            </a:pP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8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332656"/>
            <a:ext cx="7848600" cy="792088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1D4585"/>
                </a:solidFill>
              </a:rPr>
              <a:t>Technical Issues Raised by Working Group</a:t>
            </a:r>
            <a:r>
              <a:rPr lang="en-US" sz="2400" dirty="0" smtClean="0">
                <a:solidFill>
                  <a:srgbClr val="1D4585"/>
                </a:solidFill>
              </a:rPr>
              <a:t/>
            </a:r>
            <a:br>
              <a:rPr lang="en-US" sz="2400" dirty="0" smtClean="0">
                <a:solidFill>
                  <a:srgbClr val="1D4585"/>
                </a:solidFill>
              </a:rPr>
            </a:br>
            <a:r>
              <a:rPr lang="en-CA" sz="24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628800"/>
            <a:ext cx="7848600" cy="3898776"/>
          </a:xfrm>
        </p:spPr>
        <p:txBody>
          <a:bodyPr/>
          <a:lstStyle/>
          <a:p>
            <a:r>
              <a:rPr lang="en-CA" dirty="0" smtClean="0"/>
              <a:t>Calculation of IBP* in the context of the Regular DIP Methodology where there is a decrease in the list price</a:t>
            </a:r>
          </a:p>
          <a:p>
            <a:pPr>
              <a:buNone/>
            </a:pPr>
            <a:endParaRPr lang="en-CA" dirty="0" smtClean="0"/>
          </a:p>
          <a:p>
            <a:r>
              <a:rPr lang="en-CA" u="sng" dirty="0" smtClean="0"/>
              <a:t>RECOMMENDATION</a:t>
            </a:r>
            <a:r>
              <a:rPr lang="en-CA" dirty="0" smtClean="0"/>
              <a:t>:</a:t>
            </a:r>
          </a:p>
          <a:p>
            <a:pPr lvl="1"/>
            <a:r>
              <a:rPr lang="en-CA" dirty="0" smtClean="0"/>
              <a:t>IBP* is based on list price increases that are within the Guidelines and any actual decreases in the list price taken by patentee</a:t>
            </a:r>
          </a:p>
          <a:p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8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332656"/>
            <a:ext cx="7848600" cy="792088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1D4585"/>
                </a:solidFill>
              </a:rPr>
              <a:t>Technical Issues Raised by Working Group</a:t>
            </a:r>
            <a:r>
              <a:rPr lang="en-US" sz="2400" dirty="0" smtClean="0">
                <a:solidFill>
                  <a:srgbClr val="1D4585"/>
                </a:solidFill>
              </a:rPr>
              <a:t/>
            </a:r>
            <a:br>
              <a:rPr lang="en-US" sz="2400" dirty="0" smtClean="0">
                <a:solidFill>
                  <a:srgbClr val="1D4585"/>
                </a:solidFill>
              </a:rPr>
            </a:br>
            <a:r>
              <a:rPr lang="en-CA" sz="24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628800"/>
            <a:ext cx="7848600" cy="3898776"/>
          </a:xfrm>
        </p:spPr>
        <p:txBody>
          <a:bodyPr/>
          <a:lstStyle/>
          <a:p>
            <a:r>
              <a:rPr lang="en-CA" dirty="0" smtClean="0"/>
              <a:t>CPI-Adjustment Methodology following application of the DIP Methodology</a:t>
            </a:r>
          </a:p>
          <a:p>
            <a:endParaRPr lang="en-CA" u="sng" dirty="0" smtClean="0"/>
          </a:p>
          <a:p>
            <a:r>
              <a:rPr lang="en-CA" u="sng" dirty="0" smtClean="0"/>
              <a:t>RECOMMENDATION:</a:t>
            </a:r>
          </a:p>
          <a:p>
            <a:pPr lvl="1"/>
            <a:r>
              <a:rPr lang="en-CA" dirty="0" smtClean="0"/>
              <a:t>Reset the CPI clock to zero the year the DIP Methodology is applied</a:t>
            </a:r>
          </a:p>
          <a:p>
            <a:pPr lvl="2"/>
            <a:r>
              <a:rPr lang="en-CA" dirty="0" smtClean="0"/>
              <a:t>Result is that the benchmark year for the CPI-Adjustment Methodology is reset to the year the DIP Methodology is applied </a:t>
            </a:r>
          </a:p>
          <a:p>
            <a:pPr lvl="1"/>
            <a:r>
              <a:rPr lang="en-CA" dirty="0" smtClean="0"/>
              <a:t>Simple, easily applied and represents a fresh start using an existing concept (i.e., benchmark year)</a:t>
            </a:r>
            <a:endParaRPr lang="en-US" dirty="0" smtClean="0"/>
          </a:p>
          <a:p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8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404664"/>
            <a:ext cx="7848600" cy="570348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1D4585"/>
                </a:solidFill>
              </a:rPr>
              <a:t>Recommendations and Next Steps  </a:t>
            </a:r>
            <a:br>
              <a:rPr lang="en-US" sz="2400" dirty="0" smtClean="0">
                <a:solidFill>
                  <a:srgbClr val="1D4585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628800"/>
            <a:ext cx="7848600" cy="3898776"/>
          </a:xfrm>
        </p:spPr>
        <p:txBody>
          <a:bodyPr/>
          <a:lstStyle/>
          <a:p>
            <a:r>
              <a:rPr lang="en-CA" dirty="0" smtClean="0"/>
              <a:t>Working Group report presented to Board on February 16</a:t>
            </a:r>
            <a:r>
              <a:rPr lang="en-CA" baseline="30000" dirty="0" smtClean="0"/>
              <a:t>th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Recommendation: adopt Pilot on a permanent basis, including recommendations to address technical issues</a:t>
            </a:r>
          </a:p>
          <a:p>
            <a:r>
              <a:rPr lang="en-CA" dirty="0" smtClean="0"/>
              <a:t>Board agreed with recommendations</a:t>
            </a:r>
          </a:p>
          <a:p>
            <a:r>
              <a:rPr lang="en-CA" dirty="0" smtClean="0"/>
              <a:t>Next Steps</a:t>
            </a:r>
          </a:p>
          <a:p>
            <a:pPr lvl="1"/>
            <a:r>
              <a:rPr lang="en-CA" dirty="0" smtClean="0"/>
              <a:t>Working Group report to be finalized and posted on PMPRB website in coming weeks</a:t>
            </a:r>
          </a:p>
          <a:p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8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60648"/>
            <a:ext cx="7848600" cy="576064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Guidelines - Areas of further assessment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340768"/>
            <a:ext cx="7848600" cy="5359896"/>
          </a:xfrm>
        </p:spPr>
        <p:txBody>
          <a:bodyPr/>
          <a:lstStyle/>
          <a:p>
            <a:pPr eaLnBrk="1" hangingPunct="1"/>
            <a:r>
              <a:rPr lang="en-CA" dirty="0" smtClean="0"/>
              <a:t>Thresholds for Opening an Investigation </a:t>
            </a:r>
          </a:p>
          <a:p>
            <a:pPr lvl="1" eaLnBrk="1" hangingPunct="1"/>
            <a:r>
              <a:rPr lang="en-CA" dirty="0" smtClean="0"/>
              <a:t>For existing drug products, eliminate 5% trigger at the national level.</a:t>
            </a:r>
          </a:p>
          <a:p>
            <a:pPr eaLnBrk="1" hangingPunct="1"/>
            <a:endParaRPr lang="en-CA" dirty="0" smtClean="0"/>
          </a:p>
          <a:p>
            <a:pPr lvl="2" eaLnBrk="1" hangingPunct="1"/>
            <a:r>
              <a:rPr lang="en-US" dirty="0" smtClean="0"/>
              <a:t>The National ATP or any Market-Specific ATP of a new drug product exceeds the Maximum Average Potential Price during the introductory period by more than 5%.</a:t>
            </a:r>
          </a:p>
          <a:p>
            <a:pPr lvl="2" eaLnBrk="1" hangingPunct="1"/>
            <a:r>
              <a:rPr lang="en-US" strike="sngStrike" dirty="0" smtClean="0"/>
              <a:t>The National ATP of an existing drug product exceeds the national Non-Excessive Average price by more than 5%.</a:t>
            </a:r>
            <a:endParaRPr lang="en-US" dirty="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en-US" dirty="0" smtClean="0"/>
              <a:t>Excess revenues for a new or existing drug product are $50,000 or more.</a:t>
            </a:r>
          </a:p>
          <a:p>
            <a:pPr lvl="2" eaLnBrk="1" hangingPunct="1"/>
            <a:r>
              <a:rPr lang="en-US" dirty="0" smtClean="0"/>
              <a:t>PMPRB receives a complaint.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1043608" y="1184920"/>
            <a:ext cx="8100392" cy="11832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772737A-10FF-4C27-9000-3BE81EE86E1A}" type="slidenum">
              <a:rPr lang="en-US" smtClean="0"/>
              <a:pPr/>
              <a:t>9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2">
  <a:themeElements>
    <a:clrScheme name="Presentation 2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Presentation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 2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47880</TotalTime>
  <Words>4065</Words>
  <Application>Microsoft Office PowerPoint</Application>
  <PresentationFormat>On-screen Show (4:3)</PresentationFormat>
  <Paragraphs>956</Paragraphs>
  <Slides>40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Presentation 2</vt:lpstr>
      <vt:lpstr>Patented Medicine Prices Review Board </vt:lpstr>
      <vt:lpstr>Overview</vt:lpstr>
      <vt:lpstr>Experience during Pilot  ________________________________________________  </vt:lpstr>
      <vt:lpstr>Technical Issues Raised by Working Group   ________________________________________________  </vt:lpstr>
      <vt:lpstr>Technical Issues Raised by Working Group   ________________________________________________  </vt:lpstr>
      <vt:lpstr>Technical Issues Raised by Working Group   ________________________________________________  </vt:lpstr>
      <vt:lpstr>Technical Issues Raised by Working Group   ________________________________________________  </vt:lpstr>
      <vt:lpstr>Recommendations and Next Steps    ________________________________________________  </vt:lpstr>
      <vt:lpstr>Guidelines - Areas of further assessment</vt:lpstr>
      <vt:lpstr>Guidelines - Areas of further assessment</vt:lpstr>
      <vt:lpstr>Guidelines - Areas of further assessment</vt:lpstr>
      <vt:lpstr>Guidelines - Areas of further assessment</vt:lpstr>
      <vt:lpstr>Priorities 2012-2013</vt:lpstr>
      <vt:lpstr>PowerPoint Presentation</vt:lpstr>
      <vt:lpstr>Form 2 Block 5 Publicly Available Ex-Factory Prices for Canada and Other Countries</vt:lpstr>
      <vt:lpstr>Form 2 Block 5 Publicly Available Ex-Factory Prices for Canada and Other Countries</vt:lpstr>
      <vt:lpstr>Form 2 Block 5 Publicly Available Ex-Factory Prices for Canada and Other Countries</vt:lpstr>
      <vt:lpstr>Form 2 Block 5 Publicly Available Ex-Factory Prices for Canada and Other Countries</vt:lpstr>
      <vt:lpstr>Form 2 Block 5 Prices from International Formularies</vt:lpstr>
      <vt:lpstr>Verification of Foreign Patented Drug Prices</vt:lpstr>
      <vt:lpstr>Example </vt:lpstr>
      <vt:lpstr>PowerPoint Presentation</vt:lpstr>
      <vt:lpstr>PowerPoint Presentation</vt:lpstr>
      <vt:lpstr>Example:  Verification – Canada (Drug ABC, March-June 2011)</vt:lpstr>
      <vt:lpstr>Example:  Verification – Germany (Drug ABC, March-June 2011)</vt:lpstr>
      <vt:lpstr>Verification Methodology - Germany (prescription products) - 2011</vt:lpstr>
      <vt:lpstr>Verification Methodology - Germany (prescription products) - 2011</vt:lpstr>
      <vt:lpstr>Example: Verification – Germany (Drug ABC, March-June 2011)</vt:lpstr>
      <vt:lpstr>Example:  Verification – France (Drug ABC, March-June 2011)</vt:lpstr>
      <vt:lpstr>Verification Methodology - France 2011</vt:lpstr>
      <vt:lpstr>Example:  Verification – France (Drug ABC, March-June 2011)</vt:lpstr>
      <vt:lpstr>Example:  Verification – U.S.A (Drug ABC, March-June 2011)</vt:lpstr>
      <vt:lpstr>Example: Verification – U.S.A. (Drug ABC, March-June 2011)</vt:lpstr>
      <vt:lpstr>PowerPoint Presentation</vt:lpstr>
      <vt:lpstr>PowerPoint Presentation</vt:lpstr>
      <vt:lpstr>Website Reorganization</vt:lpstr>
      <vt:lpstr>Information for Patentees</vt:lpstr>
      <vt:lpstr>New Medicines Reported to the PMPRB</vt:lpstr>
      <vt:lpstr>Other Initiatives</vt:lpstr>
      <vt:lpstr>Communication with Board Staff</vt:lpstr>
    </vt:vector>
  </TitlesOfParts>
  <Manager>Gregory Gillespie</Manager>
  <Company>PMPRB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Canada's Patented Medicine Prices Review Board</dc:title>
  <dc:subject>PMPRB Presentation to Pharma Pricing Market Access Outlook Europe 2010</dc:subject>
  <dc:creator>Salma Pardhan</dc:creator>
  <cp:keywords>London</cp:keywords>
  <cp:lastModifiedBy>PMPRB-CEPMB</cp:lastModifiedBy>
  <cp:revision>1853</cp:revision>
  <cp:lastPrinted>2012-03-02T16:02:58Z</cp:lastPrinted>
  <dcterms:modified xsi:type="dcterms:W3CDTF">2013-09-20T14:52:31Z</dcterms:modified>
</cp:coreProperties>
</file>