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7.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8.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9.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0.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1.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2.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3.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4.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5.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6.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7.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8.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19.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25"/>
  </p:notesMasterIdLst>
  <p:sldIdLst>
    <p:sldId id="310" r:id="rId5"/>
    <p:sldId id="259" r:id="rId6"/>
    <p:sldId id="311" r:id="rId7"/>
    <p:sldId id="277" r:id="rId8"/>
    <p:sldId id="313" r:id="rId9"/>
    <p:sldId id="327" r:id="rId10"/>
    <p:sldId id="328" r:id="rId11"/>
    <p:sldId id="329" r:id="rId12"/>
    <p:sldId id="334" r:id="rId13"/>
    <p:sldId id="312" r:id="rId14"/>
    <p:sldId id="330" r:id="rId15"/>
    <p:sldId id="332" r:id="rId16"/>
    <p:sldId id="333" r:id="rId17"/>
    <p:sldId id="319" r:id="rId18"/>
    <p:sldId id="320" r:id="rId19"/>
    <p:sldId id="321" r:id="rId20"/>
    <p:sldId id="322" r:id="rId21"/>
    <p:sldId id="323" r:id="rId22"/>
    <p:sldId id="336" r:id="rId23"/>
    <p:sldId id="324" r:id="rId2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6">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53BB"/>
    <a:srgbClr val="000000"/>
    <a:srgbClr val="096E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426" autoAdjust="0"/>
    <p:restoredTop sz="77791" autoAdjust="0"/>
  </p:normalViewPr>
  <p:slideViewPr>
    <p:cSldViewPr snapToGrid="0" snapToObjects="1">
      <p:cViewPr>
        <p:scale>
          <a:sx n="100" d="100"/>
          <a:sy n="100" d="100"/>
        </p:scale>
        <p:origin x="-1956" y="-492"/>
      </p:cViewPr>
      <p:guideLst>
        <p:guide orient="horz" pos="2166"/>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55" d="100"/>
          <a:sy n="55" d="100"/>
        </p:scale>
        <p:origin x="-2832" y="-9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Pt>
            <c:idx val="3"/>
            <c:invertIfNegative val="0"/>
            <c:bubble3D val="0"/>
            <c:spPr>
              <a:solidFill>
                <a:srgbClr val="FF0000"/>
              </a:solidFill>
            </c:spPr>
          </c:dPt>
          <c:dPt>
            <c:idx val="13"/>
            <c:invertIfNegative val="0"/>
            <c:bubble3D val="0"/>
            <c:spPr>
              <a:solidFill>
                <a:srgbClr val="FFFF00"/>
              </a:solidFill>
              <a:ln>
                <a:solidFill>
                  <a:schemeClr val="accent1"/>
                </a:solidFill>
              </a:ln>
            </c:spPr>
          </c:dPt>
          <c:dLbls>
            <c:spPr>
              <a:noFill/>
              <a:ln>
                <a:noFill/>
              </a:ln>
              <a:effectLst/>
            </c:spPr>
            <c:txPr>
              <a:bodyPr rot="-540000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OECD!$C$5:$C$36</c:f>
              <c:strCache>
                <c:ptCount val="32"/>
                <c:pt idx="0">
                  <c:v>É.-U.</c:v>
                </c:pt>
                <c:pt idx="1">
                  <c:v>Mexique</c:v>
                </c:pt>
                <c:pt idx="2">
                  <c:v>Japon</c:v>
                </c:pt>
                <c:pt idx="3">
                  <c:v>Canada</c:v>
                </c:pt>
                <c:pt idx="4">
                  <c:v>Suisse</c:v>
                </c:pt>
                <c:pt idx="5">
                  <c:v>Allemagne</c:v>
                </c:pt>
                <c:pt idx="6">
                  <c:v>Chili</c:v>
                </c:pt>
                <c:pt idx="7">
                  <c:v>Suède</c:v>
                </c:pt>
                <c:pt idx="8">
                  <c:v>Nouvelle-Zélande</c:v>
                </c:pt>
                <c:pt idx="9">
                  <c:v>Autriche</c:v>
                </c:pt>
                <c:pt idx="10">
                  <c:v>Australie</c:v>
                </c:pt>
                <c:pt idx="11">
                  <c:v>Irlande</c:v>
                </c:pt>
                <c:pt idx="12">
                  <c:v>Finlande</c:v>
                </c:pt>
                <c:pt idx="13">
                  <c:v>Médiane - OCDE</c:v>
                </c:pt>
                <c:pt idx="14">
                  <c:v>Luxembourg</c:v>
                </c:pt>
                <c:pt idx="15">
                  <c:v>Espagne</c:v>
                </c:pt>
                <c:pt idx="16">
                  <c:v>Italie</c:v>
                </c:pt>
                <c:pt idx="17">
                  <c:v>France</c:v>
                </c:pt>
                <c:pt idx="18">
                  <c:v>Belgique</c:v>
                </c:pt>
                <c:pt idx="19">
                  <c:v>Grande-Bretagne</c:v>
                </c:pt>
                <c:pt idx="20">
                  <c:v>Norvège</c:v>
                </c:pt>
                <c:pt idx="21">
                  <c:v>Hongrie</c:v>
                </c:pt>
                <c:pt idx="22">
                  <c:v>Slovaquie</c:v>
                </c:pt>
                <c:pt idx="23">
                  <c:v>Portugal</c:v>
                </c:pt>
                <c:pt idx="24">
                  <c:v>Pays-Bas</c:v>
                </c:pt>
                <c:pt idx="25">
                  <c:v>Pologne</c:v>
                </c:pt>
                <c:pt idx="26">
                  <c:v>Slovénie</c:v>
                </c:pt>
                <c:pt idx="27">
                  <c:v>République tchèque</c:v>
                </c:pt>
                <c:pt idx="28">
                  <c:v>Estonie</c:v>
                </c:pt>
                <c:pt idx="29">
                  <c:v>Grèce</c:v>
                </c:pt>
                <c:pt idx="30">
                  <c:v>Corée du Sud</c:v>
                </c:pt>
                <c:pt idx="31">
                  <c:v>Turquie</c:v>
                </c:pt>
              </c:strCache>
            </c:strRef>
          </c:cat>
          <c:val>
            <c:numRef>
              <c:f>OECD!$D$5:$D$36</c:f>
              <c:numCache>
                <c:formatCode>0.00</c:formatCode>
                <c:ptCount val="32"/>
                <c:pt idx="0">
                  <c:v>2.21</c:v>
                </c:pt>
                <c:pt idx="1">
                  <c:v>1.04</c:v>
                </c:pt>
                <c:pt idx="2">
                  <c:v>1.04</c:v>
                </c:pt>
                <c:pt idx="3">
                  <c:v>1</c:v>
                </c:pt>
                <c:pt idx="4">
                  <c:v>0.98</c:v>
                </c:pt>
                <c:pt idx="5">
                  <c:v>0.96</c:v>
                </c:pt>
                <c:pt idx="6">
                  <c:v>0.9</c:v>
                </c:pt>
                <c:pt idx="7">
                  <c:v>0.87</c:v>
                </c:pt>
                <c:pt idx="8">
                  <c:v>0.86</c:v>
                </c:pt>
                <c:pt idx="9">
                  <c:v>0.82</c:v>
                </c:pt>
                <c:pt idx="10">
                  <c:v>0.8</c:v>
                </c:pt>
                <c:pt idx="11">
                  <c:v>0.78</c:v>
                </c:pt>
                <c:pt idx="12">
                  <c:v>0.77</c:v>
                </c:pt>
                <c:pt idx="13">
                  <c:v>0.74</c:v>
                </c:pt>
                <c:pt idx="14">
                  <c:v>0.74</c:v>
                </c:pt>
                <c:pt idx="15">
                  <c:v>0.73</c:v>
                </c:pt>
                <c:pt idx="16">
                  <c:v>0.73</c:v>
                </c:pt>
                <c:pt idx="17">
                  <c:v>0.72</c:v>
                </c:pt>
                <c:pt idx="18">
                  <c:v>0.72</c:v>
                </c:pt>
                <c:pt idx="19">
                  <c:v>0.72</c:v>
                </c:pt>
                <c:pt idx="20">
                  <c:v>0.69</c:v>
                </c:pt>
                <c:pt idx="21">
                  <c:v>0.68</c:v>
                </c:pt>
                <c:pt idx="22">
                  <c:v>0.66</c:v>
                </c:pt>
                <c:pt idx="23">
                  <c:v>0.66</c:v>
                </c:pt>
                <c:pt idx="24">
                  <c:v>0.66</c:v>
                </c:pt>
                <c:pt idx="25">
                  <c:v>0.64</c:v>
                </c:pt>
                <c:pt idx="26">
                  <c:v>0.64</c:v>
                </c:pt>
                <c:pt idx="27">
                  <c:v>0.61</c:v>
                </c:pt>
                <c:pt idx="28">
                  <c:v>0.6</c:v>
                </c:pt>
                <c:pt idx="29">
                  <c:v>0.57999999999999996</c:v>
                </c:pt>
                <c:pt idx="30">
                  <c:v>0.46</c:v>
                </c:pt>
                <c:pt idx="31">
                  <c:v>0.33</c:v>
                </c:pt>
              </c:numCache>
            </c:numRef>
          </c:val>
        </c:ser>
        <c:dLbls>
          <c:showLegendKey val="0"/>
          <c:showVal val="0"/>
          <c:showCatName val="0"/>
          <c:showSerName val="0"/>
          <c:showPercent val="0"/>
          <c:showBubbleSize val="0"/>
        </c:dLbls>
        <c:gapWidth val="150"/>
        <c:axId val="90965120"/>
        <c:axId val="90966656"/>
      </c:barChart>
      <c:catAx>
        <c:axId val="90965120"/>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90966656"/>
        <c:crosses val="autoZero"/>
        <c:auto val="1"/>
        <c:lblAlgn val="ctr"/>
        <c:lblOffset val="100"/>
        <c:noMultiLvlLbl val="0"/>
      </c:catAx>
      <c:valAx>
        <c:axId val="90966656"/>
        <c:scaling>
          <c:orientation val="minMax"/>
        </c:scaling>
        <c:delete val="0"/>
        <c:axPos val="l"/>
        <c:numFmt formatCode="0.00" sourceLinked="1"/>
        <c:majorTickMark val="out"/>
        <c:minorTickMark val="none"/>
        <c:tickLblPos val="nextTo"/>
        <c:crossAx val="90965120"/>
        <c:crosses val="autoZero"/>
        <c:crossBetween val="between"/>
      </c:valAx>
    </c:plotArea>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'R&amp;D'!$B$3</c:f>
              <c:strCache>
                <c:ptCount val="1"/>
                <c:pt idx="0">
                  <c:v>2000</c:v>
                </c:pt>
              </c:strCache>
            </c:strRef>
          </c:tx>
          <c:invertIfNegative val="0"/>
          <c:dPt>
            <c:idx val="1"/>
            <c:invertIfNegative val="0"/>
            <c:bubble3D val="0"/>
            <c:spPr>
              <a:solidFill>
                <a:srgbClr val="FF0000"/>
              </a:solidFill>
            </c:spPr>
          </c:dPt>
          <c:dPt>
            <c:idx val="2"/>
            <c:invertIfNegative val="0"/>
            <c:bubble3D val="0"/>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'R&amp;D'!$A$4:$A$12</c:f>
              <c:strCache>
                <c:ptCount val="9"/>
                <c:pt idx="0">
                  <c:v>Italie</c:v>
                </c:pt>
                <c:pt idx="1">
                  <c:v>Canada</c:v>
                </c:pt>
                <c:pt idx="2">
                  <c:v>France</c:v>
                </c:pt>
                <c:pt idx="3">
                  <c:v>Allemagne</c:v>
                </c:pt>
                <c:pt idx="4">
                  <c:v>É.-U.</c:v>
                </c:pt>
                <c:pt idx="5">
                  <c:v>Moyenne</c:v>
                </c:pt>
                <c:pt idx="6">
                  <c:v>R.-U.</c:v>
                </c:pt>
                <c:pt idx="7">
                  <c:v>Suède</c:v>
                </c:pt>
                <c:pt idx="8">
                  <c:v>Suisse</c:v>
                </c:pt>
              </c:strCache>
            </c:strRef>
          </c:cat>
          <c:val>
            <c:numRef>
              <c:f>'R&amp;D'!$B$4:$B$12</c:f>
              <c:numCache>
                <c:formatCode>0.0%</c:formatCode>
                <c:ptCount val="9"/>
                <c:pt idx="0">
                  <c:v>6.2E-2</c:v>
                </c:pt>
                <c:pt idx="1">
                  <c:v>0.10099999999999999</c:v>
                </c:pt>
                <c:pt idx="2">
                  <c:v>0.16800000000000001</c:v>
                </c:pt>
                <c:pt idx="3">
                  <c:v>0.17300000000000001</c:v>
                </c:pt>
                <c:pt idx="4">
                  <c:v>0.184</c:v>
                </c:pt>
                <c:pt idx="5">
                  <c:v>0.20399999999999999</c:v>
                </c:pt>
                <c:pt idx="6">
                  <c:v>0.35100000000000003</c:v>
                </c:pt>
                <c:pt idx="7">
                  <c:v>0.44400000000000001</c:v>
                </c:pt>
                <c:pt idx="8">
                  <c:v>1.0249999999999999</c:v>
                </c:pt>
              </c:numCache>
            </c:numRef>
          </c:val>
        </c:ser>
        <c:dLbls>
          <c:showLegendKey val="0"/>
          <c:showVal val="0"/>
          <c:showCatName val="0"/>
          <c:showSerName val="0"/>
          <c:showPercent val="0"/>
          <c:showBubbleSize val="0"/>
        </c:dLbls>
        <c:gapWidth val="50"/>
        <c:axId val="91571712"/>
        <c:axId val="91573248"/>
      </c:barChart>
      <c:catAx>
        <c:axId val="91571712"/>
        <c:scaling>
          <c:orientation val="minMax"/>
        </c:scaling>
        <c:delete val="0"/>
        <c:axPos val="b"/>
        <c:numFmt formatCode="General" sourceLinked="0"/>
        <c:majorTickMark val="out"/>
        <c:minorTickMark val="none"/>
        <c:tickLblPos val="nextTo"/>
        <c:txPr>
          <a:bodyPr rot="0" vert="horz"/>
          <a:lstStyle/>
          <a:p>
            <a:pPr>
              <a:defRPr/>
            </a:pPr>
            <a:endParaRPr lang="en-US"/>
          </a:p>
        </c:txPr>
        <c:crossAx val="91573248"/>
        <c:crosses val="autoZero"/>
        <c:auto val="1"/>
        <c:lblAlgn val="ctr"/>
        <c:lblOffset val="100"/>
        <c:tickLblSkip val="1"/>
        <c:noMultiLvlLbl val="0"/>
      </c:catAx>
      <c:valAx>
        <c:axId val="91573248"/>
        <c:scaling>
          <c:orientation val="minMax"/>
        </c:scaling>
        <c:delete val="0"/>
        <c:axPos val="l"/>
        <c:numFmt formatCode="0%" sourceLinked="0"/>
        <c:majorTickMark val="out"/>
        <c:minorTickMark val="none"/>
        <c:tickLblPos val="nextTo"/>
        <c:crossAx val="91571712"/>
        <c:crosses val="autoZero"/>
        <c:crossBetween val="between"/>
      </c:valAx>
    </c:plotArea>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'R&amp;D'!$F$3</c:f>
              <c:strCache>
                <c:ptCount val="1"/>
                <c:pt idx="0">
                  <c:v>2012</c:v>
                </c:pt>
              </c:strCache>
            </c:strRef>
          </c:tx>
          <c:invertIfNegative val="0"/>
          <c:dPt>
            <c:idx val="0"/>
            <c:invertIfNegative val="0"/>
            <c:bubble3D val="0"/>
            <c:spPr>
              <a:solidFill>
                <a:srgbClr val="FF0000"/>
              </a:solidFill>
            </c:spPr>
          </c:dPt>
          <c:dPt>
            <c:idx val="2"/>
            <c:invertIfNegative val="0"/>
            <c:bubble3D val="0"/>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'R&amp;D'!$E$4:$E$12</c:f>
              <c:strCache>
                <c:ptCount val="9"/>
                <c:pt idx="0">
                  <c:v>Canada</c:v>
                </c:pt>
                <c:pt idx="1">
                  <c:v>Italie</c:v>
                </c:pt>
                <c:pt idx="2">
                  <c:v>France</c:v>
                </c:pt>
                <c:pt idx="3">
                  <c:v>É.-U.</c:v>
                </c:pt>
                <c:pt idx="4">
                  <c:v>Moyenne</c:v>
                </c:pt>
                <c:pt idx="5">
                  <c:v>Allemagne</c:v>
                </c:pt>
                <c:pt idx="6">
                  <c:v>Suède</c:v>
                </c:pt>
                <c:pt idx="7">
                  <c:v>R.-U.</c:v>
                </c:pt>
                <c:pt idx="8">
                  <c:v>Suisse</c:v>
                </c:pt>
              </c:strCache>
            </c:strRef>
          </c:cat>
          <c:val>
            <c:numRef>
              <c:f>'R&amp;D'!$F$4:$F$12</c:f>
              <c:numCache>
                <c:formatCode>0.0%</c:formatCode>
                <c:ptCount val="9"/>
                <c:pt idx="0">
                  <c:v>5.2999999999999999E-2</c:v>
                </c:pt>
                <c:pt idx="1">
                  <c:v>6.0999999999999999E-2</c:v>
                </c:pt>
                <c:pt idx="2">
                  <c:v>0.161</c:v>
                </c:pt>
                <c:pt idx="3">
                  <c:v>0.21</c:v>
                </c:pt>
                <c:pt idx="4">
                  <c:v>0.218</c:v>
                </c:pt>
                <c:pt idx="5">
                  <c:v>0.22</c:v>
                </c:pt>
                <c:pt idx="6">
                  <c:v>0.26800000000000002</c:v>
                </c:pt>
                <c:pt idx="7">
                  <c:v>0.34499999999999997</c:v>
                </c:pt>
                <c:pt idx="8">
                  <c:v>1.177</c:v>
                </c:pt>
              </c:numCache>
            </c:numRef>
          </c:val>
        </c:ser>
        <c:dLbls>
          <c:showLegendKey val="0"/>
          <c:showVal val="0"/>
          <c:showCatName val="0"/>
          <c:showSerName val="0"/>
          <c:showPercent val="0"/>
          <c:showBubbleSize val="0"/>
        </c:dLbls>
        <c:gapWidth val="50"/>
        <c:axId val="91499904"/>
        <c:axId val="91518080"/>
      </c:barChart>
      <c:catAx>
        <c:axId val="91499904"/>
        <c:scaling>
          <c:orientation val="minMax"/>
        </c:scaling>
        <c:delete val="0"/>
        <c:axPos val="b"/>
        <c:numFmt formatCode="General" sourceLinked="0"/>
        <c:majorTickMark val="out"/>
        <c:minorTickMark val="none"/>
        <c:tickLblPos val="nextTo"/>
        <c:txPr>
          <a:bodyPr rot="0" vert="horz"/>
          <a:lstStyle/>
          <a:p>
            <a:pPr>
              <a:defRPr/>
            </a:pPr>
            <a:endParaRPr lang="en-US"/>
          </a:p>
        </c:txPr>
        <c:crossAx val="91518080"/>
        <c:crosses val="autoZero"/>
        <c:auto val="1"/>
        <c:lblAlgn val="ctr"/>
        <c:lblOffset val="100"/>
        <c:tickLblSkip val="1"/>
        <c:noMultiLvlLbl val="0"/>
      </c:catAx>
      <c:valAx>
        <c:axId val="91518080"/>
        <c:scaling>
          <c:orientation val="minMax"/>
          <c:max val="1.2"/>
        </c:scaling>
        <c:delete val="0"/>
        <c:axPos val="l"/>
        <c:numFmt formatCode="0%" sourceLinked="0"/>
        <c:majorTickMark val="out"/>
        <c:minorTickMark val="none"/>
        <c:tickLblPos val="nextTo"/>
        <c:crossAx val="91499904"/>
        <c:crosses val="autoZero"/>
        <c:crossBetween val="between"/>
      </c:valAx>
    </c:plotArea>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invertIfNegative val="0"/>
          <c:dPt>
            <c:idx val="1"/>
            <c:invertIfNegative val="0"/>
            <c:bubble3D val="0"/>
          </c:dPt>
          <c:dPt>
            <c:idx val="2"/>
            <c:invertIfNegative val="0"/>
            <c:bubble3D val="0"/>
          </c:dPt>
          <c:dLbls>
            <c:spPr>
              <a:noFill/>
              <a:ln>
                <a:noFill/>
              </a:ln>
              <a:effectLst/>
            </c:spPr>
            <c:showLegendKey val="0"/>
            <c:showVal val="1"/>
            <c:showCatName val="0"/>
            <c:showSerName val="0"/>
            <c:showPercent val="0"/>
            <c:showBubbleSize val="0"/>
            <c:showLeaderLines val="0"/>
            <c:extLs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5="http://schemas.microsoft.com/office/drawing/2012/chart" uri="{CE6537A1-D6FC-4f65-9D91-7224C49458BB}">
                <c15:layout/>
                <c15:showLeaderLines val="0"/>
              </c:ext>
            </c:extLst>
          </c:dLbls>
          <c:cat>
            <c:strRef>
              <c:f>'Turned Corner'!$C$6:$C$11</c:f>
              <c:strCache>
                <c:ptCount val="6"/>
                <c:pt idx="0">
                  <c:v>Total marché</c:v>
                </c:pt>
                <c:pt idx="1">
                  <c:v>Total marques</c:v>
                </c:pt>
                <c:pt idx="2">
                  <c:v>Biologiques</c:v>
                </c:pt>
                <c:pt idx="3">
                  <c:v>Marques sauf biologiques</c:v>
                </c:pt>
                <c:pt idx="4">
                  <c:v>Oncologie</c:v>
                </c:pt>
                <c:pt idx="5">
                  <c:v>Génériques</c:v>
                </c:pt>
              </c:strCache>
            </c:strRef>
          </c:cat>
          <c:val>
            <c:numRef>
              <c:f>'Turned Corner'!$D$6:$D$11</c:f>
              <c:numCache>
                <c:formatCode>0.0%</c:formatCode>
                <c:ptCount val="6"/>
                <c:pt idx="0">
                  <c:v>4.4000000000000004E-2</c:v>
                </c:pt>
                <c:pt idx="1">
                  <c:v>5.5999999999999994E-2</c:v>
                </c:pt>
                <c:pt idx="2">
                  <c:v>0.10400000000000001</c:v>
                </c:pt>
                <c:pt idx="3">
                  <c:v>3.4000000000000002E-2</c:v>
                </c:pt>
                <c:pt idx="4">
                  <c:v>0.12300000000000001</c:v>
                </c:pt>
                <c:pt idx="5">
                  <c:v>6.0000000000000001E-3</c:v>
                </c:pt>
              </c:numCache>
            </c:numRef>
          </c:val>
        </c:ser>
        <c:dLbls>
          <c:showLegendKey val="0"/>
          <c:showVal val="0"/>
          <c:showCatName val="0"/>
          <c:showSerName val="0"/>
          <c:showPercent val="0"/>
          <c:showBubbleSize val="0"/>
        </c:dLbls>
        <c:gapWidth val="50"/>
        <c:axId val="93639040"/>
        <c:axId val="93640576"/>
      </c:barChart>
      <c:catAx>
        <c:axId val="93639040"/>
        <c:scaling>
          <c:orientation val="maxMin"/>
        </c:scaling>
        <c:delete val="0"/>
        <c:axPos val="l"/>
        <c:numFmt formatCode="General" sourceLinked="0"/>
        <c:majorTickMark val="out"/>
        <c:minorTickMark val="none"/>
        <c:tickLblPos val="nextTo"/>
        <c:txPr>
          <a:bodyPr rot="0" vert="horz"/>
          <a:lstStyle/>
          <a:p>
            <a:pPr>
              <a:defRPr/>
            </a:pPr>
            <a:endParaRPr lang="en-US"/>
          </a:p>
        </c:txPr>
        <c:crossAx val="93640576"/>
        <c:crosses val="autoZero"/>
        <c:auto val="1"/>
        <c:lblAlgn val="ctr"/>
        <c:lblOffset val="100"/>
        <c:noMultiLvlLbl val="0"/>
      </c:catAx>
      <c:valAx>
        <c:axId val="93640576"/>
        <c:scaling>
          <c:orientation val="minMax"/>
        </c:scaling>
        <c:delete val="0"/>
        <c:axPos val="b"/>
        <c:title>
          <c:tx>
            <c:rich>
              <a:bodyPr/>
              <a:lstStyle/>
              <a:p>
                <a:pPr>
                  <a:defRPr/>
                </a:pPr>
                <a:r>
                  <a:rPr lang="fr-CA"/>
                  <a:t>Taux de croissance annuel des dépenses en 2014</a:t>
                </a:r>
                <a:endParaRPr lang="fr-CA" dirty="0"/>
              </a:p>
            </c:rich>
          </c:tx>
          <c:layout/>
          <c:overlay val="0"/>
        </c:title>
        <c:numFmt formatCode="0%" sourceLinked="0"/>
        <c:majorTickMark val="out"/>
        <c:minorTickMark val="none"/>
        <c:tickLblPos val="nextTo"/>
        <c:crossAx val="93639040"/>
        <c:crosses val="max"/>
        <c:crossBetween val="between"/>
      </c:valAx>
    </c:plotArea>
    <c:plotVisOnly val="1"/>
    <c:dispBlanksAs val="gap"/>
    <c:showDLblsOverMax val="0"/>
  </c:chart>
  <c:spPr>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a:pPr>
            <a:r>
              <a:rPr lang="fr-CA"/>
              <a:t>Recettes provenant de la mise en marché des produits (2007-2014)</a:t>
            </a:r>
            <a:endParaRPr lang="fr-CA" dirty="0"/>
          </a:p>
        </c:rich>
      </c:tx>
      <c:layout/>
      <c:overlay val="0"/>
    </c:title>
    <c:autoTitleDeleted val="0"/>
    <c:plotArea>
      <c:layout>
        <c:manualLayout>
          <c:layoutTarget val="inner"/>
          <c:xMode val="edge"/>
          <c:yMode val="edge"/>
          <c:x val="0.16405382682429093"/>
          <c:y val="0.12667365738309208"/>
          <c:w val="0.7065095698404199"/>
          <c:h val="0.72630104776034876"/>
        </c:manualLayout>
      </c:layout>
      <c:barChart>
        <c:barDir val="col"/>
        <c:grouping val="clustered"/>
        <c:varyColors val="0"/>
        <c:ser>
          <c:idx val="0"/>
          <c:order val="0"/>
          <c:tx>
            <c:strRef>
              <c:f>Sheet1!$B$15</c:f>
              <c:strCache>
                <c:ptCount val="1"/>
                <c:pt idx="0">
                  <c:v>Total Spending</c:v>
                </c:pt>
              </c:strCache>
            </c:strRef>
          </c:tx>
          <c:invertIfNegative val="0"/>
          <c:cat>
            <c:numRef>
              <c:f>Sheet1!$A$16:$A$23</c:f>
              <c:numCache>
                <c:formatCode>General</c:formatCode>
                <c:ptCount val="8"/>
                <c:pt idx="0">
                  <c:v>2007</c:v>
                </c:pt>
                <c:pt idx="1">
                  <c:v>2008</c:v>
                </c:pt>
                <c:pt idx="2">
                  <c:v>2009</c:v>
                </c:pt>
                <c:pt idx="3">
                  <c:v>2010</c:v>
                </c:pt>
                <c:pt idx="4">
                  <c:v>2011</c:v>
                </c:pt>
                <c:pt idx="5">
                  <c:v>2012</c:v>
                </c:pt>
                <c:pt idx="6">
                  <c:v>2013</c:v>
                </c:pt>
                <c:pt idx="7">
                  <c:v>2014</c:v>
                </c:pt>
              </c:numCache>
            </c:numRef>
          </c:cat>
          <c:val>
            <c:numRef>
              <c:f>Sheet1!$B$16:$B$23</c:f>
              <c:numCache>
                <c:formatCode>General</c:formatCode>
                <c:ptCount val="8"/>
                <c:pt idx="0">
                  <c:v>52.6</c:v>
                </c:pt>
                <c:pt idx="1">
                  <c:v>40.799999999999997</c:v>
                </c:pt>
                <c:pt idx="2">
                  <c:v>21.9</c:v>
                </c:pt>
                <c:pt idx="3">
                  <c:v>27.2</c:v>
                </c:pt>
                <c:pt idx="4">
                  <c:v>17.399999999999999</c:v>
                </c:pt>
                <c:pt idx="5">
                  <c:v>27.3</c:v>
                </c:pt>
                <c:pt idx="6">
                  <c:v>33.6</c:v>
                </c:pt>
                <c:pt idx="7">
                  <c:v>289</c:v>
                </c:pt>
              </c:numCache>
            </c:numRef>
          </c:val>
        </c:ser>
        <c:dLbls>
          <c:showLegendKey val="0"/>
          <c:showVal val="0"/>
          <c:showCatName val="0"/>
          <c:showSerName val="0"/>
          <c:showPercent val="0"/>
          <c:showBubbleSize val="0"/>
        </c:dLbls>
        <c:gapWidth val="50"/>
        <c:axId val="93965312"/>
        <c:axId val="93971200"/>
      </c:barChart>
      <c:lineChart>
        <c:grouping val="standard"/>
        <c:varyColors val="0"/>
        <c:ser>
          <c:idx val="1"/>
          <c:order val="1"/>
          <c:tx>
            <c:strRef>
              <c:f>Sheet1!$C$15</c:f>
              <c:strCache>
                <c:ptCount val="1"/>
                <c:pt idx="0">
                  <c:v>Per Product Launched</c:v>
                </c:pt>
              </c:strCache>
            </c:strRef>
          </c:tx>
          <c:marker>
            <c:symbol val="none"/>
          </c:marker>
          <c:cat>
            <c:numRef>
              <c:f>Sheet1!$A$16:$A$23</c:f>
              <c:numCache>
                <c:formatCode>General</c:formatCode>
                <c:ptCount val="8"/>
                <c:pt idx="0">
                  <c:v>2007</c:v>
                </c:pt>
                <c:pt idx="1">
                  <c:v>2008</c:v>
                </c:pt>
                <c:pt idx="2">
                  <c:v>2009</c:v>
                </c:pt>
                <c:pt idx="3">
                  <c:v>2010</c:v>
                </c:pt>
                <c:pt idx="4">
                  <c:v>2011</c:v>
                </c:pt>
                <c:pt idx="5">
                  <c:v>2012</c:v>
                </c:pt>
                <c:pt idx="6">
                  <c:v>2013</c:v>
                </c:pt>
                <c:pt idx="7">
                  <c:v>2014</c:v>
                </c:pt>
              </c:numCache>
            </c:numRef>
          </c:cat>
          <c:val>
            <c:numRef>
              <c:f>Sheet1!$C$16:$C$23</c:f>
              <c:numCache>
                <c:formatCode>General</c:formatCode>
                <c:ptCount val="8"/>
                <c:pt idx="0">
                  <c:v>2.5047619047619047</c:v>
                </c:pt>
                <c:pt idx="1">
                  <c:v>1.9428571428571426</c:v>
                </c:pt>
                <c:pt idx="2">
                  <c:v>1.1526315789473685</c:v>
                </c:pt>
                <c:pt idx="3">
                  <c:v>1.0880000000000001</c:v>
                </c:pt>
                <c:pt idx="4">
                  <c:v>1.0235294117647058</c:v>
                </c:pt>
                <c:pt idx="5">
                  <c:v>1.0920000000000001</c:v>
                </c:pt>
                <c:pt idx="6">
                  <c:v>1.2923076923076924</c:v>
                </c:pt>
                <c:pt idx="7">
                  <c:v>11.115384615384615</c:v>
                </c:pt>
              </c:numCache>
            </c:numRef>
          </c:val>
          <c:smooth val="0"/>
        </c:ser>
        <c:dLbls>
          <c:showLegendKey val="0"/>
          <c:showVal val="0"/>
          <c:showCatName val="0"/>
          <c:showSerName val="0"/>
          <c:showPercent val="0"/>
          <c:showBubbleSize val="0"/>
        </c:dLbls>
        <c:marker val="1"/>
        <c:smooth val="0"/>
        <c:axId val="93979392"/>
        <c:axId val="93973120"/>
      </c:lineChart>
      <c:catAx>
        <c:axId val="93965312"/>
        <c:scaling>
          <c:orientation val="minMax"/>
        </c:scaling>
        <c:delete val="0"/>
        <c:axPos val="b"/>
        <c:numFmt formatCode="General" sourceLinked="1"/>
        <c:majorTickMark val="none"/>
        <c:minorTickMark val="none"/>
        <c:tickLblPos val="nextTo"/>
        <c:crossAx val="93971200"/>
        <c:crosses val="autoZero"/>
        <c:auto val="1"/>
        <c:lblAlgn val="ctr"/>
        <c:lblOffset val="100"/>
        <c:noMultiLvlLbl val="0"/>
      </c:catAx>
      <c:valAx>
        <c:axId val="93971200"/>
        <c:scaling>
          <c:orientation val="minMax"/>
        </c:scaling>
        <c:delete val="0"/>
        <c:axPos val="l"/>
        <c:title>
          <c:tx>
            <c:rich>
              <a:bodyPr rot="-5400000" vert="horz"/>
              <a:lstStyle/>
              <a:p>
                <a:pPr>
                  <a:defRPr sz="1200"/>
                </a:pPr>
                <a:r>
                  <a:rPr lang="en-CA" sz="1200" dirty="0"/>
                  <a:t>Dépenses relatives aux nouvelles substances actives (millions $ CA)</a:t>
                </a:r>
              </a:p>
            </c:rich>
          </c:tx>
          <c:layout>
            <c:manualLayout>
              <c:xMode val="edge"/>
              <c:yMode val="edge"/>
              <c:x val="1.3507984207716758E-2"/>
              <c:y val="6.7312436094671232E-2"/>
            </c:manualLayout>
          </c:layout>
          <c:overlay val="0"/>
        </c:title>
        <c:numFmt formatCode="General" sourceLinked="1"/>
        <c:majorTickMark val="none"/>
        <c:minorTickMark val="none"/>
        <c:tickLblPos val="nextTo"/>
        <c:crossAx val="93965312"/>
        <c:crosses val="autoZero"/>
        <c:crossBetween val="between"/>
      </c:valAx>
      <c:valAx>
        <c:axId val="93973120"/>
        <c:scaling>
          <c:orientation val="minMax"/>
        </c:scaling>
        <c:delete val="0"/>
        <c:axPos val="r"/>
        <c:title>
          <c:tx>
            <c:rich>
              <a:bodyPr rot="-5400000" vert="horz"/>
              <a:lstStyle/>
              <a:p>
                <a:pPr>
                  <a:defRPr sz="1200"/>
                </a:pPr>
                <a:r>
                  <a:rPr lang="en-CA" sz="1200" dirty="0"/>
                  <a:t>Dépenses par produit (millions $ CA)</a:t>
                </a:r>
              </a:p>
            </c:rich>
          </c:tx>
          <c:layout/>
          <c:overlay val="0"/>
        </c:title>
        <c:numFmt formatCode="General" sourceLinked="1"/>
        <c:majorTickMark val="out"/>
        <c:minorTickMark val="none"/>
        <c:tickLblPos val="nextTo"/>
        <c:crossAx val="93979392"/>
        <c:crosses val="max"/>
        <c:crossBetween val="between"/>
      </c:valAx>
      <c:catAx>
        <c:axId val="93979392"/>
        <c:scaling>
          <c:orientation val="minMax"/>
        </c:scaling>
        <c:delete val="1"/>
        <c:axPos val="b"/>
        <c:numFmt formatCode="General" sourceLinked="1"/>
        <c:majorTickMark val="out"/>
        <c:minorTickMark val="none"/>
        <c:tickLblPos val="nextTo"/>
        <c:crossAx val="93973120"/>
        <c:crosses val="autoZero"/>
        <c:auto val="1"/>
        <c:lblAlgn val="ctr"/>
        <c:lblOffset val="100"/>
        <c:noMultiLvlLbl val="0"/>
      </c:catAx>
    </c:plotArea>
    <c:legend>
      <c:legendPos val="r"/>
      <c:layout>
        <c:manualLayout>
          <c:xMode val="edge"/>
          <c:yMode val="edge"/>
          <c:x val="0.15641373458981142"/>
          <c:y val="0.92220458071433586"/>
          <c:w val="0.78385557280539675"/>
          <c:h val="7.7185329709892461E-2"/>
        </c:manualLayout>
      </c:layout>
      <c:overlay val="0"/>
    </c:legend>
    <c:plotVisOnly val="1"/>
    <c:dispBlanksAs val="gap"/>
    <c:showDLblsOverMax val="0"/>
  </c:chart>
  <c:spPr>
    <a:ln>
      <a:noFill/>
    </a:ln>
  </c:sp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AD7FFE0-488E-4B9A-A2B0-07290F4C01F0}" type="datetimeFigureOut">
              <a:rPr lang="en-CA" smtClean="0"/>
              <a:t>10/12/2015</a:t>
            </a:fld>
            <a:endParaRPr lang="fr-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E2C4043-670D-49C7-9A12-3A9038829CB4}" type="slidenum">
              <a:rPr lang="en-CA" smtClean="0"/>
              <a:t>‹#›</a:t>
            </a:fld>
            <a:endParaRPr lang="fr-CA"/>
          </a:p>
        </p:txBody>
      </p:sp>
    </p:spTree>
    <p:extLst>
      <p:ext uri="{BB962C8B-B14F-4D97-AF65-F5344CB8AC3E}">
        <p14:creationId xmlns:p14="http://schemas.microsoft.com/office/powerpoint/2010/main" val="1686796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2C4043-670D-49C7-9A12-3A9038829CB4}" type="slidenum">
              <a:rPr lang="en-CA" smtClean="0"/>
              <a:t>1</a:t>
            </a:fld>
            <a:endParaRPr lang="fr-CA"/>
          </a:p>
        </p:txBody>
      </p:sp>
    </p:spTree>
    <p:extLst>
      <p:ext uri="{BB962C8B-B14F-4D97-AF65-F5344CB8AC3E}">
        <p14:creationId xmlns:p14="http://schemas.microsoft.com/office/powerpoint/2010/main" val="1821627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145517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641059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739189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4221385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dirty="0">
              <a:latin typeface="Arial" pitchFamily="-60" charset="-52"/>
            </a:endParaRPr>
          </a:p>
        </p:txBody>
      </p:sp>
    </p:spTree>
    <p:extLst>
      <p:ext uri="{BB962C8B-B14F-4D97-AF65-F5344CB8AC3E}">
        <p14:creationId xmlns:p14="http://schemas.microsoft.com/office/powerpoint/2010/main" val="2665889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dirty="0">
              <a:latin typeface="Arial" pitchFamily="-60" charset="-52"/>
            </a:endParaRPr>
          </a:p>
        </p:txBody>
      </p:sp>
    </p:spTree>
    <p:extLst>
      <p:ext uri="{BB962C8B-B14F-4D97-AF65-F5344CB8AC3E}">
        <p14:creationId xmlns:p14="http://schemas.microsoft.com/office/powerpoint/2010/main" val="1694125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4117704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1978614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9688450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dirty="0">
              <a:latin typeface="Arial" pitchFamily="-60" charset="-52"/>
            </a:endParaRPr>
          </a:p>
        </p:txBody>
      </p:sp>
    </p:spTree>
    <p:extLst>
      <p:ext uri="{BB962C8B-B14F-4D97-AF65-F5344CB8AC3E}">
        <p14:creationId xmlns:p14="http://schemas.microsoft.com/office/powerpoint/2010/main" val="3538335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E2C4043-670D-49C7-9A12-3A9038829CB4}" type="slidenum">
              <a:rPr lang="en-CA" smtClean="0"/>
              <a:t>2</a:t>
            </a:fld>
            <a:endParaRPr lang="fr-CA"/>
          </a:p>
        </p:txBody>
      </p:sp>
    </p:spTree>
    <p:extLst>
      <p:ext uri="{BB962C8B-B14F-4D97-AF65-F5344CB8AC3E}">
        <p14:creationId xmlns:p14="http://schemas.microsoft.com/office/powerpoint/2010/main" val="26550854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dirty="0">
              <a:latin typeface="Arial" pitchFamily="-60" charset="-52"/>
            </a:endParaRPr>
          </a:p>
        </p:txBody>
      </p:sp>
    </p:spTree>
    <p:extLst>
      <p:ext uri="{BB962C8B-B14F-4D97-AF65-F5344CB8AC3E}">
        <p14:creationId xmlns:p14="http://schemas.microsoft.com/office/powerpoint/2010/main" val="3035290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dirty="0">
              <a:latin typeface="Arial" pitchFamily="-60" charset="-52"/>
            </a:endParaRPr>
          </a:p>
        </p:txBody>
      </p:sp>
    </p:spTree>
    <p:extLst>
      <p:ext uri="{BB962C8B-B14F-4D97-AF65-F5344CB8AC3E}">
        <p14:creationId xmlns:p14="http://schemas.microsoft.com/office/powerpoint/2010/main" val="2672465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dirty="0">
              <a:latin typeface="Arial" pitchFamily="-60" charset="-52"/>
            </a:endParaRPr>
          </a:p>
        </p:txBody>
      </p:sp>
    </p:spTree>
    <p:extLst>
      <p:ext uri="{BB962C8B-B14F-4D97-AF65-F5344CB8AC3E}">
        <p14:creationId xmlns:p14="http://schemas.microsoft.com/office/powerpoint/2010/main" val="871665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dirty="0">
              <a:latin typeface="Arial" pitchFamily="-60" charset="-52"/>
            </a:endParaRPr>
          </a:p>
        </p:txBody>
      </p:sp>
    </p:spTree>
    <p:extLst>
      <p:ext uri="{BB962C8B-B14F-4D97-AF65-F5344CB8AC3E}">
        <p14:creationId xmlns:p14="http://schemas.microsoft.com/office/powerpoint/2010/main" val="869512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941684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833961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488625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5379861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29" descr="background1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69993" name="Rectangle 9"/>
          <p:cNvSpPr>
            <a:spLocks noGrp="1" noChangeArrowheads="1"/>
          </p:cNvSpPr>
          <p:nvPr>
            <p:ph type="subTitle" idx="1"/>
          </p:nvPr>
        </p:nvSpPr>
        <p:spPr>
          <a:xfrm>
            <a:off x="1981200" y="2927350"/>
            <a:ext cx="6934200" cy="2330450"/>
          </a:xfrm>
        </p:spPr>
        <p:txBody>
          <a:bodyPr anchor="b"/>
          <a:lstStyle>
            <a:lvl1pPr marL="0" indent="0">
              <a:buFont typeface="Wingdings" pitchFamily="2" charset="2"/>
              <a:buNone/>
              <a:defRPr sz="1600" b="0">
                <a:solidFill>
                  <a:srgbClr val="9D8F30"/>
                </a:solidFill>
              </a:defRPr>
            </a:lvl1pPr>
          </a:lstStyle>
          <a:p>
            <a:r>
              <a:rPr lang="en-US" smtClean="0"/>
              <a:t>Click to edit Master subtitle style</a:t>
            </a:r>
            <a:endParaRPr lang="en-US"/>
          </a:p>
        </p:txBody>
      </p:sp>
      <p:sp>
        <p:nvSpPr>
          <p:cNvPr id="169994" name="AutoShape 10"/>
          <p:cNvSpPr>
            <a:spLocks noGrp="1" noChangeArrowheads="1"/>
          </p:cNvSpPr>
          <p:nvPr>
            <p:ph type="ctrTitle" sz="quarter"/>
          </p:nvPr>
        </p:nvSpPr>
        <p:spPr>
          <a:xfrm>
            <a:off x="1981200" y="1143000"/>
            <a:ext cx="6934200" cy="1752600"/>
          </a:xfrm>
        </p:spPr>
        <p:txBody>
          <a:bodyPr/>
          <a:lstStyle>
            <a:lvl1pPr>
              <a:defRPr/>
            </a:lvl1p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1030" descr="background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Slide Number Placeholder 3"/>
          <p:cNvSpPr>
            <a:spLocks noGrp="1"/>
          </p:cNvSpPr>
          <p:nvPr>
            <p:ph type="sldNum" sz="quarter" idx="10"/>
          </p:nvPr>
        </p:nvSpPr>
        <p:spPr>
          <a:xfrm>
            <a:off x="152400" y="5867400"/>
            <a:ext cx="609600" cy="476250"/>
          </a:xfrm>
        </p:spPr>
        <p:txBody>
          <a:bodyPr/>
          <a:lstStyle>
            <a:lvl1pPr>
              <a:defRPr>
                <a:solidFill>
                  <a:srgbClr val="000000"/>
                </a:solidFill>
              </a:defRPr>
            </a:lvl1pPr>
          </a:lstStyle>
          <a:p>
            <a:fld id="{9AE01BED-D8E1-49C6-9412-EC47A3C5ABF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ext Slide Defaul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95350"/>
          </a:xfrm>
        </p:spPr>
        <p:txBody>
          <a:bodyPr/>
          <a:lstStyle/>
          <a:p>
            <a:r>
              <a:rPr lang="en-US" smtClean="0"/>
              <a:t>Click to edit Master title style</a:t>
            </a:r>
            <a:endParaRPr lang="en-CA" dirty="0"/>
          </a:p>
        </p:txBody>
      </p:sp>
      <p:sp>
        <p:nvSpPr>
          <p:cNvPr id="3" name="Content Placeholder 2"/>
          <p:cNvSpPr>
            <a:spLocks noGrp="1"/>
          </p:cNvSpPr>
          <p:nvPr>
            <p:ph idx="1"/>
          </p:nvPr>
        </p:nvSpPr>
        <p:spPr>
          <a:xfrm>
            <a:off x="253148" y="1100547"/>
            <a:ext cx="8662251" cy="5060032"/>
          </a:xfrm>
        </p:spPr>
        <p:txBody>
          <a:bodyPr/>
          <a:lstStyle>
            <a:lvl1pPr marL="228600" indent="-228600">
              <a:buFont typeface="Arial" panose="020B0604020202020204" pitchFamily="34" charset="0"/>
              <a:buChar char="•"/>
              <a:defRPr b="0" baseline="0">
                <a:solidFill>
                  <a:srgbClr val="000000"/>
                </a:solidFill>
              </a:defRPr>
            </a:lvl1pPr>
            <a:lvl2pPr marL="571500" indent="-228600">
              <a:buFont typeface="Arial" panose="020B0604020202020204" pitchFamily="34" charset="0"/>
              <a:buChar char="•"/>
              <a:defRPr baseline="0">
                <a:solidFill>
                  <a:srgbClr val="000000"/>
                </a:solidFill>
              </a:defRPr>
            </a:lvl2pPr>
            <a:lvl3pPr marL="863600" indent="-177800">
              <a:buFont typeface="Arial" panose="020B0604020202020204" pitchFamily="34" charset="0"/>
              <a:buChar char="•"/>
              <a:defRPr baseline="0">
                <a:solidFill>
                  <a:srgbClr val="000000"/>
                </a:solidFill>
              </a:defRPr>
            </a:lvl3pPr>
            <a:lvl4pPr marL="1257300" indent="-228600">
              <a:buFont typeface="Arial" panose="020B0604020202020204" pitchFamily="34" charset="0"/>
              <a:buChar char="•"/>
              <a:defRPr baseline="0">
                <a:solidFill>
                  <a:srgbClr val="000000"/>
                </a:solidFill>
              </a:defRPr>
            </a:lvl4pPr>
            <a:lvl5pPr marL="1600200" indent="-228600">
              <a:buFont typeface="Arial" panose="020B0604020202020204" pitchFamily="34" charset="0"/>
              <a:buChar char="•"/>
              <a:defRPr baseline="0">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3077"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078" y="0"/>
            <a:ext cx="9172576"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86750" y="6019800"/>
            <a:ext cx="85725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8675346"/>
      </p:ext>
    </p:extLst>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3" descr="content-page"/>
          <p:cNvPicPr>
            <a:picLocks noChangeAspect="1" noChangeArrowheads="1"/>
          </p:cNvPicPr>
          <p:nvPr/>
        </p:nvPicPr>
        <p:blipFill>
          <a:blip r:embed="rId5" cstate="print"/>
          <a:srcRect/>
          <a:stretch>
            <a:fillRect/>
          </a:stretch>
        </p:blipFill>
        <p:spPr bwMode="auto">
          <a:xfrm>
            <a:off x="0" y="-3175"/>
            <a:ext cx="9145588" cy="6865938"/>
          </a:xfrm>
          <a:prstGeom prst="rect">
            <a:avLst/>
          </a:prstGeom>
          <a:noFill/>
          <a:ln w="9525">
            <a:noFill/>
            <a:miter lim="800000"/>
            <a:headEnd/>
            <a:tailEnd/>
          </a:ln>
        </p:spPr>
      </p:pic>
      <p:sp>
        <p:nvSpPr>
          <p:cNvPr id="1027" name="AutoShape 10"/>
          <p:cNvSpPr>
            <a:spLocks noGrp="1" noChangeArrowheads="1"/>
          </p:cNvSpPr>
          <p:nvPr>
            <p:ph type="title"/>
          </p:nvPr>
        </p:nvSpPr>
        <p:spPr bwMode="auto">
          <a:xfrm>
            <a:off x="1066800" y="1143000"/>
            <a:ext cx="7848600" cy="1066800"/>
          </a:xfrm>
          <a:prstGeom prst="roundRect">
            <a:avLst>
              <a:gd name="adj" fmla="val 0"/>
            </a:avLst>
          </a:prstGeom>
          <a:noFill/>
          <a:ln w="9525">
            <a:noFill/>
            <a:round/>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US"/>
          </a:p>
        </p:txBody>
      </p:sp>
      <p:sp>
        <p:nvSpPr>
          <p:cNvPr id="1028" name="Rectangle 11"/>
          <p:cNvSpPr>
            <a:spLocks noGrp="1" noChangeArrowheads="1"/>
          </p:cNvSpPr>
          <p:nvPr>
            <p:ph type="body" idx="1"/>
          </p:nvPr>
        </p:nvSpPr>
        <p:spPr bwMode="auto">
          <a:xfrm>
            <a:off x="1066800" y="2590800"/>
            <a:ext cx="7848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8981" name="Rectangle 21"/>
          <p:cNvSpPr>
            <a:spLocks noGrp="1" noChangeArrowheads="1"/>
          </p:cNvSpPr>
          <p:nvPr>
            <p:ph type="sldNum" sz="quarter" idx="4"/>
          </p:nvPr>
        </p:nvSpPr>
        <p:spPr bwMode="auto">
          <a:xfrm>
            <a:off x="152400" y="6245225"/>
            <a:ext cx="609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bg1"/>
                </a:solidFill>
                <a:latin typeface="Arial" charset="0"/>
                <a:ea typeface="+mn-ea"/>
                <a:cs typeface="+mn-cs"/>
              </a:defRPr>
            </a:lvl1pPr>
          </a:lstStyle>
          <a:p>
            <a:fld id="{9AE01BED-D8E1-49C6-9412-EC47A3C5ABFB}" type="slidenum">
              <a:rPr lang="en-US" smtClean="0"/>
              <a:pPr/>
              <a:t>‹#›</a:t>
            </a:fld>
            <a:endParaRPr lang="en-US"/>
          </a:p>
        </p:txBody>
      </p:sp>
      <p:sp>
        <p:nvSpPr>
          <p:cNvPr id="168984" name="Line 24"/>
          <p:cNvSpPr>
            <a:spLocks noChangeShapeType="1"/>
          </p:cNvSpPr>
          <p:nvPr/>
        </p:nvSpPr>
        <p:spPr bwMode="auto">
          <a:xfrm>
            <a:off x="914400" y="2438400"/>
            <a:ext cx="8229600" cy="0"/>
          </a:xfrm>
          <a:prstGeom prst="line">
            <a:avLst/>
          </a:prstGeom>
          <a:noFill/>
          <a:ln w="22225" cap="sq">
            <a:solidFill>
              <a:srgbClr val="20558A"/>
            </a:solidFill>
            <a:round/>
            <a:headEnd type="none" w="sm" len="sm"/>
            <a:tailEnd type="none" w="sm" len="sm"/>
          </a:ln>
          <a:effectLst/>
        </p:spPr>
        <p:txBody>
          <a:bodyPr wrap="none" anchor="ctr"/>
          <a:lstStyle/>
          <a:p>
            <a:pPr algn="ctr">
              <a:defRPr/>
            </a:pPr>
            <a:endParaRPr lang="en-CA">
              <a:latin typeface="Arial" charset="0"/>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rtl="0" eaLnBrk="1" fontAlgn="base" hangingPunct="1">
        <a:lnSpc>
          <a:spcPct val="90000"/>
        </a:lnSpc>
        <a:spcBef>
          <a:spcPct val="0"/>
        </a:spcBef>
        <a:spcAft>
          <a:spcPct val="0"/>
        </a:spcAft>
        <a:defRPr sz="4000" b="1">
          <a:solidFill>
            <a:srgbClr val="20558A"/>
          </a:solidFill>
          <a:latin typeface="+mj-lt"/>
          <a:ea typeface="ＭＳ Ｐゴシック" pitchFamily="-60" charset="-128"/>
          <a:cs typeface="ＭＳ Ｐゴシック" pitchFamily="-60" charset="-128"/>
        </a:defRPr>
      </a:lvl1pPr>
      <a:lvl2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2pPr>
      <a:lvl3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3pPr>
      <a:lvl4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4pPr>
      <a:lvl5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5pPr>
      <a:lvl6pPr marL="457200" algn="l" rtl="0" eaLnBrk="1" fontAlgn="base" hangingPunct="1">
        <a:lnSpc>
          <a:spcPct val="90000"/>
        </a:lnSpc>
        <a:spcBef>
          <a:spcPct val="0"/>
        </a:spcBef>
        <a:spcAft>
          <a:spcPct val="0"/>
        </a:spcAft>
        <a:defRPr sz="4000" b="1">
          <a:solidFill>
            <a:srgbClr val="20558A"/>
          </a:solidFill>
          <a:latin typeface="Arial Narrow" pitchFamily="34" charset="0"/>
        </a:defRPr>
      </a:lvl6pPr>
      <a:lvl7pPr marL="914400" algn="l" rtl="0" eaLnBrk="1" fontAlgn="base" hangingPunct="1">
        <a:lnSpc>
          <a:spcPct val="90000"/>
        </a:lnSpc>
        <a:spcBef>
          <a:spcPct val="0"/>
        </a:spcBef>
        <a:spcAft>
          <a:spcPct val="0"/>
        </a:spcAft>
        <a:defRPr sz="4000" b="1">
          <a:solidFill>
            <a:srgbClr val="20558A"/>
          </a:solidFill>
          <a:latin typeface="Arial Narrow" pitchFamily="34" charset="0"/>
        </a:defRPr>
      </a:lvl7pPr>
      <a:lvl8pPr marL="1371600" algn="l" rtl="0" eaLnBrk="1" fontAlgn="base" hangingPunct="1">
        <a:lnSpc>
          <a:spcPct val="90000"/>
        </a:lnSpc>
        <a:spcBef>
          <a:spcPct val="0"/>
        </a:spcBef>
        <a:spcAft>
          <a:spcPct val="0"/>
        </a:spcAft>
        <a:defRPr sz="4000" b="1">
          <a:solidFill>
            <a:srgbClr val="20558A"/>
          </a:solidFill>
          <a:latin typeface="Arial Narrow" pitchFamily="34" charset="0"/>
        </a:defRPr>
      </a:lvl8pPr>
      <a:lvl9pPr marL="1828800" algn="l" rtl="0" eaLnBrk="1" fontAlgn="base" hangingPunct="1">
        <a:lnSpc>
          <a:spcPct val="90000"/>
        </a:lnSpc>
        <a:spcBef>
          <a:spcPct val="0"/>
        </a:spcBef>
        <a:spcAft>
          <a:spcPct val="0"/>
        </a:spcAft>
        <a:defRPr sz="4000" b="1">
          <a:solidFill>
            <a:srgbClr val="20558A"/>
          </a:solidFill>
          <a:latin typeface="Arial Narrow" pitchFamily="34" charset="0"/>
        </a:defRPr>
      </a:lvl9pPr>
    </p:titleStyle>
    <p:bodyStyle>
      <a:lvl1pPr marL="228600" indent="-228600" algn="l" rtl="0" eaLnBrk="1" fontAlgn="base" hangingPunct="1">
        <a:spcBef>
          <a:spcPct val="20000"/>
        </a:spcBef>
        <a:spcAft>
          <a:spcPct val="0"/>
        </a:spcAft>
        <a:buClr>
          <a:srgbClr val="20558A"/>
        </a:buClr>
        <a:buSzPct val="95000"/>
        <a:buFont typeface="Wingdings" pitchFamily="-60" charset="2"/>
        <a:buChar char="§"/>
        <a:defRPr sz="2400" b="1">
          <a:solidFill>
            <a:srgbClr val="20558A"/>
          </a:solidFill>
          <a:latin typeface="+mn-lt"/>
          <a:ea typeface="ＭＳ Ｐゴシック" pitchFamily="-60" charset="-128"/>
          <a:cs typeface="ＭＳ Ｐゴシック" pitchFamily="-60" charset="-128"/>
        </a:defRPr>
      </a:lvl1pPr>
      <a:lvl2pPr marL="571500" indent="-228600" algn="l" rtl="0" eaLnBrk="1" fontAlgn="base" hangingPunct="1">
        <a:spcBef>
          <a:spcPct val="20000"/>
        </a:spcBef>
        <a:spcAft>
          <a:spcPct val="0"/>
        </a:spcAft>
        <a:buClr>
          <a:srgbClr val="20558A"/>
        </a:buClr>
        <a:buSzPct val="75000"/>
        <a:buFont typeface="Wingdings" pitchFamily="-60" charset="2"/>
        <a:buChar char="s"/>
        <a:defRPr sz="2200">
          <a:solidFill>
            <a:srgbClr val="20558A"/>
          </a:solidFill>
          <a:latin typeface="+mn-lt"/>
          <a:ea typeface="ＭＳ Ｐゴシック" pitchFamily="-60" charset="-128"/>
        </a:defRPr>
      </a:lvl2pPr>
      <a:lvl3pPr marL="863600" indent="-177800" algn="l" rtl="0" eaLnBrk="1" fontAlgn="base" hangingPunct="1">
        <a:spcBef>
          <a:spcPct val="20000"/>
        </a:spcBef>
        <a:spcAft>
          <a:spcPct val="0"/>
        </a:spcAft>
        <a:buClr>
          <a:srgbClr val="20558A"/>
        </a:buClr>
        <a:buSzPct val="75000"/>
        <a:buFont typeface="Wingdings" pitchFamily="-60" charset="2"/>
        <a:buChar char="l"/>
        <a:defRPr sz="2000">
          <a:solidFill>
            <a:srgbClr val="20558A"/>
          </a:solidFill>
          <a:latin typeface="+mn-lt"/>
          <a:ea typeface="ＭＳ Ｐゴシック" pitchFamily="-60" charset="-128"/>
        </a:defRPr>
      </a:lvl3pPr>
      <a:lvl4pPr marL="1257300" indent="-228600" algn="l" rtl="0" eaLnBrk="1" fontAlgn="base" hangingPunct="1">
        <a:spcBef>
          <a:spcPct val="20000"/>
        </a:spcBef>
        <a:spcAft>
          <a:spcPct val="0"/>
        </a:spcAft>
        <a:buClr>
          <a:srgbClr val="20558A"/>
        </a:buClr>
        <a:buSzPct val="80000"/>
        <a:buChar char="–"/>
        <a:defRPr>
          <a:solidFill>
            <a:srgbClr val="20558A"/>
          </a:solidFill>
          <a:latin typeface="+mn-lt"/>
          <a:ea typeface="ＭＳ Ｐゴシック" pitchFamily="-60" charset="-128"/>
        </a:defRPr>
      </a:lvl4pPr>
      <a:lvl5pPr marL="1600200" indent="-228600" algn="l" rtl="0" eaLnBrk="1" fontAlgn="base" hangingPunct="1">
        <a:spcBef>
          <a:spcPct val="20000"/>
        </a:spcBef>
        <a:spcAft>
          <a:spcPct val="0"/>
        </a:spcAft>
        <a:buClr>
          <a:srgbClr val="20558A"/>
        </a:buClr>
        <a:buSzPct val="65000"/>
        <a:buFont typeface="Wingdings" pitchFamily="-60" charset="2"/>
        <a:buChar char="l"/>
        <a:defRPr>
          <a:solidFill>
            <a:srgbClr val="20558A"/>
          </a:solidFill>
          <a:latin typeface="+mn-lt"/>
          <a:ea typeface="ＭＳ Ｐゴシック" pitchFamily="-60" charset="-128"/>
        </a:defRPr>
      </a:lvl5pPr>
      <a:lvl6pPr marL="20574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41.xml"/><Relationship Id="rId7" Type="http://schemas.openxmlformats.org/officeDocument/2006/relationships/slideLayout" Target="../slideLayouts/slideLayout3.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5" Type="http://schemas.openxmlformats.org/officeDocument/2006/relationships/tags" Target="../tags/tag43.xml"/><Relationship Id="rId10" Type="http://schemas.openxmlformats.org/officeDocument/2006/relationships/image" Target="../media/image10.jpeg"/><Relationship Id="rId4" Type="http://schemas.openxmlformats.org/officeDocument/2006/relationships/tags" Target="../tags/tag42.xml"/><Relationship Id="rId9" Type="http://schemas.openxmlformats.org/officeDocument/2006/relationships/chart" Target="../charts/chart5.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3" Type="http://schemas.openxmlformats.org/officeDocument/2006/relationships/tags" Target="../tags/tag47.xml"/><Relationship Id="rId7" Type="http://schemas.openxmlformats.org/officeDocument/2006/relationships/slideLayout" Target="../slideLayouts/slideLayout3.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notesSlide" Target="../notesSlides/notesSlide12.xml"/><Relationship Id="rId5" Type="http://schemas.openxmlformats.org/officeDocument/2006/relationships/slideLayout" Target="../slideLayouts/slideLayout3.xml"/><Relationship Id="rId4" Type="http://schemas.openxmlformats.org/officeDocument/2006/relationships/tags" Target="../tags/tag54.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57.xml"/><Relationship Id="rId7" Type="http://schemas.openxmlformats.org/officeDocument/2006/relationships/image" Target="../media/image12.pn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notesSlide" Target="../notesSlides/notesSlide13.xml"/><Relationship Id="rId11" Type="http://schemas.openxmlformats.org/officeDocument/2006/relationships/image" Target="../media/image16.png"/><Relationship Id="rId5" Type="http://schemas.openxmlformats.org/officeDocument/2006/relationships/slideLayout" Target="../slideLayouts/slideLayout3.xml"/><Relationship Id="rId10" Type="http://schemas.openxmlformats.org/officeDocument/2006/relationships/image" Target="../media/image15.png"/><Relationship Id="rId4" Type="http://schemas.openxmlformats.org/officeDocument/2006/relationships/tags" Target="../tags/tag58.xml"/><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notesSlide" Target="../notesSlides/notesSlide14.xml"/><Relationship Id="rId4"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notesSlide" Target="../notesSlides/notesSlide15.xml"/><Relationship Id="rId4"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notesSlide" Target="../notesSlides/notesSlide16.xml"/><Relationship Id="rId5" Type="http://schemas.openxmlformats.org/officeDocument/2006/relationships/slideLayout" Target="../slideLayouts/slideLayout3.xml"/><Relationship Id="rId4" Type="http://schemas.openxmlformats.org/officeDocument/2006/relationships/tags" Target="../tags/tag68.xml"/></Relationships>
</file>

<file path=ppt/slides/_rels/slide17.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notesSlide" Target="../notesSlides/notesSlide17.xml"/><Relationship Id="rId5" Type="http://schemas.openxmlformats.org/officeDocument/2006/relationships/slideLayout" Target="../slideLayouts/slideLayout3.xml"/><Relationship Id="rId4" Type="http://schemas.openxmlformats.org/officeDocument/2006/relationships/tags" Target="../tags/tag72.xml"/></Relationships>
</file>

<file path=ppt/slides/_rels/slide18.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notesSlide" Target="../notesSlides/notesSlide18.xml"/><Relationship Id="rId5" Type="http://schemas.openxmlformats.org/officeDocument/2006/relationships/slideLayout" Target="../slideLayouts/slideLayout3.xml"/><Relationship Id="rId4" Type="http://schemas.openxmlformats.org/officeDocument/2006/relationships/tags" Target="../tags/tag76.xml"/></Relationships>
</file>

<file path=ppt/slides/_rels/slide19.xml.rels><?xml version="1.0" encoding="UTF-8" standalone="yes"?>
<Relationships xmlns="http://schemas.openxmlformats.org/package/2006/relationships"><Relationship Id="rId3" Type="http://schemas.openxmlformats.org/officeDocument/2006/relationships/tags" Target="../tags/tag79.xml"/><Relationship Id="rId7" Type="http://schemas.openxmlformats.org/officeDocument/2006/relationships/hyperlink" Target="https://www.liberal.ca/realchange/investing-in-health-and-home-care" TargetMode="Externa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notesSlide" Target="../notesSlides/notesSlide19.xml"/><Relationship Id="rId5" Type="http://schemas.openxmlformats.org/officeDocument/2006/relationships/slideLayout" Target="../slideLayouts/slideLayout3.xml"/><Relationship Id="rId4" Type="http://schemas.openxmlformats.org/officeDocument/2006/relationships/tags" Target="../tags/tag80.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3.xml"/><Relationship Id="rId7" Type="http://schemas.openxmlformats.org/officeDocument/2006/relationships/notesSlide" Target="../notesSlides/notesSlide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3.xml"/><Relationship Id="rId5" Type="http://schemas.openxmlformats.org/officeDocument/2006/relationships/tags" Target="../tags/tag5.xml"/><Relationship Id="rId4"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tags" Target="../tags/tag83.xml"/><Relationship Id="rId7" Type="http://schemas.openxmlformats.org/officeDocument/2006/relationships/image" Target="../media/image17.pn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tags" Target="../tags/tag84.xml"/></Relationships>
</file>

<file path=ppt/slides/_rels/slide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notesSlide" Target="../notesSlides/notesSlide5.xml"/><Relationship Id="rId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tags" Target="../tags/tag17.xml"/><Relationship Id="rId7" Type="http://schemas.openxmlformats.org/officeDocument/2006/relationships/notesSlide" Target="../notesSlides/notesSlide6.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slideLayout" Target="../slideLayouts/slideLayout3.xml"/><Relationship Id="rId5" Type="http://schemas.openxmlformats.org/officeDocument/2006/relationships/tags" Target="../tags/tag19.xml"/><Relationship Id="rId4" Type="http://schemas.openxmlformats.org/officeDocument/2006/relationships/tags" Target="../tags/tag18.xml"/></Relationships>
</file>

<file path=ppt/slides/_rels/slide7.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chart" Target="../charts/chart3.xml"/><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chart" Target="../charts/chart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notesSlide" Target="../notesSlides/notesSlide7.xml"/><Relationship Id="rId5" Type="http://schemas.openxmlformats.org/officeDocument/2006/relationships/tags" Target="../tags/tag24.xml"/><Relationship Id="rId10" Type="http://schemas.openxmlformats.org/officeDocument/2006/relationships/slideLayout" Target="../slideLayouts/slideLayout3.xml"/><Relationship Id="rId4" Type="http://schemas.openxmlformats.org/officeDocument/2006/relationships/tags" Target="../tags/tag23.xml"/><Relationship Id="rId9" Type="http://schemas.openxmlformats.org/officeDocument/2006/relationships/tags" Target="../tags/tag28.xml"/></Relationships>
</file>

<file path=ppt/slides/_rels/slide8.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notesSlide" Target="../notesSlides/notesSlide8.xml"/><Relationship Id="rId5" Type="http://schemas.openxmlformats.org/officeDocument/2006/relationships/slideLayout" Target="../slideLayouts/slideLayout3.xml"/><Relationship Id="rId4" Type="http://schemas.openxmlformats.org/officeDocument/2006/relationships/tags" Target="../tags/tag32.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35.xml"/><Relationship Id="rId7" Type="http://schemas.openxmlformats.org/officeDocument/2006/relationships/slideLayout" Target="../slideLayouts/slideLayout3.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9"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0501" y="4667534"/>
            <a:ext cx="2047165" cy="1200329"/>
          </a:xfrm>
          <a:prstGeom prst="rect">
            <a:avLst/>
          </a:prstGeom>
          <a:noFill/>
        </p:spPr>
        <p:txBody>
          <a:bodyPr wrap="square" rtlCol="0">
            <a:spAutoFit/>
          </a:bodyPr>
          <a:lstStyle/>
          <a:p>
            <a:r>
              <a:rPr lang="fr-CA" b="1" dirty="0">
                <a:solidFill>
                  <a:srgbClr val="1353BB"/>
                </a:solidFill>
              </a:rPr>
              <a:t>Douglas Clark</a:t>
            </a:r>
          </a:p>
          <a:p>
            <a:r>
              <a:rPr lang="fr-CA" b="1" dirty="0">
                <a:solidFill>
                  <a:srgbClr val="1353BB"/>
                </a:solidFill>
              </a:rPr>
              <a:t>Directeur général</a:t>
            </a:r>
          </a:p>
          <a:p>
            <a:r>
              <a:rPr lang="fr-CA" b="1" dirty="0">
                <a:solidFill>
                  <a:srgbClr val="1353BB"/>
                </a:solidFill>
              </a:rPr>
              <a:t>CEPMB </a:t>
            </a:r>
          </a:p>
          <a:p>
            <a:endParaRPr lang="en-CA"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572000" cy="1241063"/>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77125" y="6283970"/>
            <a:ext cx="1524000" cy="389758"/>
          </a:xfrm>
          <a:prstGeom prst="rect">
            <a:avLst/>
          </a:prstGeom>
        </p:spPr>
      </p:pic>
    </p:spTree>
    <p:extLst>
      <p:ext uri="{BB962C8B-B14F-4D97-AF65-F5344CB8AC3E}">
        <p14:creationId xmlns:p14="http://schemas.microsoft.com/office/powerpoint/2010/main" val="41826641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custDataLst>
              <p:tags r:id="rId1"/>
            </p:custDataLst>
          </p:nvPr>
        </p:nvSpPr>
        <p:spPr/>
        <p:txBody>
          <a:bodyPr anchor="ctr"/>
          <a:lstStyle/>
          <a:p>
            <a:pPr algn="ctr"/>
            <a:r>
              <a:rPr lang="fr-CA" dirty="0" smtClean="0">
                <a:solidFill>
                  <a:schemeClr val="bg1"/>
                </a:solidFill>
              </a:rPr>
              <a:t>Changements</a:t>
            </a:r>
            <a:endParaRPr lang="fr-CA" b="0" dirty="0" smtClean="0">
              <a:solidFill>
                <a:schemeClr val="bg1"/>
              </a:solidFill>
            </a:endParaRPr>
          </a:p>
        </p:txBody>
      </p:sp>
      <p:sp>
        <p:nvSpPr>
          <p:cNvPr id="27650" name="Content Placeholder 2"/>
          <p:cNvSpPr>
            <a:spLocks noGrp="1"/>
          </p:cNvSpPr>
          <p:nvPr>
            <p:ph idx="1"/>
            <p:custDataLst>
              <p:tags r:id="rId2"/>
            </p:custDataLst>
          </p:nvPr>
        </p:nvSpPr>
        <p:spPr>
          <a:xfrm>
            <a:off x="4305300" y="1100547"/>
            <a:ext cx="4591050" cy="1709328"/>
          </a:xfrm>
        </p:spPr>
        <p:txBody>
          <a:bodyPr/>
          <a:lstStyle/>
          <a:p>
            <a:pPr marL="0" indent="0">
              <a:lnSpc>
                <a:spcPts val="1800"/>
              </a:lnSpc>
              <a:buNone/>
              <a:defRPr/>
            </a:pPr>
            <a:r>
              <a:rPr lang="fr-CA" sz="1400" dirty="0"/>
              <a:t>La croissance nette des dépenses a été faible dernièrement en raison de l’effet de « traction » de la substitution générique et de la réduction des prix des produits génériques.</a:t>
            </a:r>
          </a:p>
          <a:p>
            <a:pPr marL="0" indent="0">
              <a:lnSpc>
                <a:spcPts val="1800"/>
              </a:lnSpc>
              <a:buNone/>
              <a:defRPr/>
            </a:pPr>
            <a:endParaRPr lang="fr-CA" sz="1400" b="0" dirty="0"/>
          </a:p>
          <a:p>
            <a:pPr marL="0" indent="0">
              <a:lnSpc>
                <a:spcPts val="1800"/>
              </a:lnSpc>
              <a:buNone/>
              <a:defRPr/>
            </a:pPr>
            <a:r>
              <a:rPr lang="fr-CA" sz="1400" dirty="0" smtClean="0"/>
              <a:t>Les facteurs de coûts à l’origine de ces effets de traction sont en croissance et représentent un défi de plus en plus important.</a:t>
            </a:r>
            <a:endParaRPr lang="fr-CA" sz="1400" b="0" dirty="0" smtClean="0"/>
          </a:p>
          <a:p>
            <a:pPr marL="0" indent="0">
              <a:lnSpc>
                <a:spcPts val="1800"/>
              </a:lnSpc>
              <a:buNone/>
              <a:defRPr/>
            </a:pPr>
            <a:endParaRPr lang="fr-CA" sz="1400" b="0" dirty="0"/>
          </a:p>
          <a:p>
            <a:pPr marL="0" indent="0">
              <a:lnSpc>
                <a:spcPts val="1800"/>
              </a:lnSpc>
              <a:buNone/>
              <a:defRPr/>
            </a:pPr>
            <a:endParaRPr lang="fr-CA" sz="1400" b="0" dirty="0" smtClean="0"/>
          </a:p>
          <a:p>
            <a:pPr marL="0" indent="0">
              <a:lnSpc>
                <a:spcPts val="1800"/>
              </a:lnSpc>
              <a:buNone/>
              <a:defRPr/>
            </a:pPr>
            <a:endParaRPr lang="fr-CA" sz="1400" b="0" dirty="0"/>
          </a:p>
        </p:txBody>
      </p:sp>
      <p:sp>
        <p:nvSpPr>
          <p:cNvPr id="2" name="Slide Number Placeholder 1"/>
          <p:cNvSpPr>
            <a:spLocks noGrp="1"/>
          </p:cNvSpPr>
          <p:nvPr>
            <p:ph type="sldNum" sz="quarter" idx="4294967295"/>
            <p:custDataLst>
              <p:tags r:id="rId3"/>
            </p:custDataLst>
          </p:nvPr>
        </p:nvSpPr>
        <p:spPr>
          <a:xfrm>
            <a:off x="0" y="6381750"/>
            <a:ext cx="609600" cy="476250"/>
          </a:xfrm>
        </p:spPr>
        <p:txBody>
          <a:bodyPr/>
          <a:lstStyle/>
          <a:p>
            <a:pPr algn="ctr"/>
            <a:fld id="{9AE01BED-D8E1-49C6-9412-EC47A3C5ABFB}" type="slidenum">
              <a:rPr lang="en-US" smtClean="0">
                <a:solidFill>
                  <a:schemeClr val="tx1"/>
                </a:solidFill>
              </a:rPr>
              <a:pPr algn="ctr"/>
              <a:t>10</a:t>
            </a:fld>
            <a:endParaRPr lang="fr-CA" dirty="0">
              <a:solidFill>
                <a:schemeClr val="tx1"/>
              </a:solidFill>
            </a:endParaRPr>
          </a:p>
        </p:txBody>
      </p:sp>
      <p:sp>
        <p:nvSpPr>
          <p:cNvPr id="11" name="Rectangle 10"/>
          <p:cNvSpPr/>
          <p:nvPr>
            <p:custDataLst>
              <p:tags r:id="rId4"/>
            </p:custDataLst>
          </p:nvPr>
        </p:nvSpPr>
        <p:spPr>
          <a:xfrm>
            <a:off x="4562475" y="6111351"/>
            <a:ext cx="4133850" cy="215444"/>
          </a:xfrm>
          <a:prstGeom prst="rect">
            <a:avLst/>
          </a:prstGeom>
        </p:spPr>
        <p:txBody>
          <a:bodyPr wrap="square">
            <a:spAutoFit/>
          </a:bodyPr>
          <a:lstStyle/>
          <a:p>
            <a:pPr algn="r"/>
            <a:r>
              <a:rPr lang="fr-CA" sz="800" dirty="0">
                <a:solidFill>
                  <a:srgbClr val="000000"/>
                </a:solidFill>
              </a:rPr>
              <a:t>Source : IMS Brogan. Achats des pharmacies et des hôpitaux canadiens, MAT décembre 2014</a:t>
            </a:r>
          </a:p>
        </p:txBody>
      </p:sp>
      <p:graphicFrame>
        <p:nvGraphicFramePr>
          <p:cNvPr id="12" name="Chart 11"/>
          <p:cNvGraphicFramePr>
            <a:graphicFrameLocks/>
          </p:cNvGraphicFramePr>
          <p:nvPr>
            <p:custDataLst>
              <p:tags r:id="rId5"/>
            </p:custDataLst>
            <p:extLst>
              <p:ext uri="{D42A27DB-BD31-4B8C-83A1-F6EECF244321}">
                <p14:modId xmlns:p14="http://schemas.microsoft.com/office/powerpoint/2010/main" val="1123999237"/>
              </p:ext>
            </p:extLst>
          </p:nvPr>
        </p:nvGraphicFramePr>
        <p:xfrm>
          <a:off x="4219574" y="2809875"/>
          <a:ext cx="4676776" cy="3305336"/>
        </p:xfrm>
        <a:graphic>
          <a:graphicData uri="http://schemas.openxmlformats.org/drawingml/2006/chart">
            <c:chart xmlns:c="http://schemas.openxmlformats.org/drawingml/2006/chart" xmlns:r="http://schemas.openxmlformats.org/officeDocument/2006/relationships" r:id="rId9"/>
          </a:graphicData>
        </a:graphic>
      </p:graphicFrame>
      <p:sp>
        <p:nvSpPr>
          <p:cNvPr id="13" name="Content Placeholder 2"/>
          <p:cNvSpPr txBox="1">
            <a:spLocks/>
          </p:cNvSpPr>
          <p:nvPr>
            <p:custDataLst>
              <p:tags r:id="rId6"/>
            </p:custDataLst>
          </p:nvPr>
        </p:nvSpPr>
        <p:spPr bwMode="auto">
          <a:xfrm>
            <a:off x="253148" y="895350"/>
            <a:ext cx="1944142" cy="756828"/>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lvl1pPr marL="228600" indent="-228600" algn="l" rtl="0" eaLnBrk="1" fontAlgn="base" hangingPunct="1">
              <a:spcBef>
                <a:spcPct val="20000"/>
              </a:spcBef>
              <a:spcAft>
                <a:spcPct val="0"/>
              </a:spcAft>
              <a:buClr>
                <a:srgbClr val="20558A"/>
              </a:buClr>
              <a:buSzPct val="95000"/>
              <a:buFont typeface="Arial" panose="020B0604020202020204" pitchFamily="34" charset="0"/>
              <a:buChar char="•"/>
              <a:defRPr sz="2400" b="0" baseline="0">
                <a:solidFill>
                  <a:srgbClr val="000000"/>
                </a:solidFill>
                <a:latin typeface="+mn-lt"/>
                <a:ea typeface="ＭＳ Ｐゴシック" pitchFamily="-60" charset="-128"/>
                <a:cs typeface="ＭＳ Ｐゴシック" pitchFamily="-60" charset="-128"/>
              </a:defRPr>
            </a:lvl1pPr>
            <a:lvl2pPr marL="571500" indent="-228600" algn="l" rtl="0" eaLnBrk="1" fontAlgn="base" hangingPunct="1">
              <a:spcBef>
                <a:spcPct val="20000"/>
              </a:spcBef>
              <a:spcAft>
                <a:spcPct val="0"/>
              </a:spcAft>
              <a:buClr>
                <a:srgbClr val="20558A"/>
              </a:buClr>
              <a:buSzPct val="75000"/>
              <a:buFont typeface="Arial" panose="020B0604020202020204" pitchFamily="34" charset="0"/>
              <a:buChar char="•"/>
              <a:defRPr sz="2200" baseline="0">
                <a:solidFill>
                  <a:srgbClr val="000000"/>
                </a:solidFill>
                <a:latin typeface="+mn-lt"/>
                <a:ea typeface="ＭＳ Ｐゴシック" pitchFamily="-60" charset="-128"/>
              </a:defRPr>
            </a:lvl2pPr>
            <a:lvl3pPr marL="863600" indent="-177800" algn="l" rtl="0" eaLnBrk="1" fontAlgn="base" hangingPunct="1">
              <a:spcBef>
                <a:spcPct val="20000"/>
              </a:spcBef>
              <a:spcAft>
                <a:spcPct val="0"/>
              </a:spcAft>
              <a:buClr>
                <a:srgbClr val="20558A"/>
              </a:buClr>
              <a:buSzPct val="75000"/>
              <a:buFont typeface="Arial" panose="020B0604020202020204" pitchFamily="34" charset="0"/>
              <a:buChar char="•"/>
              <a:defRPr sz="2000" baseline="0">
                <a:solidFill>
                  <a:srgbClr val="000000"/>
                </a:solidFill>
                <a:latin typeface="+mn-lt"/>
                <a:ea typeface="ＭＳ Ｐゴシック" pitchFamily="-60" charset="-128"/>
              </a:defRPr>
            </a:lvl3pPr>
            <a:lvl4pPr marL="1257300" indent="-228600" algn="l" rtl="0" eaLnBrk="1" fontAlgn="base" hangingPunct="1">
              <a:spcBef>
                <a:spcPct val="20000"/>
              </a:spcBef>
              <a:spcAft>
                <a:spcPct val="0"/>
              </a:spcAft>
              <a:buClr>
                <a:srgbClr val="20558A"/>
              </a:buClr>
              <a:buSzPct val="80000"/>
              <a:buFont typeface="Arial" panose="020B0604020202020204" pitchFamily="34" charset="0"/>
              <a:buChar char="•"/>
              <a:defRPr baseline="0">
                <a:solidFill>
                  <a:srgbClr val="000000"/>
                </a:solidFill>
                <a:latin typeface="+mn-lt"/>
                <a:ea typeface="ＭＳ Ｐゴシック" pitchFamily="-60" charset="-128"/>
              </a:defRPr>
            </a:lvl4pPr>
            <a:lvl5pPr marL="1600200" indent="-228600" algn="l" rtl="0" eaLnBrk="1" fontAlgn="base" hangingPunct="1">
              <a:spcBef>
                <a:spcPct val="20000"/>
              </a:spcBef>
              <a:spcAft>
                <a:spcPct val="0"/>
              </a:spcAft>
              <a:buClr>
                <a:srgbClr val="20558A"/>
              </a:buClr>
              <a:buSzPct val="65000"/>
              <a:buFont typeface="Arial" panose="020B0604020202020204" pitchFamily="34" charset="0"/>
              <a:buChar char="•"/>
              <a:defRPr baseline="0">
                <a:solidFill>
                  <a:srgbClr val="000000"/>
                </a:solidFill>
                <a:latin typeface="+mn-lt"/>
                <a:ea typeface="ＭＳ Ｐゴシック" pitchFamily="-60" charset="-128"/>
              </a:defRPr>
            </a:lvl5pPr>
            <a:lvl6pPr marL="20574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9pPr>
          </a:lstStyle>
          <a:p>
            <a:pPr marL="0" indent="0" defTabSz="914400">
              <a:lnSpc>
                <a:spcPts val="1800"/>
              </a:lnSpc>
              <a:buFont typeface="Arial" panose="020B0604020202020204" pitchFamily="34" charset="0"/>
              <a:buNone/>
              <a:defRPr/>
            </a:pPr>
            <a:r>
              <a:rPr lang="fr-CA" sz="2000" b="1" kern="0" dirty="0" smtClean="0"/>
              <a:t>Facteurs de coût</a:t>
            </a:r>
            <a:endParaRPr lang="fr-CA" sz="2000" kern="0" dirty="0" smtClean="0"/>
          </a:p>
          <a:p>
            <a:pPr marL="0" indent="0" defTabSz="914400">
              <a:lnSpc>
                <a:spcPts val="1800"/>
              </a:lnSpc>
              <a:buFont typeface="Arial" panose="020B0604020202020204" pitchFamily="34" charset="0"/>
              <a:buNone/>
              <a:defRPr/>
            </a:pPr>
            <a:endParaRPr lang="fr-CA" sz="2000" kern="0" dirty="0" smtClean="0"/>
          </a:p>
          <a:p>
            <a:pPr marL="0" indent="0" defTabSz="914400">
              <a:lnSpc>
                <a:spcPts val="1800"/>
              </a:lnSpc>
              <a:buFont typeface="Arial" panose="020B0604020202020204" pitchFamily="34" charset="0"/>
              <a:buNone/>
              <a:defRPr/>
            </a:pPr>
            <a:endParaRPr lang="fr-CA" sz="2000" kern="0" dirty="0" smtClean="0"/>
          </a:p>
          <a:p>
            <a:pPr marL="0" indent="0" defTabSz="914400">
              <a:lnSpc>
                <a:spcPts val="1800"/>
              </a:lnSpc>
              <a:buFont typeface="Arial" panose="020B0604020202020204" pitchFamily="34" charset="0"/>
              <a:buNone/>
              <a:defRPr/>
            </a:pPr>
            <a:endParaRPr lang="fr-CA" sz="2000" kern="0" dirty="0"/>
          </a:p>
        </p:txBody>
      </p:sp>
      <p:pic>
        <p:nvPicPr>
          <p:cNvPr id="102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3148" y="1174014"/>
            <a:ext cx="3686096" cy="5458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22148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custDataLst>
              <p:tags r:id="rId1"/>
            </p:custDataLst>
          </p:nvPr>
        </p:nvSpPr>
        <p:spPr/>
        <p:txBody>
          <a:bodyPr anchor="ctr"/>
          <a:lstStyle/>
          <a:p>
            <a:pPr algn="ctr"/>
            <a:r>
              <a:rPr lang="fr-CA" dirty="0" smtClean="0">
                <a:solidFill>
                  <a:schemeClr val="bg1"/>
                </a:solidFill>
              </a:rPr>
              <a:t>Qu’est-ce qui a changé?</a:t>
            </a:r>
            <a:endParaRPr lang="fr-CA" b="0" dirty="0" smtClean="0">
              <a:solidFill>
                <a:schemeClr val="bg1"/>
              </a:solidFill>
            </a:endParaRPr>
          </a:p>
        </p:txBody>
      </p:sp>
      <p:sp>
        <p:nvSpPr>
          <p:cNvPr id="27650" name="Content Placeholder 2"/>
          <p:cNvSpPr>
            <a:spLocks noGrp="1"/>
          </p:cNvSpPr>
          <p:nvPr>
            <p:ph idx="1"/>
            <p:custDataLst>
              <p:tags r:id="rId2"/>
            </p:custDataLst>
          </p:nvPr>
        </p:nvSpPr>
        <p:spPr>
          <a:xfrm>
            <a:off x="253148" y="1100547"/>
            <a:ext cx="8662251" cy="1240317"/>
          </a:xfrm>
        </p:spPr>
        <p:txBody>
          <a:bodyPr/>
          <a:lstStyle/>
          <a:p>
            <a:pPr marL="0" indent="0">
              <a:lnSpc>
                <a:spcPts val="1800"/>
              </a:lnSpc>
              <a:buNone/>
              <a:defRPr/>
            </a:pPr>
            <a:r>
              <a:rPr lang="fr-CA" sz="2000" b="1" dirty="0" smtClean="0"/>
              <a:t>Négociations mixtes des prix par les provinces</a:t>
            </a:r>
            <a:endParaRPr lang="fr-CA" sz="2000" dirty="0" smtClean="0"/>
          </a:p>
          <a:p>
            <a:pPr marL="0" indent="0">
              <a:lnSpc>
                <a:spcPts val="1800"/>
              </a:lnSpc>
              <a:buNone/>
              <a:defRPr/>
            </a:pPr>
            <a:endParaRPr lang="fr-CA" sz="2000" b="1" dirty="0"/>
          </a:p>
          <a:p>
            <a:pPr marL="0" indent="0">
              <a:lnSpc>
                <a:spcPts val="1800"/>
              </a:lnSpc>
              <a:buNone/>
              <a:defRPr/>
            </a:pPr>
            <a:r>
              <a:rPr lang="fr-CA" sz="2000" dirty="0" smtClean="0"/>
              <a:t>Les provinces et les territoires ont amélioré leurs positions de négociation grâce à l’APP. </a:t>
            </a:r>
          </a:p>
        </p:txBody>
      </p:sp>
      <p:sp>
        <p:nvSpPr>
          <p:cNvPr id="2" name="Slide Number Placeholder 1"/>
          <p:cNvSpPr>
            <a:spLocks noGrp="1"/>
          </p:cNvSpPr>
          <p:nvPr>
            <p:ph type="sldNum" sz="quarter" idx="4294967295"/>
            <p:custDataLst>
              <p:tags r:id="rId3"/>
            </p:custDataLst>
          </p:nvPr>
        </p:nvSpPr>
        <p:spPr>
          <a:xfrm>
            <a:off x="0" y="6381750"/>
            <a:ext cx="609600" cy="476250"/>
          </a:xfrm>
        </p:spPr>
        <p:txBody>
          <a:bodyPr/>
          <a:lstStyle/>
          <a:p>
            <a:pPr algn="ctr"/>
            <a:fld id="{9AE01BED-D8E1-49C6-9412-EC47A3C5ABFB}" type="slidenum">
              <a:rPr lang="en-US" smtClean="0">
                <a:solidFill>
                  <a:schemeClr val="tx1"/>
                </a:solidFill>
              </a:rPr>
              <a:pPr algn="ctr"/>
              <a:t>11</a:t>
            </a:fld>
            <a:endParaRPr lang="fr-CA" dirty="0">
              <a:solidFill>
                <a:schemeClr val="tx1"/>
              </a:solidFill>
            </a:endParaRPr>
          </a:p>
        </p:txBody>
      </p:sp>
      <p:sp>
        <p:nvSpPr>
          <p:cNvPr id="7" name="TextBox 6"/>
          <p:cNvSpPr txBox="1"/>
          <p:nvPr>
            <p:custDataLst>
              <p:tags r:id="rId4"/>
            </p:custDataLst>
          </p:nvPr>
        </p:nvSpPr>
        <p:spPr>
          <a:xfrm>
            <a:off x="6836246" y="6301172"/>
            <a:ext cx="1512168" cy="215444"/>
          </a:xfrm>
          <a:prstGeom prst="rect">
            <a:avLst/>
          </a:prstGeom>
          <a:noFill/>
        </p:spPr>
        <p:txBody>
          <a:bodyPr wrap="square" rtlCol="0">
            <a:spAutoFit/>
          </a:bodyPr>
          <a:lstStyle/>
          <a:p>
            <a:pPr algn="r"/>
            <a:r>
              <a:rPr lang="fr-CA" sz="800" dirty="0" smtClean="0">
                <a:solidFill>
                  <a:srgbClr val="000000"/>
                </a:solidFill>
              </a:rPr>
              <a:t>Source : ICIS (2014)</a:t>
            </a:r>
            <a:endParaRPr lang="fr-CA" sz="800" dirty="0">
              <a:solidFill>
                <a:srgbClr val="000000"/>
              </a:solidFill>
            </a:endParaRPr>
          </a:p>
        </p:txBody>
      </p:sp>
      <p:sp>
        <p:nvSpPr>
          <p:cNvPr id="10" name="Content Placeholder 2"/>
          <p:cNvSpPr txBox="1">
            <a:spLocks/>
          </p:cNvSpPr>
          <p:nvPr>
            <p:custDataLst>
              <p:tags r:id="rId5"/>
            </p:custDataLst>
          </p:nvPr>
        </p:nvSpPr>
        <p:spPr bwMode="auto">
          <a:xfrm>
            <a:off x="259244" y="2478243"/>
            <a:ext cx="4513923" cy="25875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spcBef>
                <a:spcPct val="20000"/>
              </a:spcBef>
              <a:spcAft>
                <a:spcPct val="0"/>
              </a:spcAft>
              <a:buClr>
                <a:srgbClr val="20558A"/>
              </a:buClr>
              <a:buSzPct val="95000"/>
              <a:buFont typeface="Arial" panose="020B0604020202020204" pitchFamily="34" charset="0"/>
              <a:buChar char="•"/>
              <a:defRPr sz="2400" b="0" baseline="0">
                <a:solidFill>
                  <a:srgbClr val="000000"/>
                </a:solidFill>
                <a:latin typeface="+mn-lt"/>
                <a:ea typeface="ＭＳ Ｐゴシック" pitchFamily="-60" charset="-128"/>
                <a:cs typeface="ＭＳ Ｐゴシック" pitchFamily="-60" charset="-128"/>
              </a:defRPr>
            </a:lvl1pPr>
            <a:lvl2pPr marL="571500" indent="-228600" algn="l" rtl="0" eaLnBrk="1" fontAlgn="base" hangingPunct="1">
              <a:spcBef>
                <a:spcPct val="20000"/>
              </a:spcBef>
              <a:spcAft>
                <a:spcPct val="0"/>
              </a:spcAft>
              <a:buClr>
                <a:srgbClr val="20558A"/>
              </a:buClr>
              <a:buSzPct val="75000"/>
              <a:buFont typeface="Arial" panose="020B0604020202020204" pitchFamily="34" charset="0"/>
              <a:buChar char="•"/>
              <a:defRPr sz="2200" baseline="0">
                <a:solidFill>
                  <a:srgbClr val="000000"/>
                </a:solidFill>
                <a:latin typeface="+mn-lt"/>
                <a:ea typeface="ＭＳ Ｐゴシック" pitchFamily="-60" charset="-128"/>
              </a:defRPr>
            </a:lvl2pPr>
            <a:lvl3pPr marL="863600" indent="-177800" algn="l" rtl="0" eaLnBrk="1" fontAlgn="base" hangingPunct="1">
              <a:spcBef>
                <a:spcPct val="20000"/>
              </a:spcBef>
              <a:spcAft>
                <a:spcPct val="0"/>
              </a:spcAft>
              <a:buClr>
                <a:srgbClr val="20558A"/>
              </a:buClr>
              <a:buSzPct val="75000"/>
              <a:buFont typeface="Arial" panose="020B0604020202020204" pitchFamily="34" charset="0"/>
              <a:buChar char="•"/>
              <a:defRPr sz="2000" baseline="0">
                <a:solidFill>
                  <a:srgbClr val="000000"/>
                </a:solidFill>
                <a:latin typeface="+mn-lt"/>
                <a:ea typeface="ＭＳ Ｐゴシック" pitchFamily="-60" charset="-128"/>
              </a:defRPr>
            </a:lvl3pPr>
            <a:lvl4pPr marL="1257300" indent="-228600" algn="l" rtl="0" eaLnBrk="1" fontAlgn="base" hangingPunct="1">
              <a:spcBef>
                <a:spcPct val="20000"/>
              </a:spcBef>
              <a:spcAft>
                <a:spcPct val="0"/>
              </a:spcAft>
              <a:buClr>
                <a:srgbClr val="20558A"/>
              </a:buClr>
              <a:buSzPct val="80000"/>
              <a:buFont typeface="Arial" panose="020B0604020202020204" pitchFamily="34" charset="0"/>
              <a:buChar char="•"/>
              <a:defRPr baseline="0">
                <a:solidFill>
                  <a:srgbClr val="000000"/>
                </a:solidFill>
                <a:latin typeface="+mn-lt"/>
                <a:ea typeface="ＭＳ Ｐゴシック" pitchFamily="-60" charset="-128"/>
              </a:defRPr>
            </a:lvl4pPr>
            <a:lvl5pPr marL="1600200" indent="-228600" algn="l" rtl="0" eaLnBrk="1" fontAlgn="base" hangingPunct="1">
              <a:spcBef>
                <a:spcPct val="20000"/>
              </a:spcBef>
              <a:spcAft>
                <a:spcPct val="0"/>
              </a:spcAft>
              <a:buClr>
                <a:srgbClr val="20558A"/>
              </a:buClr>
              <a:buSzPct val="65000"/>
              <a:buFont typeface="Arial" panose="020B0604020202020204" pitchFamily="34" charset="0"/>
              <a:buChar char="•"/>
              <a:defRPr baseline="0">
                <a:solidFill>
                  <a:srgbClr val="000000"/>
                </a:solidFill>
                <a:latin typeface="+mn-lt"/>
                <a:ea typeface="ＭＳ Ｐゴシック" pitchFamily="-60" charset="-128"/>
              </a:defRPr>
            </a:lvl5pPr>
            <a:lvl6pPr marL="20574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9pPr>
          </a:lstStyle>
          <a:p>
            <a:pPr marL="0" indent="0" defTabSz="914400">
              <a:lnSpc>
                <a:spcPts val="1800"/>
              </a:lnSpc>
              <a:buFont typeface="Arial" panose="020B0604020202020204" pitchFamily="34" charset="0"/>
              <a:buNone/>
              <a:defRPr/>
            </a:pPr>
            <a:r>
              <a:rPr lang="fr-CA" sz="2000" kern="0" dirty="0" smtClean="0"/>
              <a:t>Depuis le mois d’octobre, le Québec fait officiellement partie de l’APP pour les produits de marque et génériques.</a:t>
            </a:r>
          </a:p>
          <a:p>
            <a:pPr marL="0" indent="0" defTabSz="914400">
              <a:lnSpc>
                <a:spcPts val="1800"/>
              </a:lnSpc>
              <a:buFont typeface="Arial" panose="020B0604020202020204" pitchFamily="34" charset="0"/>
              <a:buNone/>
              <a:defRPr/>
            </a:pPr>
            <a:endParaRPr lang="fr-CA" sz="2000" kern="0" dirty="0"/>
          </a:p>
          <a:p>
            <a:pPr marL="0" indent="0" defTabSz="914400">
              <a:lnSpc>
                <a:spcPts val="1800"/>
              </a:lnSpc>
              <a:buFont typeface="Arial" panose="020B0604020202020204" pitchFamily="34" charset="0"/>
              <a:buNone/>
              <a:defRPr/>
            </a:pPr>
            <a:r>
              <a:rPr lang="fr-CA" sz="2000" kern="0" dirty="0" smtClean="0"/>
              <a:t>Quatre-vingt-deux négociations mixtes sur les médicaments de marque ont été menées à terme selon les dernières données. </a:t>
            </a:r>
          </a:p>
          <a:p>
            <a:pPr marL="0" indent="0" defTabSz="914400">
              <a:lnSpc>
                <a:spcPts val="1800"/>
              </a:lnSpc>
              <a:buFont typeface="Arial" panose="020B0604020202020204" pitchFamily="34" charset="0"/>
              <a:buNone/>
              <a:defRPr/>
            </a:pPr>
            <a:endParaRPr lang="fr-CA" sz="2000" kern="0" dirty="0"/>
          </a:p>
          <a:p>
            <a:pPr marL="0" indent="0" defTabSz="914400">
              <a:lnSpc>
                <a:spcPts val="1800"/>
              </a:lnSpc>
              <a:buFont typeface="Arial" panose="020B0604020202020204" pitchFamily="34" charset="0"/>
              <a:buNone/>
              <a:defRPr/>
            </a:pPr>
            <a:endParaRPr lang="fr-CA" sz="2000" kern="0" dirty="0" smtClean="0"/>
          </a:p>
          <a:p>
            <a:pPr marL="0" indent="0" defTabSz="914400">
              <a:lnSpc>
                <a:spcPts val="1800"/>
              </a:lnSpc>
              <a:buFont typeface="Arial" panose="020B0604020202020204" pitchFamily="34" charset="0"/>
              <a:buNone/>
              <a:defRPr/>
            </a:pPr>
            <a:endParaRPr lang="fr-CA" sz="2000" kern="0" dirty="0" smtClean="0"/>
          </a:p>
          <a:p>
            <a:pPr marL="0" indent="0" defTabSz="914400">
              <a:lnSpc>
                <a:spcPts val="1800"/>
              </a:lnSpc>
              <a:buFont typeface="Arial" panose="020B0604020202020204" pitchFamily="34" charset="0"/>
              <a:buNone/>
              <a:defRPr/>
            </a:pPr>
            <a:endParaRPr lang="fr-CA" sz="2000" kern="0" dirty="0"/>
          </a:p>
        </p:txBody>
      </p:sp>
      <p:sp>
        <p:nvSpPr>
          <p:cNvPr id="12" name="Content Placeholder 2"/>
          <p:cNvSpPr txBox="1">
            <a:spLocks/>
          </p:cNvSpPr>
          <p:nvPr>
            <p:custDataLst>
              <p:tags r:id="rId6"/>
            </p:custDataLst>
          </p:nvPr>
        </p:nvSpPr>
        <p:spPr bwMode="auto">
          <a:xfrm>
            <a:off x="259244" y="4608795"/>
            <a:ext cx="8662251" cy="7495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spcBef>
                <a:spcPct val="20000"/>
              </a:spcBef>
              <a:spcAft>
                <a:spcPct val="0"/>
              </a:spcAft>
              <a:buClr>
                <a:srgbClr val="20558A"/>
              </a:buClr>
              <a:buSzPct val="95000"/>
              <a:buFont typeface="Arial" panose="020B0604020202020204" pitchFamily="34" charset="0"/>
              <a:buChar char="•"/>
              <a:defRPr sz="2400" b="0" baseline="0">
                <a:solidFill>
                  <a:srgbClr val="000000"/>
                </a:solidFill>
                <a:latin typeface="+mn-lt"/>
                <a:ea typeface="ＭＳ Ｐゴシック" pitchFamily="-60" charset="-128"/>
                <a:cs typeface="ＭＳ Ｐゴシック" pitchFamily="-60" charset="-128"/>
              </a:defRPr>
            </a:lvl1pPr>
            <a:lvl2pPr marL="571500" indent="-228600" algn="l" rtl="0" eaLnBrk="1" fontAlgn="base" hangingPunct="1">
              <a:spcBef>
                <a:spcPct val="20000"/>
              </a:spcBef>
              <a:spcAft>
                <a:spcPct val="0"/>
              </a:spcAft>
              <a:buClr>
                <a:srgbClr val="20558A"/>
              </a:buClr>
              <a:buSzPct val="75000"/>
              <a:buFont typeface="Arial" panose="020B0604020202020204" pitchFamily="34" charset="0"/>
              <a:buChar char="•"/>
              <a:defRPr sz="2200" baseline="0">
                <a:solidFill>
                  <a:srgbClr val="000000"/>
                </a:solidFill>
                <a:latin typeface="+mn-lt"/>
                <a:ea typeface="ＭＳ Ｐゴシック" pitchFamily="-60" charset="-128"/>
              </a:defRPr>
            </a:lvl2pPr>
            <a:lvl3pPr marL="863600" indent="-177800" algn="l" rtl="0" eaLnBrk="1" fontAlgn="base" hangingPunct="1">
              <a:spcBef>
                <a:spcPct val="20000"/>
              </a:spcBef>
              <a:spcAft>
                <a:spcPct val="0"/>
              </a:spcAft>
              <a:buClr>
                <a:srgbClr val="20558A"/>
              </a:buClr>
              <a:buSzPct val="75000"/>
              <a:buFont typeface="Arial" panose="020B0604020202020204" pitchFamily="34" charset="0"/>
              <a:buChar char="•"/>
              <a:defRPr sz="2000" baseline="0">
                <a:solidFill>
                  <a:srgbClr val="000000"/>
                </a:solidFill>
                <a:latin typeface="+mn-lt"/>
                <a:ea typeface="ＭＳ Ｐゴシック" pitchFamily="-60" charset="-128"/>
              </a:defRPr>
            </a:lvl3pPr>
            <a:lvl4pPr marL="1257300" indent="-228600" algn="l" rtl="0" eaLnBrk="1" fontAlgn="base" hangingPunct="1">
              <a:spcBef>
                <a:spcPct val="20000"/>
              </a:spcBef>
              <a:spcAft>
                <a:spcPct val="0"/>
              </a:spcAft>
              <a:buClr>
                <a:srgbClr val="20558A"/>
              </a:buClr>
              <a:buSzPct val="80000"/>
              <a:buFont typeface="Arial" panose="020B0604020202020204" pitchFamily="34" charset="0"/>
              <a:buChar char="•"/>
              <a:defRPr baseline="0">
                <a:solidFill>
                  <a:srgbClr val="000000"/>
                </a:solidFill>
                <a:latin typeface="+mn-lt"/>
                <a:ea typeface="ＭＳ Ｐゴシック" pitchFamily="-60" charset="-128"/>
              </a:defRPr>
            </a:lvl4pPr>
            <a:lvl5pPr marL="1600200" indent="-228600" algn="l" rtl="0" eaLnBrk="1" fontAlgn="base" hangingPunct="1">
              <a:spcBef>
                <a:spcPct val="20000"/>
              </a:spcBef>
              <a:spcAft>
                <a:spcPct val="0"/>
              </a:spcAft>
              <a:buClr>
                <a:srgbClr val="20558A"/>
              </a:buClr>
              <a:buSzPct val="65000"/>
              <a:buFont typeface="Arial" panose="020B0604020202020204" pitchFamily="34" charset="0"/>
              <a:buChar char="•"/>
              <a:defRPr baseline="0">
                <a:solidFill>
                  <a:srgbClr val="000000"/>
                </a:solidFill>
                <a:latin typeface="+mn-lt"/>
                <a:ea typeface="ＭＳ Ｐゴシック" pitchFamily="-60" charset="-128"/>
              </a:defRPr>
            </a:lvl5pPr>
            <a:lvl6pPr marL="20574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9pPr>
          </a:lstStyle>
          <a:p>
            <a:pPr marL="0" indent="0" defTabSz="914400">
              <a:lnSpc>
                <a:spcPts val="1800"/>
              </a:lnSpc>
              <a:buFont typeface="Arial" panose="020B0604020202020204" pitchFamily="34" charset="0"/>
              <a:buNone/>
              <a:defRPr/>
            </a:pPr>
            <a:r>
              <a:rPr lang="fr-CA" sz="2000" kern="0" dirty="0" smtClean="0"/>
              <a:t>Jusqu’à maintenant, les négociations mixtes sur les médicaments de marque et la réduction du prix des produits génériques ont entraîné des économies annuelles de plus de 500 millions $ pour les régimes publics.</a:t>
            </a:r>
          </a:p>
          <a:p>
            <a:pPr marL="0" indent="0" defTabSz="914400">
              <a:lnSpc>
                <a:spcPts val="1800"/>
              </a:lnSpc>
              <a:buFont typeface="Arial" panose="020B0604020202020204" pitchFamily="34" charset="0"/>
              <a:buNone/>
              <a:defRPr/>
            </a:pPr>
            <a:endParaRPr lang="fr-CA" sz="2000" kern="0" dirty="0"/>
          </a:p>
          <a:p>
            <a:pPr marL="0" indent="0" defTabSz="914400">
              <a:lnSpc>
                <a:spcPts val="1800"/>
              </a:lnSpc>
              <a:buNone/>
              <a:defRPr/>
            </a:pPr>
            <a:r>
              <a:rPr lang="fr-CA" sz="2000" kern="0" dirty="0" smtClean="0"/>
              <a:t>Pour la toute première fois, un groupe de provinces participe aux audiences du CEPMB sur les prix excessifs.</a:t>
            </a:r>
            <a:endParaRPr lang="fr-CA" sz="2000" kern="0" dirty="0"/>
          </a:p>
          <a:p>
            <a:pPr marL="0" indent="0" defTabSz="914400">
              <a:lnSpc>
                <a:spcPts val="1800"/>
              </a:lnSpc>
              <a:buFont typeface="Arial" panose="020B0604020202020204" pitchFamily="34" charset="0"/>
              <a:buNone/>
              <a:defRPr/>
            </a:pPr>
            <a:endParaRPr lang="fr-CA" sz="2000" kern="0" dirty="0" smtClean="0"/>
          </a:p>
        </p:txBody>
      </p:sp>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96472" y="2478243"/>
            <a:ext cx="4025023" cy="1541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69491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custDataLst>
              <p:tags r:id="rId1"/>
            </p:custDataLst>
          </p:nvPr>
        </p:nvSpPr>
        <p:spPr/>
        <p:txBody>
          <a:bodyPr anchor="ctr"/>
          <a:lstStyle/>
          <a:p>
            <a:pPr algn="ctr"/>
            <a:r>
              <a:rPr lang="fr-CA" dirty="0" smtClean="0">
                <a:solidFill>
                  <a:schemeClr val="bg1"/>
                </a:solidFill>
              </a:rPr>
              <a:t>Changements</a:t>
            </a:r>
            <a:endParaRPr lang="fr-CA" b="0" dirty="0" smtClean="0">
              <a:solidFill>
                <a:schemeClr val="bg1"/>
              </a:solidFill>
            </a:endParaRPr>
          </a:p>
        </p:txBody>
      </p:sp>
      <p:sp>
        <p:nvSpPr>
          <p:cNvPr id="27650" name="Content Placeholder 2"/>
          <p:cNvSpPr>
            <a:spLocks noGrp="1"/>
          </p:cNvSpPr>
          <p:nvPr>
            <p:ph idx="1"/>
            <p:custDataLst>
              <p:tags r:id="rId2"/>
            </p:custDataLst>
          </p:nvPr>
        </p:nvSpPr>
        <p:spPr>
          <a:xfrm>
            <a:off x="253148" y="1100547"/>
            <a:ext cx="8662251" cy="3938178"/>
          </a:xfrm>
        </p:spPr>
        <p:txBody>
          <a:bodyPr/>
          <a:lstStyle/>
          <a:p>
            <a:pPr marL="0" indent="0">
              <a:lnSpc>
                <a:spcPts val="1800"/>
              </a:lnSpc>
              <a:buNone/>
              <a:defRPr/>
            </a:pPr>
            <a:r>
              <a:rPr lang="fr-CA" sz="1600" b="1" dirty="0" smtClean="0"/>
              <a:t>Comparaison des prix à l’échelle internationale + absence de transparence dans l’établissement des prix = segmentation du marché et discrimination par les prix</a:t>
            </a:r>
            <a:endParaRPr lang="fr-CA" sz="1600" dirty="0" smtClean="0"/>
          </a:p>
          <a:p>
            <a:pPr marL="0" indent="0">
              <a:lnSpc>
                <a:spcPts val="1800"/>
              </a:lnSpc>
              <a:buNone/>
              <a:defRPr/>
            </a:pPr>
            <a:endParaRPr lang="fr-CA" sz="1400" b="1" dirty="0"/>
          </a:p>
          <a:p>
            <a:pPr marL="0" indent="0">
              <a:lnSpc>
                <a:spcPts val="1800"/>
              </a:lnSpc>
              <a:buNone/>
              <a:defRPr/>
            </a:pPr>
            <a:r>
              <a:rPr lang="fr-CA" sz="1400" dirty="0" smtClean="0"/>
              <a:t>Afin de préserver la capacité de discriminer par les prix dans un marché mondial où la comparaison des prix est très répandue, les fabricants ont commencé à négocier des remises et des escomptes confidentiels. </a:t>
            </a:r>
            <a:endParaRPr lang="fr-CA" sz="1400" dirty="0"/>
          </a:p>
          <a:p>
            <a:pPr marL="0" indent="0">
              <a:lnSpc>
                <a:spcPts val="1800"/>
              </a:lnSpc>
              <a:buNone/>
              <a:defRPr/>
            </a:pPr>
            <a:endParaRPr lang="fr-CA" sz="1400" dirty="0" smtClean="0"/>
          </a:p>
          <a:p>
            <a:pPr marL="0" indent="0">
              <a:lnSpc>
                <a:spcPts val="1800"/>
              </a:lnSpc>
              <a:buNone/>
              <a:defRPr/>
            </a:pPr>
            <a:r>
              <a:rPr lang="fr-CA" sz="1400" dirty="0" smtClean="0"/>
              <a:t>Les économies réalisées grâce à l’APP profitent actuellement à moins de 35 % du marché, et les quotes-parts des consommateurs couverts par les régimes publics sont fondées sur les prix courants (plutôt que sur les prix faisant l’objet de rabais confidentiels).</a:t>
            </a:r>
            <a:endParaRPr lang="fr-CA" sz="1400" dirty="0"/>
          </a:p>
          <a:p>
            <a:pPr marL="0" indent="0">
              <a:lnSpc>
                <a:spcPts val="1800"/>
              </a:lnSpc>
              <a:buNone/>
              <a:defRPr/>
            </a:pPr>
            <a:endParaRPr lang="fr-CA" sz="1400" dirty="0" smtClean="0"/>
          </a:p>
          <a:p>
            <a:pPr marL="0" indent="0">
              <a:lnSpc>
                <a:spcPts val="1800"/>
              </a:lnSpc>
              <a:buNone/>
              <a:defRPr/>
            </a:pPr>
            <a:r>
              <a:rPr lang="fr-CA" sz="1400" dirty="0" smtClean="0"/>
              <a:t>Des préoccupations relatives à la loi de la concurrence ont jusqu’à maintenant empêché les assureurs privés, responsables de la même part du marché que les provinces, de participer à des négociations mixtes ou de faire des achats groupés.</a:t>
            </a:r>
          </a:p>
          <a:p>
            <a:pPr marL="0" indent="0">
              <a:lnSpc>
                <a:spcPts val="1800"/>
              </a:lnSpc>
              <a:buNone/>
              <a:defRPr/>
            </a:pPr>
            <a:endParaRPr lang="fr-CA" sz="1400" dirty="0"/>
          </a:p>
          <a:p>
            <a:pPr marL="0" indent="0">
              <a:lnSpc>
                <a:spcPts val="1800"/>
              </a:lnSpc>
              <a:buNone/>
              <a:defRPr/>
            </a:pPr>
            <a:r>
              <a:rPr lang="fr-CA" sz="1400" dirty="0" smtClean="0"/>
              <a:t>Les Canadiens non assurés n’ont aucun pouvoir de négociation et paient les prix les plus élevés (c.-à-d. les prix courants).</a:t>
            </a:r>
          </a:p>
          <a:p>
            <a:pPr marL="0" indent="0">
              <a:lnSpc>
                <a:spcPts val="1800"/>
              </a:lnSpc>
              <a:buNone/>
              <a:defRPr/>
            </a:pPr>
            <a:endParaRPr lang="fr-CA" sz="1400" b="0" dirty="0"/>
          </a:p>
          <a:p>
            <a:pPr marL="0" indent="0">
              <a:lnSpc>
                <a:spcPts val="1800"/>
              </a:lnSpc>
              <a:buNone/>
              <a:defRPr/>
            </a:pPr>
            <a:endParaRPr lang="fr-CA" sz="1400" b="0" dirty="0" smtClean="0"/>
          </a:p>
          <a:p>
            <a:pPr marL="0" indent="0">
              <a:lnSpc>
                <a:spcPts val="1800"/>
              </a:lnSpc>
              <a:buNone/>
              <a:defRPr/>
            </a:pPr>
            <a:endParaRPr lang="fr-CA" sz="1400" b="0" dirty="0"/>
          </a:p>
        </p:txBody>
      </p:sp>
      <p:sp>
        <p:nvSpPr>
          <p:cNvPr id="2" name="Slide Number Placeholder 1"/>
          <p:cNvSpPr>
            <a:spLocks noGrp="1"/>
          </p:cNvSpPr>
          <p:nvPr>
            <p:ph type="sldNum" sz="quarter" idx="4294967295"/>
            <p:custDataLst>
              <p:tags r:id="rId3"/>
            </p:custDataLst>
          </p:nvPr>
        </p:nvSpPr>
        <p:spPr>
          <a:xfrm>
            <a:off x="0" y="6381750"/>
            <a:ext cx="609600" cy="476250"/>
          </a:xfrm>
        </p:spPr>
        <p:txBody>
          <a:bodyPr/>
          <a:lstStyle/>
          <a:p>
            <a:pPr algn="ctr"/>
            <a:fld id="{9AE01BED-D8E1-49C6-9412-EC47A3C5ABFB}" type="slidenum">
              <a:rPr lang="en-US" smtClean="0">
                <a:solidFill>
                  <a:schemeClr val="tx1"/>
                </a:solidFill>
              </a:rPr>
              <a:pPr algn="ctr"/>
              <a:t>12</a:t>
            </a:fld>
            <a:endParaRPr lang="fr-CA" dirty="0">
              <a:solidFill>
                <a:schemeClr val="tx1"/>
              </a:solidFill>
            </a:endParaRPr>
          </a:p>
        </p:txBody>
      </p:sp>
      <p:graphicFrame>
        <p:nvGraphicFramePr>
          <p:cNvPr id="5" name="Table 4"/>
          <p:cNvGraphicFramePr>
            <a:graphicFrameLocks noGrp="1"/>
          </p:cNvGraphicFramePr>
          <p:nvPr>
            <p:custDataLst>
              <p:tags r:id="rId4"/>
            </p:custDataLst>
            <p:extLst>
              <p:ext uri="{D42A27DB-BD31-4B8C-83A1-F6EECF244321}">
                <p14:modId xmlns:p14="http://schemas.microsoft.com/office/powerpoint/2010/main" val="3955001514"/>
              </p:ext>
            </p:extLst>
          </p:nvPr>
        </p:nvGraphicFramePr>
        <p:xfrm>
          <a:off x="1773936" y="4757539"/>
          <a:ext cx="5558950" cy="1630680"/>
        </p:xfrm>
        <a:graphic>
          <a:graphicData uri="http://schemas.openxmlformats.org/drawingml/2006/table">
            <a:tbl>
              <a:tblPr firstRow="1" bandRow="1">
                <a:tableStyleId>{17292A2E-F333-43FB-9621-5CBBE7FDCDCB}</a:tableStyleId>
              </a:tblPr>
              <a:tblGrid>
                <a:gridCol w="2779475"/>
                <a:gridCol w="2779475"/>
              </a:tblGrid>
              <a:tr h="370840">
                <a:tc>
                  <a:txBody>
                    <a:bodyPr/>
                    <a:lstStyle/>
                    <a:p>
                      <a:pPr algn="ctr"/>
                      <a:r>
                        <a:rPr sz="1400" dirty="0"/>
                        <a:t>Régimes</a:t>
                      </a:r>
                      <a:endParaRPr lang="fr-CA" sz="1400" dirty="0"/>
                    </a:p>
                  </a:txBody>
                  <a:tcPr/>
                </a:tc>
                <a:tc>
                  <a:txBody>
                    <a:bodyPr/>
                    <a:lstStyle/>
                    <a:p>
                      <a:pPr algn="ctr"/>
                      <a:r>
                        <a:rPr sz="1400"/>
                        <a:t>Part du coût des médicaments</a:t>
                      </a:r>
                      <a:endParaRPr lang="fr-CA" sz="1400" dirty="0"/>
                    </a:p>
                  </a:txBody>
                  <a:tcPr/>
                </a:tc>
              </a:tr>
              <a:tr h="370840">
                <a:tc>
                  <a:txBody>
                    <a:bodyPr/>
                    <a:lstStyle/>
                    <a:p>
                      <a:r>
                        <a:rPr lang="en-CA" sz="1400" dirty="0" smtClean="0">
                          <a:solidFill>
                            <a:srgbClr val="000000"/>
                          </a:solidFill>
                        </a:rPr>
                        <a:t>Régime d’assurance public</a:t>
                      </a:r>
                      <a:endParaRPr lang="fr-CA" sz="1400" dirty="0">
                        <a:solidFill>
                          <a:srgbClr val="000000"/>
                        </a:solidFill>
                      </a:endParaRPr>
                    </a:p>
                  </a:txBody>
                  <a:tcPr/>
                </a:tc>
                <a:tc>
                  <a:txBody>
                    <a:bodyPr/>
                    <a:lstStyle/>
                    <a:p>
                      <a:pPr algn="ctr"/>
                      <a:r>
                        <a:rPr lang="en-CA" sz="1400" dirty="0" smtClean="0">
                          <a:solidFill>
                            <a:srgbClr val="000000"/>
                          </a:solidFill>
                        </a:rPr>
                        <a:t>42 %</a:t>
                      </a:r>
                      <a:endParaRPr lang="fr-CA" sz="1400" dirty="0">
                        <a:solidFill>
                          <a:srgbClr val="000000"/>
                        </a:solidFill>
                      </a:endParaRPr>
                    </a:p>
                  </a:txBody>
                  <a:tcPr/>
                </a:tc>
              </a:tr>
              <a:tr h="370840">
                <a:tc>
                  <a:txBody>
                    <a:bodyPr/>
                    <a:lstStyle/>
                    <a:p>
                      <a:r>
                        <a:rPr lang="en-CA" sz="1400" dirty="0" smtClean="0">
                          <a:solidFill>
                            <a:srgbClr val="000000"/>
                          </a:solidFill>
                        </a:rPr>
                        <a:t>Assurance privée</a:t>
                      </a:r>
                      <a:endParaRPr lang="fr-CA" sz="1400" dirty="0">
                        <a:solidFill>
                          <a:srgbClr val="000000"/>
                        </a:solidFill>
                      </a:endParaRPr>
                    </a:p>
                  </a:txBody>
                  <a:tcPr/>
                </a:tc>
                <a:tc>
                  <a:txBody>
                    <a:bodyPr/>
                    <a:lstStyle/>
                    <a:p>
                      <a:pPr algn="ctr"/>
                      <a:r>
                        <a:rPr lang="en-CA" sz="1400" dirty="0" smtClean="0">
                          <a:solidFill>
                            <a:srgbClr val="000000"/>
                          </a:solidFill>
                        </a:rPr>
                        <a:t>35 %</a:t>
                      </a:r>
                      <a:endParaRPr lang="fr-CA" sz="1400" dirty="0">
                        <a:solidFill>
                          <a:srgbClr val="000000"/>
                        </a:solidFill>
                      </a:endParaRPr>
                    </a:p>
                  </a:txBody>
                  <a:tcPr/>
                </a:tc>
              </a:tr>
              <a:tr h="370840">
                <a:tc>
                  <a:txBody>
                    <a:bodyPr/>
                    <a:lstStyle/>
                    <a:p>
                      <a:r>
                        <a:rPr lang="en-CA" sz="1400" dirty="0" smtClean="0">
                          <a:solidFill>
                            <a:srgbClr val="000000"/>
                          </a:solidFill>
                        </a:rPr>
                        <a:t>Dépenses (franchise, quote-part + non assuré)</a:t>
                      </a:r>
                      <a:endParaRPr lang="fr-CA" sz="1400" dirty="0">
                        <a:solidFill>
                          <a:srgbClr val="000000"/>
                        </a:solidFill>
                      </a:endParaRPr>
                    </a:p>
                  </a:txBody>
                  <a:tcPr/>
                </a:tc>
                <a:tc>
                  <a:txBody>
                    <a:bodyPr/>
                    <a:lstStyle/>
                    <a:p>
                      <a:pPr algn="ctr"/>
                      <a:r>
                        <a:rPr lang="en-CA" sz="1400" dirty="0" smtClean="0">
                          <a:solidFill>
                            <a:srgbClr val="000000"/>
                          </a:solidFill>
                        </a:rPr>
                        <a:t>23 %</a:t>
                      </a:r>
                      <a:endParaRPr lang="fr-CA" sz="1400" dirty="0">
                        <a:solidFill>
                          <a:srgbClr val="000000"/>
                        </a:solidFill>
                      </a:endParaRPr>
                    </a:p>
                  </a:txBody>
                  <a:tcPr/>
                </a:tc>
              </a:tr>
            </a:tbl>
          </a:graphicData>
        </a:graphic>
      </p:graphicFrame>
    </p:spTree>
    <p:extLst>
      <p:ext uri="{BB962C8B-B14F-4D97-AF65-F5344CB8AC3E}">
        <p14:creationId xmlns:p14="http://schemas.microsoft.com/office/powerpoint/2010/main" val="24369491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custDataLst>
              <p:tags r:id="rId1"/>
            </p:custDataLst>
          </p:nvPr>
        </p:nvSpPr>
        <p:spPr/>
        <p:txBody>
          <a:bodyPr anchor="ctr"/>
          <a:lstStyle/>
          <a:p>
            <a:pPr algn="ctr"/>
            <a:r>
              <a:rPr lang="fr-CA" dirty="0" smtClean="0">
                <a:solidFill>
                  <a:schemeClr val="bg1"/>
                </a:solidFill>
              </a:rPr>
              <a:t>Qu’est-ce qui a changé?</a:t>
            </a:r>
            <a:endParaRPr lang="fr-CA" b="0" dirty="0" smtClean="0">
              <a:solidFill>
                <a:schemeClr val="bg1"/>
              </a:solidFill>
            </a:endParaRPr>
          </a:p>
        </p:txBody>
      </p:sp>
      <p:sp>
        <p:nvSpPr>
          <p:cNvPr id="27650" name="Content Placeholder 2"/>
          <p:cNvSpPr>
            <a:spLocks noGrp="1"/>
          </p:cNvSpPr>
          <p:nvPr>
            <p:ph idx="1"/>
            <p:custDataLst>
              <p:tags r:id="rId2"/>
            </p:custDataLst>
          </p:nvPr>
        </p:nvSpPr>
        <p:spPr/>
        <p:txBody>
          <a:bodyPr/>
          <a:lstStyle/>
          <a:p>
            <a:pPr marL="0" indent="0">
              <a:lnSpc>
                <a:spcPts val="1800"/>
              </a:lnSpc>
              <a:buNone/>
              <a:defRPr/>
            </a:pPr>
            <a:r>
              <a:rPr lang="fr-CA" sz="1800" b="1" dirty="0" smtClean="0"/>
              <a:t>Débat au sujet de l’assurance-médicaments</a:t>
            </a:r>
            <a:endParaRPr lang="fr-CA" sz="1800" dirty="0" smtClean="0"/>
          </a:p>
          <a:p>
            <a:pPr marL="0" indent="0">
              <a:lnSpc>
                <a:spcPts val="1800"/>
              </a:lnSpc>
              <a:buNone/>
              <a:defRPr/>
            </a:pPr>
            <a:endParaRPr lang="fr-CA" sz="1800" b="1" dirty="0"/>
          </a:p>
          <a:p>
            <a:pPr marL="0" indent="0">
              <a:lnSpc>
                <a:spcPts val="1800"/>
              </a:lnSpc>
              <a:buNone/>
              <a:defRPr/>
            </a:pPr>
            <a:r>
              <a:rPr lang="fr-CA" sz="1800" dirty="0" smtClean="0"/>
              <a:t>L’assurance-médicaments fait de nouveau l’objet d’un important débat public; des études récentes ont estimé que les économies publiques et privées totalisent entre 3 et 11 millions $.</a:t>
            </a:r>
          </a:p>
          <a:p>
            <a:pPr marL="0" indent="0">
              <a:lnSpc>
                <a:spcPts val="1800"/>
              </a:lnSpc>
              <a:buNone/>
              <a:defRPr/>
            </a:pPr>
            <a:endParaRPr lang="fr-CA" sz="1800" b="0" dirty="0"/>
          </a:p>
          <a:p>
            <a:pPr marL="0" indent="0">
              <a:lnSpc>
                <a:spcPts val="1800"/>
              </a:lnSpc>
              <a:buNone/>
              <a:defRPr/>
            </a:pPr>
            <a:endParaRPr lang="fr-CA" sz="1800" b="0" dirty="0" smtClean="0"/>
          </a:p>
          <a:p>
            <a:pPr marL="0" indent="0">
              <a:lnSpc>
                <a:spcPts val="1800"/>
              </a:lnSpc>
              <a:buNone/>
              <a:defRPr/>
            </a:pPr>
            <a:endParaRPr lang="fr-CA" sz="1800" b="0" dirty="0"/>
          </a:p>
        </p:txBody>
      </p:sp>
      <p:sp>
        <p:nvSpPr>
          <p:cNvPr id="2" name="Slide Number Placeholder 1"/>
          <p:cNvSpPr>
            <a:spLocks noGrp="1"/>
          </p:cNvSpPr>
          <p:nvPr>
            <p:ph type="sldNum" sz="quarter" idx="4294967295"/>
            <p:custDataLst>
              <p:tags r:id="rId3"/>
            </p:custDataLst>
          </p:nvPr>
        </p:nvSpPr>
        <p:spPr>
          <a:xfrm>
            <a:off x="0" y="6381750"/>
            <a:ext cx="609600" cy="476250"/>
          </a:xfrm>
        </p:spPr>
        <p:txBody>
          <a:bodyPr/>
          <a:lstStyle/>
          <a:p>
            <a:pPr algn="ctr"/>
            <a:fld id="{9AE01BED-D8E1-49C6-9412-EC47A3C5ABFB}" type="slidenum">
              <a:rPr lang="en-US" smtClean="0">
                <a:solidFill>
                  <a:schemeClr val="tx1"/>
                </a:solidFill>
              </a:rPr>
              <a:pPr algn="ctr"/>
              <a:t>13</a:t>
            </a:fld>
            <a:endParaRPr lang="fr-CA" dirty="0">
              <a:solidFill>
                <a:schemeClr val="tx1"/>
              </a:solidFill>
            </a:endParaRPr>
          </a:p>
        </p:txBody>
      </p:sp>
      <p:grpSp>
        <p:nvGrpSpPr>
          <p:cNvPr id="3" name="Group 2"/>
          <p:cNvGrpSpPr/>
          <p:nvPr>
            <p:custDataLst>
              <p:tags r:id="rId4"/>
            </p:custDataLst>
          </p:nvPr>
        </p:nvGrpSpPr>
        <p:grpSpPr>
          <a:xfrm>
            <a:off x="1514475" y="2303733"/>
            <a:ext cx="6624638" cy="4294996"/>
            <a:chOff x="1724025" y="2303733"/>
            <a:chExt cx="6624638" cy="4294996"/>
          </a:xfrm>
        </p:grpSpPr>
        <p:pic>
          <p:nvPicPr>
            <p:cNvPr id="717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0533" y="2341513"/>
              <a:ext cx="2358605" cy="1535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83879" y="3876675"/>
              <a:ext cx="2364784" cy="2722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28799" y="5211567"/>
              <a:ext cx="4148873" cy="1387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09750" y="3988846"/>
              <a:ext cx="4169962" cy="1229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5"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24025" y="2303733"/>
              <a:ext cx="4253647" cy="1595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4369491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custDataLst>
              <p:tags r:id="rId1"/>
            </p:custDataLst>
          </p:nvPr>
        </p:nvSpPr>
        <p:spPr/>
        <p:txBody>
          <a:bodyPr anchor="ctr"/>
          <a:lstStyle/>
          <a:p>
            <a:pPr algn="ctr"/>
            <a:r>
              <a:rPr lang="fr-CA" dirty="0" smtClean="0">
                <a:solidFill>
                  <a:schemeClr val="bg1"/>
                </a:solidFill>
              </a:rPr>
              <a:t>Répercussions pour le CEPMB</a:t>
            </a:r>
            <a:endParaRPr lang="fr-CA" b="0" dirty="0" smtClean="0">
              <a:solidFill>
                <a:schemeClr val="bg1"/>
              </a:solidFill>
            </a:endParaRPr>
          </a:p>
        </p:txBody>
      </p:sp>
      <p:sp>
        <p:nvSpPr>
          <p:cNvPr id="27650" name="Content Placeholder 2"/>
          <p:cNvSpPr>
            <a:spLocks noGrp="1"/>
          </p:cNvSpPr>
          <p:nvPr>
            <p:ph idx="1"/>
            <p:custDataLst>
              <p:tags r:id="rId2"/>
            </p:custDataLst>
          </p:nvPr>
        </p:nvSpPr>
        <p:spPr/>
        <p:txBody>
          <a:bodyPr/>
          <a:lstStyle/>
          <a:p>
            <a:pPr marL="0" indent="0">
              <a:lnSpc>
                <a:spcPts val="1800"/>
              </a:lnSpc>
              <a:buNone/>
              <a:defRPr/>
            </a:pPr>
            <a:r>
              <a:rPr lang="fr-CA" sz="1800" dirty="0" smtClean="0"/>
              <a:t>Depuis que les prix plafond du CEPMB sont fondés sur les prix publics courants plutôt que sur le prix déduction faite des remises et escomptes confidentiels, les prix des médicaments brevetés sont en moyenne de 20 % inférieurs à nos prix plafond.</a:t>
            </a:r>
          </a:p>
          <a:p>
            <a:pPr marL="0" indent="0">
              <a:lnSpc>
                <a:spcPts val="1800"/>
              </a:lnSpc>
              <a:buNone/>
              <a:defRPr/>
            </a:pPr>
            <a:endParaRPr lang="fr-CA" sz="1800" dirty="0"/>
          </a:p>
          <a:p>
            <a:pPr marL="0" indent="0">
              <a:lnSpc>
                <a:spcPts val="1800"/>
              </a:lnSpc>
              <a:buNone/>
              <a:defRPr/>
            </a:pPr>
            <a:r>
              <a:rPr lang="fr-CA" sz="1800" dirty="0" smtClean="0"/>
              <a:t>Par conséquent, les détenteurs de brevets jouissent d’une latitude considérable quant aux prix demandés dans les différents segments du marché.  </a:t>
            </a:r>
          </a:p>
          <a:p>
            <a:pPr marL="0" indent="0">
              <a:lnSpc>
                <a:spcPts val="1800"/>
              </a:lnSpc>
              <a:buNone/>
              <a:defRPr/>
            </a:pPr>
            <a:endParaRPr lang="fr-CA" sz="1800" b="0" dirty="0"/>
          </a:p>
          <a:p>
            <a:pPr marL="0" indent="0">
              <a:lnSpc>
                <a:spcPts val="1800"/>
              </a:lnSpc>
              <a:buNone/>
              <a:defRPr/>
            </a:pPr>
            <a:r>
              <a:rPr lang="fr-CA" sz="1800" dirty="0" smtClean="0"/>
              <a:t>Les directives du CEPMB ne mettent pas particulièrement l’accent sur les médicaments spécialisés onéreux même si ces produits n’ont généralement que peu de concurrents, le cas échéant, et sont probablement plus susceptibles de faire l’objet d’abus de puissance commerciale.</a:t>
            </a:r>
          </a:p>
          <a:p>
            <a:pPr marL="0" indent="0">
              <a:lnSpc>
                <a:spcPts val="1800"/>
              </a:lnSpc>
              <a:buNone/>
              <a:defRPr/>
            </a:pPr>
            <a:endParaRPr lang="fr-CA" sz="1800" b="0" dirty="0" smtClean="0"/>
          </a:p>
          <a:p>
            <a:pPr marL="0" indent="0">
              <a:lnSpc>
                <a:spcPts val="1800"/>
              </a:lnSpc>
              <a:buNone/>
              <a:defRPr/>
            </a:pPr>
            <a:r>
              <a:rPr lang="fr-CA" sz="1800" dirty="0"/>
              <a:t>Même s’il a d’abord été élaboré pour protéger les consommateurs, le cadre actuel du </a:t>
            </a:r>
            <a:r>
              <a:rPr lang="fr-CA" sz="1800" dirty="0" smtClean="0"/>
              <a:t>CEPMB </a:t>
            </a:r>
            <a:r>
              <a:rPr lang="fr-CA" sz="1800" dirty="0"/>
              <a:t>n’offre que peu de protection aux Canadiens qui ont la plus faible capacité de payer et aux assureurs publics et privés dans les circonstances où ils ont peu ou pas de pouvoir compensatoire.</a:t>
            </a:r>
          </a:p>
          <a:p>
            <a:pPr marL="0" indent="0">
              <a:lnSpc>
                <a:spcPts val="1800"/>
              </a:lnSpc>
              <a:buNone/>
              <a:defRPr/>
            </a:pPr>
            <a:endParaRPr lang="fr-CA" sz="1800" b="0" dirty="0"/>
          </a:p>
          <a:p>
            <a:pPr marL="0" indent="0">
              <a:lnSpc>
                <a:spcPts val="1800"/>
              </a:lnSpc>
              <a:buNone/>
              <a:defRPr/>
            </a:pPr>
            <a:r>
              <a:rPr lang="fr-CA" sz="1800" dirty="0" smtClean="0"/>
              <a:t>À la lumière de ce qui précède et en vertu de la combinaison récente des prix élevés et de la faiblesse record des activités de R et D, l’efficacité du CEPMB à réaliser les objectifs de la politique initiale est remise en question par plusieurs.</a:t>
            </a:r>
          </a:p>
          <a:p>
            <a:pPr marL="0" indent="0">
              <a:lnSpc>
                <a:spcPts val="1800"/>
              </a:lnSpc>
              <a:buNone/>
              <a:defRPr/>
            </a:pPr>
            <a:endParaRPr lang="fr-CA" sz="1800" dirty="0" smtClean="0"/>
          </a:p>
          <a:p>
            <a:pPr marL="0" indent="0">
              <a:lnSpc>
                <a:spcPts val="1800"/>
              </a:lnSpc>
              <a:buNone/>
              <a:defRPr/>
            </a:pPr>
            <a:r>
              <a:rPr lang="fr-CA" sz="1800" b="0" dirty="0" smtClean="0"/>
              <a:t>Une nouvelle approche est requise.</a:t>
            </a:r>
          </a:p>
          <a:p>
            <a:pPr marL="0" indent="0">
              <a:lnSpc>
                <a:spcPts val="1800"/>
              </a:lnSpc>
              <a:buNone/>
              <a:defRPr/>
            </a:pPr>
            <a:endParaRPr lang="fr-CA" sz="1800" b="0" dirty="0"/>
          </a:p>
          <a:p>
            <a:pPr marL="0" indent="0">
              <a:lnSpc>
                <a:spcPts val="1800"/>
              </a:lnSpc>
              <a:buNone/>
              <a:defRPr/>
            </a:pPr>
            <a:endParaRPr lang="fr-CA" sz="1800" b="0" dirty="0" smtClean="0"/>
          </a:p>
          <a:p>
            <a:pPr marL="0" indent="0">
              <a:lnSpc>
                <a:spcPts val="1800"/>
              </a:lnSpc>
              <a:buNone/>
              <a:defRPr/>
            </a:pPr>
            <a:endParaRPr lang="fr-CA" sz="1800" b="0" dirty="0"/>
          </a:p>
        </p:txBody>
      </p:sp>
      <p:sp>
        <p:nvSpPr>
          <p:cNvPr id="2" name="Slide Number Placeholder 1"/>
          <p:cNvSpPr>
            <a:spLocks noGrp="1"/>
          </p:cNvSpPr>
          <p:nvPr>
            <p:ph type="sldNum" sz="quarter" idx="4294967295"/>
            <p:custDataLst>
              <p:tags r:id="rId3"/>
            </p:custDataLst>
          </p:nvPr>
        </p:nvSpPr>
        <p:spPr>
          <a:xfrm>
            <a:off x="0" y="6381750"/>
            <a:ext cx="609600" cy="476250"/>
          </a:xfrm>
        </p:spPr>
        <p:txBody>
          <a:bodyPr/>
          <a:lstStyle/>
          <a:p>
            <a:pPr algn="ctr"/>
            <a:fld id="{9AE01BED-D8E1-49C6-9412-EC47A3C5ABFB}" type="slidenum">
              <a:rPr lang="en-US" smtClean="0">
                <a:solidFill>
                  <a:schemeClr val="tx1"/>
                </a:solidFill>
              </a:rPr>
              <a:pPr algn="ctr"/>
              <a:t>14</a:t>
            </a:fld>
            <a:endParaRPr lang="fr-CA" dirty="0">
              <a:solidFill>
                <a:schemeClr val="tx1"/>
              </a:solidFill>
            </a:endParaRPr>
          </a:p>
        </p:txBody>
      </p:sp>
    </p:spTree>
    <p:extLst>
      <p:ext uri="{BB962C8B-B14F-4D97-AF65-F5344CB8AC3E}">
        <p14:creationId xmlns:p14="http://schemas.microsoft.com/office/powerpoint/2010/main" val="30965076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custDataLst>
              <p:tags r:id="rId1"/>
            </p:custDataLst>
          </p:nvPr>
        </p:nvSpPr>
        <p:spPr/>
        <p:txBody>
          <a:bodyPr anchor="ctr"/>
          <a:lstStyle/>
          <a:p>
            <a:pPr algn="ctr"/>
            <a:r>
              <a:rPr lang="fr-CA" dirty="0" smtClean="0">
                <a:solidFill>
                  <a:schemeClr val="bg1"/>
                </a:solidFill>
              </a:rPr>
              <a:t>Vision et mission</a:t>
            </a:r>
            <a:endParaRPr lang="fr-CA" b="0" dirty="0" smtClean="0">
              <a:solidFill>
                <a:schemeClr val="bg1"/>
              </a:solidFill>
            </a:endParaRPr>
          </a:p>
        </p:txBody>
      </p:sp>
      <p:sp>
        <p:nvSpPr>
          <p:cNvPr id="27650" name="Content Placeholder 2"/>
          <p:cNvSpPr>
            <a:spLocks noGrp="1"/>
          </p:cNvSpPr>
          <p:nvPr>
            <p:ph idx="1"/>
            <p:custDataLst>
              <p:tags r:id="rId2"/>
            </p:custDataLst>
          </p:nvPr>
        </p:nvSpPr>
        <p:spPr/>
        <p:txBody>
          <a:bodyPr/>
          <a:lstStyle/>
          <a:p>
            <a:pPr marL="0" indent="0" algn="ctr">
              <a:lnSpc>
                <a:spcPts val="1800"/>
              </a:lnSpc>
              <a:buNone/>
              <a:defRPr/>
            </a:pPr>
            <a:r>
              <a:rPr lang="fr-CA" sz="1800" b="1" dirty="0" smtClean="0"/>
              <a:t>Vision</a:t>
            </a:r>
          </a:p>
          <a:p>
            <a:pPr marL="0" indent="0">
              <a:lnSpc>
                <a:spcPts val="1800"/>
              </a:lnSpc>
              <a:buNone/>
              <a:defRPr/>
            </a:pPr>
            <a:endParaRPr lang="fr-CA" sz="1800" b="0" dirty="0" smtClean="0"/>
          </a:p>
          <a:p>
            <a:pPr marL="0" indent="0">
              <a:buNone/>
              <a:defRPr/>
            </a:pPr>
            <a:r>
              <a:rPr lang="fr-CA" sz="1800" dirty="0"/>
              <a:t>Un système pharmaceutique durable dans le cadre duquel les tiers payants obtiennent l’information dont ils ont besoin pour faire de bons choix en matière de remboursement et grâce auquel les Canadiens ont accès à des médicaments brevetés à des prix abordables.</a:t>
            </a:r>
          </a:p>
          <a:p>
            <a:pPr marL="0" indent="0" algn="ctr">
              <a:buNone/>
              <a:defRPr/>
            </a:pPr>
            <a:r>
              <a:rPr lang="fr-CA" sz="1800" b="1" dirty="0" smtClean="0"/>
              <a:t>Mission</a:t>
            </a:r>
          </a:p>
          <a:p>
            <a:pPr marL="0" indent="0">
              <a:buNone/>
              <a:defRPr/>
            </a:pPr>
            <a:endParaRPr lang="fr-CA" sz="1800" dirty="0" smtClean="0"/>
          </a:p>
          <a:p>
            <a:pPr marL="0" indent="0">
              <a:buNone/>
              <a:defRPr/>
            </a:pPr>
            <a:r>
              <a:rPr lang="fr-CA" sz="1800" dirty="0" smtClean="0"/>
              <a:t>Nous sommes un organisme public respecté qui contribue de façon unique et précieuse à la durabilité des dépenses en produits pharmaceutiques au Canada au moyen des mesures suivantes :</a:t>
            </a:r>
          </a:p>
          <a:p>
            <a:pPr>
              <a:defRPr/>
            </a:pPr>
            <a:r>
              <a:rPr lang="fr-CA" sz="1800" dirty="0"/>
              <a:t>Fournir aux intervenants des renseignements sur les prix, les coûts et l’utilisation pour les aider à prendre en temps opportun des décisions éclairées en matière de prix des médicaments, d’achat et de remboursement.</a:t>
            </a:r>
          </a:p>
          <a:p>
            <a:pPr>
              <a:defRPr/>
            </a:pPr>
            <a:r>
              <a:rPr lang="fr-CA" sz="1800" dirty="0"/>
              <a:t>Offrir une vérification efficace des droits de brevet des fabricants pharmaceutiques grâce à l’exercice responsable et efficient de ses pouvoirs en matière de protection des consommateurs.</a:t>
            </a:r>
          </a:p>
        </p:txBody>
      </p:sp>
      <p:sp>
        <p:nvSpPr>
          <p:cNvPr id="2" name="Slide Number Placeholder 1"/>
          <p:cNvSpPr>
            <a:spLocks noGrp="1"/>
          </p:cNvSpPr>
          <p:nvPr>
            <p:ph type="sldNum" sz="quarter" idx="4294967295"/>
            <p:custDataLst>
              <p:tags r:id="rId3"/>
            </p:custDataLst>
          </p:nvPr>
        </p:nvSpPr>
        <p:spPr>
          <a:xfrm>
            <a:off x="0" y="6381750"/>
            <a:ext cx="609600" cy="476250"/>
          </a:xfrm>
        </p:spPr>
        <p:txBody>
          <a:bodyPr/>
          <a:lstStyle/>
          <a:p>
            <a:pPr algn="ctr"/>
            <a:fld id="{9AE01BED-D8E1-49C6-9412-EC47A3C5ABFB}" type="slidenum">
              <a:rPr lang="en-US" smtClean="0">
                <a:solidFill>
                  <a:schemeClr val="tx1"/>
                </a:solidFill>
              </a:rPr>
              <a:pPr algn="ctr"/>
              <a:t>15</a:t>
            </a:fld>
            <a:endParaRPr lang="fr-CA" dirty="0">
              <a:solidFill>
                <a:schemeClr val="tx1"/>
              </a:solidFill>
            </a:endParaRPr>
          </a:p>
        </p:txBody>
      </p:sp>
    </p:spTree>
    <p:extLst>
      <p:ext uri="{BB962C8B-B14F-4D97-AF65-F5344CB8AC3E}">
        <p14:creationId xmlns:p14="http://schemas.microsoft.com/office/powerpoint/2010/main" val="30965076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custDataLst>
              <p:tags r:id="rId1"/>
            </p:custDataLst>
          </p:nvPr>
        </p:nvSpPr>
        <p:spPr/>
        <p:txBody>
          <a:bodyPr anchor="ctr"/>
          <a:lstStyle/>
          <a:p>
            <a:pPr algn="ctr"/>
            <a:r>
              <a:rPr lang="fr-CA" dirty="0" smtClean="0">
                <a:solidFill>
                  <a:schemeClr val="bg1"/>
                </a:solidFill>
              </a:rPr>
              <a:t>Objectif stratégique 1</a:t>
            </a:r>
            <a:endParaRPr lang="fr-CA" b="0" dirty="0" smtClean="0">
              <a:solidFill>
                <a:schemeClr val="bg1"/>
              </a:solidFill>
            </a:endParaRPr>
          </a:p>
        </p:txBody>
      </p:sp>
      <p:sp>
        <p:nvSpPr>
          <p:cNvPr id="27650" name="Content Placeholder 2"/>
          <p:cNvSpPr>
            <a:spLocks noGrp="1"/>
          </p:cNvSpPr>
          <p:nvPr>
            <p:ph idx="1"/>
            <p:custDataLst>
              <p:tags r:id="rId2"/>
            </p:custDataLst>
          </p:nvPr>
        </p:nvSpPr>
        <p:spPr/>
        <p:txBody>
          <a:bodyPr/>
          <a:lstStyle/>
          <a:p>
            <a:pPr marL="0" indent="0">
              <a:lnSpc>
                <a:spcPts val="1800"/>
              </a:lnSpc>
              <a:buNone/>
              <a:defRPr/>
            </a:pPr>
            <a:endParaRPr lang="fr-CA" sz="2000" b="0" dirty="0" smtClean="0"/>
          </a:p>
          <a:p>
            <a:pPr marL="0" indent="0">
              <a:lnSpc>
                <a:spcPts val="1800"/>
              </a:lnSpc>
              <a:buNone/>
              <a:defRPr/>
            </a:pPr>
            <a:endParaRPr lang="fr-CA" sz="2000" b="0" dirty="0"/>
          </a:p>
          <a:p>
            <a:pPr marL="0" indent="0" algn="ctr">
              <a:lnSpc>
                <a:spcPts val="1800"/>
              </a:lnSpc>
              <a:buNone/>
              <a:defRPr/>
            </a:pPr>
            <a:r>
              <a:rPr lang="fr-CA" sz="2000" b="1" dirty="0" smtClean="0"/>
              <a:t>Réglementation axée sur le consommateur et production de rapports</a:t>
            </a:r>
          </a:p>
          <a:p>
            <a:pPr marL="0" indent="0">
              <a:lnSpc>
                <a:spcPts val="1800"/>
              </a:lnSpc>
              <a:buNone/>
              <a:defRPr/>
            </a:pPr>
            <a:endParaRPr lang="fr-CA" sz="2000" b="0" dirty="0"/>
          </a:p>
          <a:p>
            <a:pPr marL="0" indent="0">
              <a:lnSpc>
                <a:spcPts val="1800"/>
              </a:lnSpc>
              <a:buNone/>
              <a:defRPr/>
            </a:pPr>
            <a:endParaRPr lang="fr-CA" sz="2000" b="0" dirty="0"/>
          </a:p>
          <a:p>
            <a:pPr marL="0" indent="0">
              <a:buNone/>
              <a:defRPr/>
            </a:pPr>
            <a:r>
              <a:rPr lang="fr-CA" sz="2000" b="0" dirty="0" smtClean="0"/>
              <a:t>À une époque où le prix des médicaments brevetés augmente plus rapidement que celui des sept pays de comparaison du CEPMB et d’autres pays européens, où la R et D a atteint un creux record et où les tiers payants sont aux prises avec l’arrivée massive sur le marché de médicaments onéreux, le CEPMB, s’il veut continuer à respecter l’intention initiale du projet de loi C-22 d’être le « pilier de protection des intérêts des consommateurs » de la politique, doit adopter une approche davantage axée sur le consommateur relativement à la façon dont il assume ses fonctions en matière de réglementation </a:t>
            </a:r>
            <a:r>
              <a:rPr lang="fr-CA" sz="2000" dirty="0" smtClean="0"/>
              <a:t>et</a:t>
            </a:r>
            <a:r>
              <a:rPr lang="fr-CA" sz="2000" b="0" dirty="0" smtClean="0"/>
              <a:t> de production de rapports.</a:t>
            </a:r>
          </a:p>
        </p:txBody>
      </p:sp>
      <p:sp>
        <p:nvSpPr>
          <p:cNvPr id="2" name="Slide Number Placeholder 1"/>
          <p:cNvSpPr>
            <a:spLocks noGrp="1"/>
          </p:cNvSpPr>
          <p:nvPr>
            <p:ph type="sldNum" sz="quarter" idx="4294967295"/>
            <p:custDataLst>
              <p:tags r:id="rId3"/>
            </p:custDataLst>
          </p:nvPr>
        </p:nvSpPr>
        <p:spPr>
          <a:xfrm>
            <a:off x="0" y="5867400"/>
            <a:ext cx="609600" cy="476250"/>
          </a:xfrm>
        </p:spPr>
        <p:txBody>
          <a:bodyPr/>
          <a:lstStyle/>
          <a:p>
            <a:fld id="{9AE01BED-D8E1-49C6-9412-EC47A3C5ABFB}" type="slidenum">
              <a:rPr lang="en-US" smtClean="0">
                <a:solidFill>
                  <a:srgbClr val="FFFFFF"/>
                </a:solidFill>
              </a:rPr>
              <a:pPr/>
              <a:t>16</a:t>
            </a:fld>
            <a:endParaRPr lang="fr-CA">
              <a:solidFill>
                <a:srgbClr val="FFFFFF"/>
              </a:solidFill>
            </a:endParaRPr>
          </a:p>
        </p:txBody>
      </p:sp>
      <p:sp>
        <p:nvSpPr>
          <p:cNvPr id="5" name="Slide Number Placeholder 1"/>
          <p:cNvSpPr txBox="1">
            <a:spLocks/>
          </p:cNvSpPr>
          <p:nvPr>
            <p:custDataLst>
              <p:tags r:id="rId4"/>
            </p:custDataLst>
          </p:nvPr>
        </p:nvSpPr>
        <p:spPr bwMode="auto">
          <a:xfrm>
            <a:off x="0" y="6381750"/>
            <a:ext cx="609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marL="0" algn="r" defTabSz="457200" rtl="0" eaLnBrk="1" latinLnBrk="0" hangingPunct="1">
              <a:defRPr sz="1400" kern="1200">
                <a:solidFill>
                  <a:schemeClr val="bg1"/>
                </a:solidFill>
                <a:latin typeface="Arial"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AE01BED-D8E1-49C6-9412-EC47A3C5ABFB}" type="slidenum">
              <a:rPr lang="en-US" smtClean="0">
                <a:solidFill>
                  <a:schemeClr val="tx1"/>
                </a:solidFill>
              </a:rPr>
              <a:pPr algn="ctr"/>
              <a:t>16</a:t>
            </a:fld>
            <a:endParaRPr lang="fr-CA">
              <a:solidFill>
                <a:schemeClr val="tx1"/>
              </a:solidFill>
            </a:endParaRPr>
          </a:p>
        </p:txBody>
      </p:sp>
    </p:spTree>
    <p:extLst>
      <p:ext uri="{BB962C8B-B14F-4D97-AF65-F5344CB8AC3E}">
        <p14:creationId xmlns:p14="http://schemas.microsoft.com/office/powerpoint/2010/main" val="20692992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custDataLst>
              <p:tags r:id="rId1"/>
            </p:custDataLst>
          </p:nvPr>
        </p:nvSpPr>
        <p:spPr/>
        <p:txBody>
          <a:bodyPr anchor="ctr"/>
          <a:lstStyle/>
          <a:p>
            <a:pPr algn="ctr"/>
            <a:r>
              <a:rPr lang="fr-CA" dirty="0" smtClean="0">
                <a:solidFill>
                  <a:schemeClr val="bg1"/>
                </a:solidFill>
              </a:rPr>
              <a:t>Objectif stratégique 2</a:t>
            </a:r>
            <a:endParaRPr lang="fr-CA" b="0" dirty="0" smtClean="0">
              <a:solidFill>
                <a:schemeClr val="bg1"/>
              </a:solidFill>
            </a:endParaRPr>
          </a:p>
        </p:txBody>
      </p:sp>
      <p:sp>
        <p:nvSpPr>
          <p:cNvPr id="27650" name="Content Placeholder 2"/>
          <p:cNvSpPr>
            <a:spLocks noGrp="1"/>
          </p:cNvSpPr>
          <p:nvPr>
            <p:ph idx="1"/>
            <p:custDataLst>
              <p:tags r:id="rId2"/>
            </p:custDataLst>
          </p:nvPr>
        </p:nvSpPr>
        <p:spPr/>
        <p:txBody>
          <a:bodyPr/>
          <a:lstStyle/>
          <a:p>
            <a:pPr marL="0" indent="0">
              <a:lnSpc>
                <a:spcPts val="1800"/>
              </a:lnSpc>
              <a:buNone/>
              <a:defRPr/>
            </a:pPr>
            <a:endParaRPr lang="fr-CA" sz="2000" b="0" dirty="0" smtClean="0"/>
          </a:p>
          <a:p>
            <a:pPr marL="0" indent="0">
              <a:lnSpc>
                <a:spcPts val="1800"/>
              </a:lnSpc>
              <a:buNone/>
              <a:defRPr/>
            </a:pPr>
            <a:endParaRPr lang="fr-CA" sz="2000" b="0" dirty="0" smtClean="0"/>
          </a:p>
          <a:p>
            <a:pPr marL="0" indent="0" algn="ctr">
              <a:lnSpc>
                <a:spcPts val="1800"/>
              </a:lnSpc>
              <a:buNone/>
              <a:defRPr/>
            </a:pPr>
            <a:r>
              <a:rPr lang="fr-CA" sz="2000" b="1" dirty="0" smtClean="0"/>
              <a:t>Modernisation du cadre</a:t>
            </a:r>
          </a:p>
          <a:p>
            <a:pPr marL="0" indent="0">
              <a:lnSpc>
                <a:spcPts val="1800"/>
              </a:lnSpc>
              <a:buNone/>
              <a:defRPr/>
            </a:pPr>
            <a:endParaRPr lang="fr-CA" sz="2000" b="0" dirty="0"/>
          </a:p>
          <a:p>
            <a:pPr marL="0" indent="0">
              <a:lnSpc>
                <a:spcPts val="1800"/>
              </a:lnSpc>
              <a:buNone/>
              <a:defRPr/>
            </a:pPr>
            <a:endParaRPr lang="fr-CA" sz="2000" b="0" dirty="0"/>
          </a:p>
          <a:p>
            <a:pPr marL="0" indent="0">
              <a:buNone/>
              <a:defRPr/>
            </a:pPr>
            <a:r>
              <a:rPr lang="fr-CA" sz="2000" dirty="0"/>
              <a:t>Le régime canadien est demeuré essentiellement le même depuis 1987, tandis que d’autres pays ont procédé à d’importantes réformes. </a:t>
            </a:r>
            <a:r>
              <a:rPr lang="fr-CA" sz="2000" dirty="0" smtClean="0"/>
              <a:t>À </a:t>
            </a:r>
            <a:r>
              <a:rPr lang="fr-CA" sz="2000" dirty="0"/>
              <a:t>la lumière de ce qui précède, le CEPMB déterminera s’il est justifié d’apporter des changements à son mandat réglementaire et établira l’ampleur de ces changements s’il veut veiller à ce que les Canadiens paient leur « juste part » pour des médicaments brevetés. Cela suppose l’examen des options de modernisation et de simplification des directives du Conseil, mais aussi une collaboration avec les partenaires fédéraux, provinciaux et territoriaux au cours de futures discussions sur une plus vaste réforme.</a:t>
            </a:r>
            <a:endParaRPr lang="fr-CA" sz="2000" b="0" dirty="0" smtClean="0"/>
          </a:p>
        </p:txBody>
      </p:sp>
      <p:sp>
        <p:nvSpPr>
          <p:cNvPr id="2" name="Slide Number Placeholder 1"/>
          <p:cNvSpPr>
            <a:spLocks noGrp="1"/>
          </p:cNvSpPr>
          <p:nvPr>
            <p:ph type="sldNum" sz="quarter" idx="4294967295"/>
            <p:custDataLst>
              <p:tags r:id="rId3"/>
            </p:custDataLst>
          </p:nvPr>
        </p:nvSpPr>
        <p:spPr>
          <a:xfrm>
            <a:off x="0" y="5867400"/>
            <a:ext cx="609600" cy="476250"/>
          </a:xfrm>
        </p:spPr>
        <p:txBody>
          <a:bodyPr/>
          <a:lstStyle/>
          <a:p>
            <a:fld id="{9AE01BED-D8E1-49C6-9412-EC47A3C5ABFB}" type="slidenum">
              <a:rPr lang="en-US" smtClean="0">
                <a:solidFill>
                  <a:srgbClr val="FFFFFF"/>
                </a:solidFill>
              </a:rPr>
              <a:pPr/>
              <a:t>17</a:t>
            </a:fld>
            <a:endParaRPr lang="fr-CA">
              <a:solidFill>
                <a:srgbClr val="FFFFFF"/>
              </a:solidFill>
            </a:endParaRPr>
          </a:p>
        </p:txBody>
      </p:sp>
      <p:sp>
        <p:nvSpPr>
          <p:cNvPr id="5" name="Slide Number Placeholder 1"/>
          <p:cNvSpPr txBox="1">
            <a:spLocks/>
          </p:cNvSpPr>
          <p:nvPr>
            <p:custDataLst>
              <p:tags r:id="rId4"/>
            </p:custDataLst>
          </p:nvPr>
        </p:nvSpPr>
        <p:spPr bwMode="auto">
          <a:xfrm>
            <a:off x="0" y="6381750"/>
            <a:ext cx="609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marL="0" algn="r" defTabSz="457200" rtl="0" eaLnBrk="1" latinLnBrk="0" hangingPunct="1">
              <a:defRPr sz="1400" kern="1200">
                <a:solidFill>
                  <a:schemeClr val="bg1"/>
                </a:solidFill>
                <a:latin typeface="Arial"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AE01BED-D8E1-49C6-9412-EC47A3C5ABFB}" type="slidenum">
              <a:rPr lang="en-US" smtClean="0">
                <a:solidFill>
                  <a:schemeClr val="tx1"/>
                </a:solidFill>
              </a:rPr>
              <a:pPr algn="ctr"/>
              <a:t>17</a:t>
            </a:fld>
            <a:endParaRPr lang="fr-CA">
              <a:solidFill>
                <a:schemeClr val="tx1"/>
              </a:solidFill>
            </a:endParaRPr>
          </a:p>
        </p:txBody>
      </p:sp>
    </p:spTree>
    <p:extLst>
      <p:ext uri="{BB962C8B-B14F-4D97-AF65-F5344CB8AC3E}">
        <p14:creationId xmlns:p14="http://schemas.microsoft.com/office/powerpoint/2010/main" val="40090829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custDataLst>
              <p:tags r:id="rId1"/>
            </p:custDataLst>
          </p:nvPr>
        </p:nvSpPr>
        <p:spPr/>
        <p:txBody>
          <a:bodyPr anchor="ctr"/>
          <a:lstStyle/>
          <a:p>
            <a:pPr algn="ctr"/>
            <a:r>
              <a:rPr lang="fr-CA" dirty="0" smtClean="0">
                <a:solidFill>
                  <a:schemeClr val="bg1"/>
                </a:solidFill>
              </a:rPr>
              <a:t>Objectif stratégique 3</a:t>
            </a:r>
            <a:endParaRPr lang="fr-CA" b="0" dirty="0" smtClean="0">
              <a:solidFill>
                <a:schemeClr val="bg1"/>
              </a:solidFill>
            </a:endParaRPr>
          </a:p>
        </p:txBody>
      </p:sp>
      <p:sp>
        <p:nvSpPr>
          <p:cNvPr id="27650" name="Content Placeholder 2"/>
          <p:cNvSpPr>
            <a:spLocks noGrp="1"/>
          </p:cNvSpPr>
          <p:nvPr>
            <p:ph idx="1"/>
            <p:custDataLst>
              <p:tags r:id="rId2"/>
            </p:custDataLst>
          </p:nvPr>
        </p:nvSpPr>
        <p:spPr/>
        <p:txBody>
          <a:bodyPr/>
          <a:lstStyle/>
          <a:p>
            <a:pPr marL="0" indent="0">
              <a:lnSpc>
                <a:spcPts val="1800"/>
              </a:lnSpc>
              <a:buNone/>
              <a:defRPr/>
            </a:pPr>
            <a:endParaRPr lang="fr-CA" sz="2000" b="0" dirty="0" smtClean="0"/>
          </a:p>
          <a:p>
            <a:pPr marL="0" indent="0">
              <a:lnSpc>
                <a:spcPts val="1800"/>
              </a:lnSpc>
              <a:buNone/>
              <a:defRPr/>
            </a:pPr>
            <a:endParaRPr lang="fr-CA" sz="2000" b="0" dirty="0"/>
          </a:p>
          <a:p>
            <a:pPr marL="0" indent="0" algn="ctr">
              <a:lnSpc>
                <a:spcPts val="1800"/>
              </a:lnSpc>
              <a:buNone/>
              <a:defRPr/>
            </a:pPr>
            <a:r>
              <a:rPr lang="fr-CA" sz="2000" b="1" dirty="0" smtClean="0"/>
              <a:t>Partenariats stratégiques et sensibilisation du public</a:t>
            </a:r>
          </a:p>
          <a:p>
            <a:pPr marL="0" indent="0">
              <a:lnSpc>
                <a:spcPts val="1800"/>
              </a:lnSpc>
              <a:buNone/>
              <a:defRPr/>
            </a:pPr>
            <a:endParaRPr lang="fr-CA" sz="2000" b="0" dirty="0"/>
          </a:p>
          <a:p>
            <a:pPr marL="0" indent="0">
              <a:lnSpc>
                <a:spcPts val="1800"/>
              </a:lnSpc>
              <a:buNone/>
              <a:defRPr/>
            </a:pPr>
            <a:endParaRPr lang="fr-CA" sz="2000" b="0" dirty="0"/>
          </a:p>
          <a:p>
            <a:pPr marL="0" indent="0">
              <a:buNone/>
              <a:defRPr/>
            </a:pPr>
            <a:r>
              <a:rPr lang="fr-CA" sz="2000" b="0" dirty="0" smtClean="0"/>
              <a:t>Si le CEPMB souhaite que ses efforts de modernisation portent des fruits, il doit nouer des relations avec un réseau d’intervenants de l’industrie pharmaceutique. Nous renforcerons son partenariat avec les tiers payants publics pour fournir en temps opportun encore plus de renseignements pertinents sur le marché. Nous accroîtrons la portée des sujets de nature pharmaceutique sur lesquels nous faisons rapport pour fournir aux consommateurs des renseignements qui les aideront à faire des choix plus rentables. Nous travaillerons étroitement avec nos homologues internationaux afin de partager nos connaissances. Nous adopterons une approche plus proactive de communication avec le grand public. </a:t>
            </a:r>
          </a:p>
        </p:txBody>
      </p:sp>
      <p:sp>
        <p:nvSpPr>
          <p:cNvPr id="2" name="Slide Number Placeholder 1"/>
          <p:cNvSpPr>
            <a:spLocks noGrp="1"/>
          </p:cNvSpPr>
          <p:nvPr>
            <p:ph type="sldNum" sz="quarter" idx="4294967295"/>
            <p:custDataLst>
              <p:tags r:id="rId3"/>
            </p:custDataLst>
          </p:nvPr>
        </p:nvSpPr>
        <p:spPr>
          <a:xfrm>
            <a:off x="0" y="5867400"/>
            <a:ext cx="609600" cy="476250"/>
          </a:xfrm>
        </p:spPr>
        <p:txBody>
          <a:bodyPr/>
          <a:lstStyle/>
          <a:p>
            <a:fld id="{9AE01BED-D8E1-49C6-9412-EC47A3C5ABFB}" type="slidenum">
              <a:rPr lang="en-US" smtClean="0">
                <a:solidFill>
                  <a:srgbClr val="FFFFFF"/>
                </a:solidFill>
              </a:rPr>
              <a:pPr/>
              <a:t>18</a:t>
            </a:fld>
            <a:endParaRPr lang="fr-CA">
              <a:solidFill>
                <a:srgbClr val="FFFFFF"/>
              </a:solidFill>
            </a:endParaRPr>
          </a:p>
        </p:txBody>
      </p:sp>
      <p:sp>
        <p:nvSpPr>
          <p:cNvPr id="5" name="Slide Number Placeholder 1"/>
          <p:cNvSpPr txBox="1">
            <a:spLocks/>
          </p:cNvSpPr>
          <p:nvPr>
            <p:custDataLst>
              <p:tags r:id="rId4"/>
            </p:custDataLst>
          </p:nvPr>
        </p:nvSpPr>
        <p:spPr bwMode="auto">
          <a:xfrm>
            <a:off x="0" y="6381750"/>
            <a:ext cx="609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marL="0" algn="r" defTabSz="457200" rtl="0" eaLnBrk="1" latinLnBrk="0" hangingPunct="1">
              <a:defRPr sz="1400" kern="1200">
                <a:solidFill>
                  <a:schemeClr val="bg1"/>
                </a:solidFill>
                <a:latin typeface="Arial"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AE01BED-D8E1-49C6-9412-EC47A3C5ABFB}" type="slidenum">
              <a:rPr lang="en-US" smtClean="0">
                <a:solidFill>
                  <a:schemeClr val="tx1"/>
                </a:solidFill>
              </a:rPr>
              <a:pPr algn="ctr"/>
              <a:t>18</a:t>
            </a:fld>
            <a:endParaRPr lang="fr-CA">
              <a:solidFill>
                <a:schemeClr val="tx1"/>
              </a:solidFill>
            </a:endParaRPr>
          </a:p>
        </p:txBody>
      </p:sp>
    </p:spTree>
    <p:extLst>
      <p:ext uri="{BB962C8B-B14F-4D97-AF65-F5344CB8AC3E}">
        <p14:creationId xmlns:p14="http://schemas.microsoft.com/office/powerpoint/2010/main" val="38305760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custDataLst>
              <p:tags r:id="rId1"/>
            </p:custDataLst>
          </p:nvPr>
        </p:nvSpPr>
        <p:spPr/>
        <p:txBody>
          <a:bodyPr anchor="ctr"/>
          <a:lstStyle/>
          <a:p>
            <a:pPr algn="ctr"/>
            <a:r>
              <a:rPr lang="fr-CA" dirty="0" smtClean="0">
                <a:solidFill>
                  <a:schemeClr val="bg1"/>
                </a:solidFill>
              </a:rPr>
              <a:t>Plateforme libérale</a:t>
            </a:r>
            <a:endParaRPr lang="fr-CA" b="0" dirty="0" smtClean="0">
              <a:solidFill>
                <a:schemeClr val="bg1"/>
              </a:solidFill>
            </a:endParaRPr>
          </a:p>
        </p:txBody>
      </p:sp>
      <p:sp>
        <p:nvSpPr>
          <p:cNvPr id="27650" name="Content Placeholder 2"/>
          <p:cNvSpPr>
            <a:spLocks noGrp="1"/>
          </p:cNvSpPr>
          <p:nvPr>
            <p:ph idx="1"/>
            <p:custDataLst>
              <p:tags r:id="rId2"/>
            </p:custDataLst>
          </p:nvPr>
        </p:nvSpPr>
        <p:spPr/>
        <p:txBody>
          <a:bodyPr/>
          <a:lstStyle/>
          <a:p>
            <a:pPr marL="0" indent="0">
              <a:lnSpc>
                <a:spcPts val="1800"/>
              </a:lnSpc>
              <a:buNone/>
              <a:defRPr/>
            </a:pPr>
            <a:endParaRPr lang="fr-CA" sz="2000" b="0" dirty="0" smtClean="0"/>
          </a:p>
          <a:p>
            <a:pPr marL="0" indent="0">
              <a:lnSpc>
                <a:spcPts val="1800"/>
              </a:lnSpc>
              <a:buNone/>
              <a:defRPr/>
            </a:pPr>
            <a:endParaRPr lang="fr-CA" sz="2000" b="0" dirty="0"/>
          </a:p>
          <a:p>
            <a:pPr marL="0" indent="0" algn="ctr">
              <a:lnSpc>
                <a:spcPts val="1800"/>
              </a:lnSpc>
              <a:buNone/>
              <a:defRPr/>
            </a:pPr>
            <a:r>
              <a:rPr lang="fr-CA" sz="2000" b="1" dirty="0" smtClean="0"/>
              <a:t>« Les priorités d’un gouvernement libéral à l’égard d’un nouvel accord sur la santé comprendront :</a:t>
            </a:r>
          </a:p>
          <a:p>
            <a:pPr marL="0" indent="0">
              <a:lnSpc>
                <a:spcPts val="1800"/>
              </a:lnSpc>
              <a:buNone/>
              <a:defRPr/>
            </a:pPr>
            <a:endParaRPr lang="fr-CA" sz="2000" b="0" dirty="0"/>
          </a:p>
          <a:p>
            <a:pPr marL="0" indent="0">
              <a:buNone/>
              <a:defRPr/>
            </a:pPr>
            <a:r>
              <a:rPr lang="fr-CA" sz="2000" dirty="0"/>
              <a:t>L’amélioration de l’accès et la réduction des coûts des médicaments d’ordonnance. Nous faciliterons l’accès aux médicaments d’ordonnance nécessaires. Nous nous joindrons aux gouvernements provinciaux et territoriaux pour négocier de meilleurs prix pour les médicaments d’ordonnance et les acheter en grandes quantités afin de réduire les sommes payées par les gouvernements pour l’achat de médicaments. </a:t>
            </a:r>
            <a:r>
              <a:rPr lang="fr-CA" sz="2000" u="sng" dirty="0"/>
              <a:t>Nous consulterons les intervenants du secteur et réexaminerons les règles suivies par le Conseil d’examen du prix des médicaments brevetés afin de nous assurer que les gouvernements et les Canadiens paient un juste prix pour les médicaments d’origine. »</a:t>
            </a:r>
          </a:p>
          <a:p>
            <a:pPr marL="0" indent="0">
              <a:buNone/>
              <a:defRPr/>
            </a:pPr>
            <a:endParaRPr lang="fr-CA" sz="2000" b="0" dirty="0"/>
          </a:p>
          <a:p>
            <a:pPr marL="0" indent="0">
              <a:buNone/>
              <a:defRPr/>
            </a:pPr>
            <a:endParaRPr lang="fr-CA" sz="2000" dirty="0" smtClean="0"/>
          </a:p>
          <a:p>
            <a:pPr marL="0" indent="0">
              <a:buNone/>
              <a:defRPr/>
            </a:pPr>
            <a:endParaRPr lang="fr-CA" sz="2000" b="0" dirty="0"/>
          </a:p>
          <a:p>
            <a:pPr marL="0" indent="0">
              <a:buNone/>
              <a:defRPr/>
            </a:pPr>
            <a:endParaRPr lang="fr-CA" sz="2000" dirty="0" smtClean="0"/>
          </a:p>
          <a:p>
            <a:pPr marL="0" indent="0" algn="r">
              <a:buNone/>
              <a:defRPr/>
            </a:pPr>
            <a:r>
              <a:rPr lang="fr-CA" sz="1200" i="1" dirty="0" smtClean="0">
                <a:hlinkClick r:id="rId7"/>
              </a:rPr>
              <a:t>https://www.liberal.ca/realchange/investing-in-health-and-home-care</a:t>
            </a:r>
            <a:endParaRPr lang="fr-CA" sz="1200" i="1" dirty="0" smtClean="0"/>
          </a:p>
          <a:p>
            <a:pPr marL="0" indent="0" algn="r">
              <a:buNone/>
              <a:defRPr/>
            </a:pPr>
            <a:endParaRPr lang="fr-CA" sz="1200" b="0" i="1" dirty="0"/>
          </a:p>
        </p:txBody>
      </p:sp>
      <p:sp>
        <p:nvSpPr>
          <p:cNvPr id="2" name="Slide Number Placeholder 1"/>
          <p:cNvSpPr>
            <a:spLocks noGrp="1"/>
          </p:cNvSpPr>
          <p:nvPr>
            <p:ph type="sldNum" sz="quarter" idx="4294967295"/>
            <p:custDataLst>
              <p:tags r:id="rId3"/>
            </p:custDataLst>
          </p:nvPr>
        </p:nvSpPr>
        <p:spPr>
          <a:xfrm>
            <a:off x="0" y="5867400"/>
            <a:ext cx="609600" cy="476250"/>
          </a:xfrm>
        </p:spPr>
        <p:txBody>
          <a:bodyPr/>
          <a:lstStyle/>
          <a:p>
            <a:fld id="{9AE01BED-D8E1-49C6-9412-EC47A3C5ABFB}" type="slidenum">
              <a:rPr lang="en-US" smtClean="0">
                <a:solidFill>
                  <a:srgbClr val="FFFFFF"/>
                </a:solidFill>
              </a:rPr>
              <a:pPr/>
              <a:t>19</a:t>
            </a:fld>
            <a:endParaRPr lang="fr-CA">
              <a:solidFill>
                <a:srgbClr val="FFFFFF"/>
              </a:solidFill>
            </a:endParaRPr>
          </a:p>
        </p:txBody>
      </p:sp>
      <p:sp>
        <p:nvSpPr>
          <p:cNvPr id="5" name="Slide Number Placeholder 1"/>
          <p:cNvSpPr txBox="1">
            <a:spLocks/>
          </p:cNvSpPr>
          <p:nvPr>
            <p:custDataLst>
              <p:tags r:id="rId4"/>
            </p:custDataLst>
          </p:nvPr>
        </p:nvSpPr>
        <p:spPr bwMode="auto">
          <a:xfrm>
            <a:off x="0" y="6381750"/>
            <a:ext cx="609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marL="0" algn="r" defTabSz="457200" rtl="0" eaLnBrk="1" latinLnBrk="0" hangingPunct="1">
              <a:defRPr sz="1400" kern="1200">
                <a:solidFill>
                  <a:schemeClr val="bg1"/>
                </a:solidFill>
                <a:latin typeface="Arial"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AE01BED-D8E1-49C6-9412-EC47A3C5ABFB}" type="slidenum">
              <a:rPr lang="en-US" smtClean="0">
                <a:solidFill>
                  <a:schemeClr val="tx1"/>
                </a:solidFill>
              </a:rPr>
              <a:pPr algn="ctr"/>
              <a:t>19</a:t>
            </a:fld>
            <a:endParaRPr lang="fr-CA">
              <a:solidFill>
                <a:schemeClr val="tx1"/>
              </a:solidFill>
            </a:endParaRPr>
          </a:p>
        </p:txBody>
      </p:sp>
    </p:spTree>
    <p:extLst>
      <p:ext uri="{BB962C8B-B14F-4D97-AF65-F5344CB8AC3E}">
        <p14:creationId xmlns:p14="http://schemas.microsoft.com/office/powerpoint/2010/main" val="31181840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custDataLst>
              <p:tags r:id="rId1"/>
            </p:custDataLst>
          </p:nvPr>
        </p:nvSpPr>
        <p:spPr/>
        <p:txBody>
          <a:bodyPr anchor="ctr"/>
          <a:lstStyle/>
          <a:p>
            <a:pPr algn="ctr"/>
            <a:r>
              <a:rPr lang="fr-CA" dirty="0" smtClean="0">
                <a:solidFill>
                  <a:schemeClr val="bg1"/>
                </a:solidFill>
              </a:rPr>
              <a:t>Pourquoi un plan stratégique?</a:t>
            </a:r>
            <a:endParaRPr lang="fr-CA" b="0" dirty="0" smtClean="0">
              <a:solidFill>
                <a:schemeClr val="bg1"/>
              </a:solidFill>
            </a:endParaRPr>
          </a:p>
        </p:txBody>
      </p:sp>
      <p:sp>
        <p:nvSpPr>
          <p:cNvPr id="3" name="Content Placeholder 2"/>
          <p:cNvSpPr>
            <a:spLocks noGrp="1"/>
          </p:cNvSpPr>
          <p:nvPr>
            <p:ph idx="1"/>
            <p:custDataLst>
              <p:tags r:id="rId2"/>
            </p:custDataLst>
          </p:nvPr>
        </p:nvSpPr>
        <p:spPr>
          <a:xfrm>
            <a:off x="253148" y="995103"/>
            <a:ext cx="8890852" cy="5060032"/>
          </a:xfrm>
        </p:spPr>
        <p:txBody>
          <a:bodyPr/>
          <a:lstStyle/>
          <a:p>
            <a:pPr marL="0" indent="0">
              <a:spcBef>
                <a:spcPts val="0"/>
              </a:spcBef>
              <a:buNone/>
            </a:pPr>
            <a:r>
              <a:rPr lang="fr-CA" sz="1600" dirty="0" smtClean="0"/>
              <a:t>Le Canada, comme de nombreux pays, fait face à l’augmentation des coûts des soins de santé alors que les tiers payants sont confrontés à la difficulté de concilier des budgets de médicaments limités et l’accès des patients à de nouvelles technologies de la santé prometteuses, mais dispendieuses. </a:t>
            </a:r>
          </a:p>
          <a:p>
            <a:pPr marL="0" indent="0">
              <a:spcBef>
                <a:spcPts val="0"/>
              </a:spcBef>
              <a:buNone/>
            </a:pPr>
            <a:endParaRPr lang="fr-CA" sz="1600" dirty="0" smtClean="0"/>
          </a:p>
          <a:p>
            <a:pPr marL="0" indent="0">
              <a:spcBef>
                <a:spcPts val="0"/>
              </a:spcBef>
              <a:buNone/>
            </a:pPr>
            <a:r>
              <a:rPr lang="fr-CA" sz="1600" dirty="0" smtClean="0"/>
              <a:t>Le système canadien est unique au monde du fait qu’il compte un organisme de réglementation fédéral chargé de contrer les abus des monopoles de droit fondés sur les brevets sans disposer d’un mécanisme lui permettant de tirer profit de son pouvoir d’achat à l’échelle nationale.</a:t>
            </a:r>
          </a:p>
          <a:p>
            <a:pPr marL="0" indent="0">
              <a:spcBef>
                <a:spcPts val="0"/>
              </a:spcBef>
              <a:buNone/>
            </a:pPr>
            <a:endParaRPr lang="fr-CA" sz="1600" dirty="0" smtClean="0"/>
          </a:p>
          <a:p>
            <a:pPr marL="0" indent="0">
              <a:spcBef>
                <a:spcPts val="0"/>
              </a:spcBef>
              <a:buNone/>
            </a:pPr>
            <a:r>
              <a:rPr lang="fr-CA" sz="1600" dirty="0" smtClean="0"/>
              <a:t>De plus en plus, l’efficacité du CEPMB à jouer son rôle réglementaire dans le système canadien est remise en question :  </a:t>
            </a:r>
          </a:p>
          <a:p>
            <a:pPr marL="0" indent="0">
              <a:buNone/>
            </a:pPr>
            <a:endParaRPr lang="fr-CA" sz="1600" dirty="0"/>
          </a:p>
          <a:p>
            <a:pPr marL="0" indent="0">
              <a:buNone/>
            </a:pPr>
            <a:endParaRPr lang="fr-CA" sz="1600" dirty="0" smtClean="0"/>
          </a:p>
          <a:p>
            <a:pPr marL="0" indent="0">
              <a:buNone/>
            </a:pPr>
            <a:endParaRPr lang="fr-CA" sz="1600" dirty="0"/>
          </a:p>
          <a:p>
            <a:pPr marL="0" indent="0">
              <a:buNone/>
            </a:pPr>
            <a:endParaRPr lang="fr-CA" sz="1600" dirty="0" smtClean="0"/>
          </a:p>
          <a:p>
            <a:pPr marL="0" indent="0">
              <a:buNone/>
            </a:pPr>
            <a:endParaRPr lang="fr-CA" sz="1600" dirty="0"/>
          </a:p>
          <a:p>
            <a:pPr marL="0" indent="0">
              <a:buNone/>
            </a:pPr>
            <a:endParaRPr lang="fr-CA" sz="1600" dirty="0" smtClean="0"/>
          </a:p>
          <a:p>
            <a:pPr marL="0" indent="0">
              <a:buNone/>
            </a:pPr>
            <a:endParaRPr lang="fr-CA" sz="1600" dirty="0" smtClean="0"/>
          </a:p>
          <a:p>
            <a:pPr marL="0" indent="0">
              <a:buNone/>
            </a:pPr>
            <a:endParaRPr lang="fr-CA" sz="1600" dirty="0"/>
          </a:p>
          <a:p>
            <a:pPr marL="0" indent="0">
              <a:buNone/>
            </a:pPr>
            <a:r>
              <a:rPr lang="fr-CA" sz="1600" dirty="0" smtClean="0"/>
              <a:t>Le CEPMB doit manifestement s’adapter à un marché pharmaceutique en évolution rapide, mais de quelle manière exactement?</a:t>
            </a:r>
          </a:p>
          <a:p>
            <a:pPr marL="0" indent="0">
              <a:buNone/>
            </a:pPr>
            <a:endParaRPr lang="fr-CA" sz="1600" dirty="0" smtClean="0"/>
          </a:p>
        </p:txBody>
      </p:sp>
      <p:sp>
        <p:nvSpPr>
          <p:cNvPr id="4" name="Slide Number Placeholder 3"/>
          <p:cNvSpPr>
            <a:spLocks noGrp="1"/>
          </p:cNvSpPr>
          <p:nvPr>
            <p:ph type="sldNum" sz="quarter" idx="4294967295"/>
            <p:custDataLst>
              <p:tags r:id="rId3"/>
            </p:custDataLst>
          </p:nvPr>
        </p:nvSpPr>
        <p:spPr>
          <a:xfrm>
            <a:off x="0" y="6386513"/>
            <a:ext cx="609600" cy="476250"/>
          </a:xfrm>
        </p:spPr>
        <p:txBody>
          <a:bodyPr/>
          <a:lstStyle/>
          <a:p>
            <a:pPr algn="ctr"/>
            <a:fld id="{9AE01BED-D8E1-49C6-9412-EC47A3C5ABFB}" type="slidenum">
              <a:rPr lang="en-US" smtClean="0">
                <a:solidFill>
                  <a:srgbClr val="000000"/>
                </a:solidFill>
              </a:rPr>
              <a:pPr algn="ctr"/>
              <a:t>2</a:t>
            </a:fld>
            <a:endParaRPr lang="fr-CA" dirty="0">
              <a:solidFill>
                <a:srgbClr val="000000"/>
              </a:solidFill>
            </a:endParaRPr>
          </a:p>
        </p:txBody>
      </p:sp>
      <p:pic>
        <p:nvPicPr>
          <p:cNvPr id="4100" name="Picture 4"/>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891589" y="3567281"/>
            <a:ext cx="1616471" cy="2077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Content Placeholder 2"/>
          <p:cNvSpPr txBox="1">
            <a:spLocks/>
          </p:cNvSpPr>
          <p:nvPr>
            <p:custDataLst>
              <p:tags r:id="rId5"/>
            </p:custDataLst>
          </p:nvPr>
        </p:nvSpPr>
        <p:spPr bwMode="auto">
          <a:xfrm>
            <a:off x="2702010" y="3604807"/>
            <a:ext cx="5502424" cy="16465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spcBef>
                <a:spcPct val="20000"/>
              </a:spcBef>
              <a:spcAft>
                <a:spcPct val="0"/>
              </a:spcAft>
              <a:buClr>
                <a:srgbClr val="20558A"/>
              </a:buClr>
              <a:buSzPct val="95000"/>
              <a:buFont typeface="Arial" panose="020B0604020202020204" pitchFamily="34" charset="0"/>
              <a:buChar char="•"/>
              <a:defRPr sz="2400" b="0" baseline="0">
                <a:solidFill>
                  <a:srgbClr val="000000"/>
                </a:solidFill>
                <a:latin typeface="+mn-lt"/>
                <a:ea typeface="ＭＳ Ｐゴシック" pitchFamily="-60" charset="-128"/>
                <a:cs typeface="ＭＳ Ｐゴシック" pitchFamily="-60" charset="-128"/>
              </a:defRPr>
            </a:lvl1pPr>
            <a:lvl2pPr marL="571500" indent="-228600" algn="l" rtl="0" eaLnBrk="1" fontAlgn="base" hangingPunct="1">
              <a:spcBef>
                <a:spcPct val="20000"/>
              </a:spcBef>
              <a:spcAft>
                <a:spcPct val="0"/>
              </a:spcAft>
              <a:buClr>
                <a:srgbClr val="20558A"/>
              </a:buClr>
              <a:buSzPct val="75000"/>
              <a:buFont typeface="Arial" panose="020B0604020202020204" pitchFamily="34" charset="0"/>
              <a:buChar char="•"/>
              <a:defRPr sz="2200" baseline="0">
                <a:solidFill>
                  <a:srgbClr val="000000"/>
                </a:solidFill>
                <a:latin typeface="+mn-lt"/>
                <a:ea typeface="ＭＳ Ｐゴシック" pitchFamily="-60" charset="-128"/>
              </a:defRPr>
            </a:lvl2pPr>
            <a:lvl3pPr marL="863600" indent="-177800" algn="l" rtl="0" eaLnBrk="1" fontAlgn="base" hangingPunct="1">
              <a:spcBef>
                <a:spcPct val="20000"/>
              </a:spcBef>
              <a:spcAft>
                <a:spcPct val="0"/>
              </a:spcAft>
              <a:buClr>
                <a:srgbClr val="20558A"/>
              </a:buClr>
              <a:buSzPct val="75000"/>
              <a:buFont typeface="Arial" panose="020B0604020202020204" pitchFamily="34" charset="0"/>
              <a:buChar char="•"/>
              <a:defRPr sz="2000" baseline="0">
                <a:solidFill>
                  <a:srgbClr val="000000"/>
                </a:solidFill>
                <a:latin typeface="+mn-lt"/>
                <a:ea typeface="ＭＳ Ｐゴシック" pitchFamily="-60" charset="-128"/>
              </a:defRPr>
            </a:lvl3pPr>
            <a:lvl4pPr marL="1257300" indent="-228600" algn="l" rtl="0" eaLnBrk="1" fontAlgn="base" hangingPunct="1">
              <a:spcBef>
                <a:spcPct val="20000"/>
              </a:spcBef>
              <a:spcAft>
                <a:spcPct val="0"/>
              </a:spcAft>
              <a:buClr>
                <a:srgbClr val="20558A"/>
              </a:buClr>
              <a:buSzPct val="80000"/>
              <a:buFont typeface="Arial" panose="020B0604020202020204" pitchFamily="34" charset="0"/>
              <a:buChar char="•"/>
              <a:defRPr baseline="0">
                <a:solidFill>
                  <a:srgbClr val="000000"/>
                </a:solidFill>
                <a:latin typeface="+mn-lt"/>
                <a:ea typeface="ＭＳ Ｐゴシック" pitchFamily="-60" charset="-128"/>
              </a:defRPr>
            </a:lvl4pPr>
            <a:lvl5pPr marL="1600200" indent="-228600" algn="l" rtl="0" eaLnBrk="1" fontAlgn="base" hangingPunct="1">
              <a:spcBef>
                <a:spcPct val="20000"/>
              </a:spcBef>
              <a:spcAft>
                <a:spcPct val="0"/>
              </a:spcAft>
              <a:buClr>
                <a:srgbClr val="20558A"/>
              </a:buClr>
              <a:buSzPct val="65000"/>
              <a:buFont typeface="Arial" panose="020B0604020202020204" pitchFamily="34" charset="0"/>
              <a:buChar char="•"/>
              <a:defRPr baseline="0">
                <a:solidFill>
                  <a:srgbClr val="000000"/>
                </a:solidFill>
                <a:latin typeface="+mn-lt"/>
                <a:ea typeface="ＭＳ Ｐゴシック" pitchFamily="-60" charset="-128"/>
              </a:defRPr>
            </a:lvl5pPr>
            <a:lvl6pPr marL="20574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9pPr>
          </a:lstStyle>
          <a:p>
            <a:pPr marL="0" indent="0" defTabSz="914400">
              <a:buFont typeface="Arial" panose="020B0604020202020204" pitchFamily="34" charset="0"/>
              <a:buNone/>
            </a:pPr>
            <a:r>
              <a:rPr lang="fr-CA" sz="1200" kern="0" dirty="0" smtClean="0"/>
              <a:t>« [...] Le Groupe a des points de vue mitigés sur le CEPMB [...] Le Canada a livré une piètre performance dans la gestion des prix des médicaments. Pour aggraver la situation, l’industrie n’a pas respecté son engagement d’augmenter ses investissements en recherche et développement (R et D). À mesure que les achats collectifs augmentent dans les régimes collectifs, et éventuellement dans les régimes privés, le rôle du CEPMB est susceptible de devenir encore plus restreint. »</a:t>
            </a:r>
          </a:p>
          <a:p>
            <a:pPr marL="0" indent="0" algn="r" defTabSz="914400">
              <a:buFont typeface="Arial" panose="020B0604020202020204" pitchFamily="34" charset="0"/>
              <a:buNone/>
            </a:pPr>
            <a:r>
              <a:rPr lang="fr-CA" sz="1200" i="1" kern="0" dirty="0" smtClean="0"/>
              <a:t>Rapport du Groupe consultatif sur l’innovation des soins de santé </a:t>
            </a:r>
            <a:r>
              <a:rPr lang="fr-CA" sz="1200" kern="0" dirty="0" smtClean="0"/>
              <a:t>(2015)</a:t>
            </a:r>
            <a:endParaRPr lang="fr-CA" sz="1200" i="1" kern="0" dirty="0" smtClean="0"/>
          </a:p>
        </p:txBody>
      </p:sp>
    </p:spTree>
    <p:extLst>
      <p:ext uri="{BB962C8B-B14F-4D97-AF65-F5344CB8AC3E}">
        <p14:creationId xmlns:p14="http://schemas.microsoft.com/office/powerpoint/2010/main" val="16768341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custDataLst>
              <p:tags r:id="rId1"/>
            </p:custDataLst>
          </p:nvPr>
        </p:nvSpPr>
        <p:spPr>
          <a:xfrm>
            <a:off x="1066800" y="260648"/>
            <a:ext cx="8077200" cy="714364"/>
          </a:xfrm>
        </p:spPr>
        <p:txBody>
          <a:bodyPr anchor="ctr"/>
          <a:lstStyle/>
          <a:p>
            <a:pPr algn="ctr"/>
            <a:r>
              <a:rPr lang="fr-CA" smtClean="0"/>
              <a:t>Questions</a:t>
            </a:r>
            <a:endParaRPr lang="fr-CA" b="0" dirty="0" smtClean="0"/>
          </a:p>
        </p:txBody>
      </p:sp>
      <p:sp>
        <p:nvSpPr>
          <p:cNvPr id="27650" name="Content Placeholder 2"/>
          <p:cNvSpPr>
            <a:spLocks noGrp="1"/>
          </p:cNvSpPr>
          <p:nvPr>
            <p:ph idx="1"/>
            <p:custDataLst>
              <p:tags r:id="rId2"/>
            </p:custDataLst>
          </p:nvPr>
        </p:nvSpPr>
        <p:spPr>
          <a:xfrm>
            <a:off x="1043608" y="980728"/>
            <a:ext cx="7848600" cy="4824536"/>
          </a:xfrm>
        </p:spPr>
        <p:txBody>
          <a:bodyPr/>
          <a:lstStyle/>
          <a:p>
            <a:pPr marL="0" indent="0">
              <a:lnSpc>
                <a:spcPts val="1800"/>
              </a:lnSpc>
              <a:buNone/>
              <a:defRPr/>
            </a:pPr>
            <a:r>
              <a:rPr lang="fr-CA" b="0" dirty="0" smtClean="0"/>
              <a:t>asdf</a:t>
            </a:r>
          </a:p>
        </p:txBody>
      </p:sp>
      <p:sp>
        <p:nvSpPr>
          <p:cNvPr id="2" name="Slide Number Placeholder 1"/>
          <p:cNvSpPr>
            <a:spLocks noGrp="1"/>
          </p:cNvSpPr>
          <p:nvPr>
            <p:ph type="sldNum" sz="quarter" idx="10"/>
            <p:custDataLst>
              <p:tags r:id="rId3"/>
            </p:custDataLst>
          </p:nvPr>
        </p:nvSpPr>
        <p:spPr/>
        <p:txBody>
          <a:bodyPr/>
          <a:lstStyle/>
          <a:p>
            <a:fld id="{9AE01BED-D8E1-49C6-9412-EC47A3C5ABFB}" type="slidenum">
              <a:rPr lang="en-US" smtClean="0">
                <a:solidFill>
                  <a:srgbClr val="FFFFFF"/>
                </a:solidFill>
              </a:rPr>
              <a:pPr/>
              <a:t>20</a:t>
            </a:fld>
            <a:endParaRPr lang="fr-CA">
              <a:solidFill>
                <a:srgbClr val="FFFFFF"/>
              </a:solidFill>
            </a:endParaRPr>
          </a:p>
        </p:txBody>
      </p:sp>
      <p:pic>
        <p:nvPicPr>
          <p:cNvPr id="5122" name="Picture 2"/>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314326" y="0"/>
            <a:ext cx="10149509" cy="700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18023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custDataLst>
              <p:tags r:id="rId1"/>
            </p:custDataLst>
          </p:nvPr>
        </p:nvSpPr>
        <p:spPr/>
        <p:txBody>
          <a:bodyPr anchor="ctr"/>
          <a:lstStyle/>
          <a:p>
            <a:pPr algn="ctr"/>
            <a:r>
              <a:rPr lang="fr-CA" dirty="0" smtClean="0">
                <a:solidFill>
                  <a:schemeClr val="bg1"/>
                </a:solidFill>
              </a:rPr>
              <a:t>Objectifs stratégiques</a:t>
            </a:r>
            <a:endParaRPr lang="fr-CA" b="0" dirty="0" smtClean="0">
              <a:solidFill>
                <a:schemeClr val="bg1"/>
              </a:solidFill>
            </a:endParaRPr>
          </a:p>
        </p:txBody>
      </p:sp>
      <p:sp>
        <p:nvSpPr>
          <p:cNvPr id="27650" name="Content Placeholder 2"/>
          <p:cNvSpPr>
            <a:spLocks noGrp="1"/>
          </p:cNvSpPr>
          <p:nvPr>
            <p:ph idx="1"/>
            <p:custDataLst>
              <p:tags r:id="rId2"/>
            </p:custDataLst>
          </p:nvPr>
        </p:nvSpPr>
        <p:spPr/>
        <p:txBody>
          <a:bodyPr/>
          <a:lstStyle/>
          <a:p>
            <a:pPr marL="0" indent="0">
              <a:lnSpc>
                <a:spcPts val="1800"/>
              </a:lnSpc>
              <a:buNone/>
              <a:defRPr/>
            </a:pPr>
            <a:r>
              <a:rPr lang="fr-CA" sz="2000" dirty="0" smtClean="0"/>
              <a:t>Le processus de planification stratégique d’un an du CEPMB a culminé avec une nouvelle vision, un énoncé de mission révisé et les objectifs stratégiques suivants :</a:t>
            </a:r>
          </a:p>
          <a:p>
            <a:pPr marL="0" indent="0">
              <a:lnSpc>
                <a:spcPts val="1800"/>
              </a:lnSpc>
              <a:buNone/>
              <a:defRPr/>
            </a:pPr>
            <a:endParaRPr lang="fr-CA" sz="2000" b="0" dirty="0"/>
          </a:p>
          <a:p>
            <a:pPr marL="0" indent="0">
              <a:lnSpc>
                <a:spcPts val="1800"/>
              </a:lnSpc>
              <a:buNone/>
              <a:defRPr/>
            </a:pPr>
            <a:endParaRPr lang="fr-CA" sz="2000" dirty="0" smtClean="0"/>
          </a:p>
          <a:p>
            <a:pPr marL="0" indent="0">
              <a:lnSpc>
                <a:spcPts val="1800"/>
              </a:lnSpc>
              <a:buNone/>
              <a:defRPr/>
            </a:pPr>
            <a:r>
              <a:rPr lang="fr-CA" sz="2000" dirty="0" smtClean="0"/>
              <a:t>Objectif stratégique 1 — réglementation et rapports axés sur le consommateur</a:t>
            </a:r>
          </a:p>
          <a:p>
            <a:pPr marL="0" indent="0">
              <a:lnSpc>
                <a:spcPts val="1800"/>
              </a:lnSpc>
              <a:buNone/>
              <a:defRPr/>
            </a:pPr>
            <a:endParaRPr lang="fr-CA" sz="2000" b="0" dirty="0"/>
          </a:p>
          <a:p>
            <a:pPr marL="0" indent="0">
              <a:lnSpc>
                <a:spcPts val="1800"/>
              </a:lnSpc>
              <a:buNone/>
              <a:defRPr/>
            </a:pPr>
            <a:r>
              <a:rPr lang="fr-CA" sz="2000" dirty="0"/>
              <a:t>Objectif </a:t>
            </a:r>
            <a:r>
              <a:rPr lang="fr-CA" sz="2000" dirty="0" smtClean="0"/>
              <a:t>stratégique 2 — </a:t>
            </a:r>
            <a:r>
              <a:rPr lang="fr-CA" sz="2000" dirty="0"/>
              <a:t>modernisation du cadre</a:t>
            </a:r>
          </a:p>
          <a:p>
            <a:pPr marL="0" indent="0">
              <a:lnSpc>
                <a:spcPts val="1800"/>
              </a:lnSpc>
              <a:buNone/>
              <a:defRPr/>
            </a:pPr>
            <a:endParaRPr lang="fr-CA" sz="2000" b="0" dirty="0"/>
          </a:p>
          <a:p>
            <a:pPr marL="0" indent="0">
              <a:lnSpc>
                <a:spcPts val="1800"/>
              </a:lnSpc>
              <a:buNone/>
              <a:defRPr/>
            </a:pPr>
            <a:r>
              <a:rPr lang="fr-CA" sz="2000" dirty="0"/>
              <a:t>Objectif </a:t>
            </a:r>
            <a:r>
              <a:rPr lang="fr-CA" sz="2000" dirty="0" smtClean="0"/>
              <a:t>stratégique 3 — </a:t>
            </a:r>
            <a:r>
              <a:rPr lang="fr-CA" sz="2000" dirty="0"/>
              <a:t>partenariats stratégiques et sensibilisation du public</a:t>
            </a:r>
            <a:endParaRPr lang="fr-CA" sz="2000" b="0" dirty="0" smtClean="0"/>
          </a:p>
          <a:p>
            <a:pPr marL="0" indent="0">
              <a:lnSpc>
                <a:spcPts val="1800"/>
              </a:lnSpc>
              <a:buNone/>
              <a:defRPr/>
            </a:pPr>
            <a:endParaRPr lang="fr-CA" sz="2000" b="0" dirty="0"/>
          </a:p>
          <a:p>
            <a:pPr marL="0" indent="0">
              <a:lnSpc>
                <a:spcPts val="1800"/>
              </a:lnSpc>
              <a:buNone/>
              <a:defRPr/>
            </a:pPr>
            <a:endParaRPr lang="fr-CA" sz="2000" b="0" dirty="0" smtClean="0"/>
          </a:p>
          <a:p>
            <a:pPr marL="0" indent="0">
              <a:lnSpc>
                <a:spcPts val="1800"/>
              </a:lnSpc>
              <a:buNone/>
              <a:defRPr/>
            </a:pPr>
            <a:endParaRPr lang="fr-CA" sz="2000" b="0" dirty="0"/>
          </a:p>
        </p:txBody>
      </p:sp>
      <p:sp>
        <p:nvSpPr>
          <p:cNvPr id="2" name="Slide Number Placeholder 1"/>
          <p:cNvSpPr>
            <a:spLocks noGrp="1"/>
          </p:cNvSpPr>
          <p:nvPr>
            <p:ph type="sldNum" sz="quarter" idx="4294967295"/>
            <p:custDataLst>
              <p:tags r:id="rId3"/>
            </p:custDataLst>
          </p:nvPr>
        </p:nvSpPr>
        <p:spPr>
          <a:xfrm>
            <a:off x="0" y="6381750"/>
            <a:ext cx="609600" cy="476250"/>
          </a:xfrm>
        </p:spPr>
        <p:txBody>
          <a:bodyPr/>
          <a:lstStyle/>
          <a:p>
            <a:pPr algn="ctr"/>
            <a:fld id="{9AE01BED-D8E1-49C6-9412-EC47A3C5ABFB}" type="slidenum">
              <a:rPr lang="en-US" smtClean="0">
                <a:solidFill>
                  <a:schemeClr val="tx1"/>
                </a:solidFill>
              </a:rPr>
              <a:pPr algn="ctr"/>
              <a:t>3</a:t>
            </a:fld>
            <a:endParaRPr lang="fr-CA" dirty="0">
              <a:solidFill>
                <a:schemeClr val="tx1"/>
              </a:solidFill>
            </a:endParaRPr>
          </a:p>
        </p:txBody>
      </p:sp>
    </p:spTree>
    <p:extLst>
      <p:ext uri="{BB962C8B-B14F-4D97-AF65-F5344CB8AC3E}">
        <p14:creationId xmlns:p14="http://schemas.microsoft.com/office/powerpoint/2010/main" val="27970681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custDataLst>
              <p:tags r:id="rId1"/>
            </p:custDataLst>
          </p:nvPr>
        </p:nvSpPr>
        <p:spPr/>
        <p:txBody>
          <a:bodyPr anchor="ctr"/>
          <a:lstStyle/>
          <a:p>
            <a:pPr algn="ctr"/>
            <a:r>
              <a:rPr lang="fr-CA" dirty="0" smtClean="0">
                <a:solidFill>
                  <a:schemeClr val="bg1"/>
                </a:solidFill>
              </a:rPr>
              <a:t>Origines du CEPMB</a:t>
            </a:r>
            <a:endParaRPr lang="fr-CA" b="0" dirty="0" smtClean="0">
              <a:solidFill>
                <a:schemeClr val="bg1"/>
              </a:solidFill>
            </a:endParaRPr>
          </a:p>
        </p:txBody>
      </p:sp>
      <p:sp>
        <p:nvSpPr>
          <p:cNvPr id="27650" name="Content Placeholder 2"/>
          <p:cNvSpPr>
            <a:spLocks noGrp="1"/>
          </p:cNvSpPr>
          <p:nvPr>
            <p:ph idx="1"/>
            <p:custDataLst>
              <p:tags r:id="rId2"/>
            </p:custDataLst>
          </p:nvPr>
        </p:nvSpPr>
        <p:spPr/>
        <p:txBody>
          <a:bodyPr/>
          <a:lstStyle/>
          <a:p>
            <a:pPr marL="0" indent="0">
              <a:lnSpc>
                <a:spcPts val="1800"/>
              </a:lnSpc>
              <a:buNone/>
              <a:defRPr/>
            </a:pPr>
            <a:r>
              <a:rPr lang="fr-CA" sz="2000" b="0" dirty="0" smtClean="0"/>
              <a:t>Le Canada a adopté une réforme à deux volets de son régime de brevets sur les médicaments en 1987 (le projet de loi C-22) qui visait à maintenir l’équilibre entre des </a:t>
            </a:r>
            <a:r>
              <a:rPr lang="fr-CA" sz="2000" dirty="0" smtClean="0"/>
              <a:t>objectifs de politiques industrielles et sociales susceptibles d’être en concurrence :</a:t>
            </a:r>
          </a:p>
          <a:p>
            <a:pPr marL="0" indent="0">
              <a:lnSpc>
                <a:spcPts val="1800"/>
              </a:lnSpc>
              <a:buNone/>
              <a:defRPr/>
            </a:pPr>
            <a:endParaRPr lang="fr-CA" sz="2000" b="0" dirty="0" smtClean="0"/>
          </a:p>
          <a:p>
            <a:pPr lvl="1">
              <a:lnSpc>
                <a:spcPts val="1800"/>
              </a:lnSpc>
              <a:buFont typeface="Arial" panose="020B0604020202020204" pitchFamily="34" charset="0"/>
              <a:buChar char="•"/>
              <a:defRPr/>
            </a:pPr>
            <a:r>
              <a:rPr lang="fr-CA" sz="2000" dirty="0" smtClean="0"/>
              <a:t>Renforcer la protection des brevets des fabricants de médicaments pour favoriser la R et D.</a:t>
            </a:r>
          </a:p>
          <a:p>
            <a:pPr lvl="1">
              <a:lnSpc>
                <a:spcPts val="1800"/>
              </a:lnSpc>
              <a:buFont typeface="Arial" panose="020B0604020202020204" pitchFamily="34" charset="0"/>
              <a:buChar char="•"/>
              <a:defRPr/>
            </a:pPr>
            <a:r>
              <a:rPr lang="fr-CA" sz="2000" dirty="0" smtClean="0"/>
              <a:t>Atténuer les conséquences financières de la protection accrue des brevets pharmaceutiques pour les tiers payants.</a:t>
            </a:r>
            <a:endParaRPr lang="fr-CA" sz="2000" b="0" dirty="0"/>
          </a:p>
          <a:p>
            <a:pPr>
              <a:lnSpc>
                <a:spcPts val="1800"/>
              </a:lnSpc>
              <a:buFont typeface="Wingdings" pitchFamily="2" charset="2"/>
              <a:buChar char="§"/>
              <a:defRPr/>
            </a:pPr>
            <a:endParaRPr lang="fr-CA" sz="2000" b="0" dirty="0"/>
          </a:p>
          <a:p>
            <a:pPr marL="0" indent="0">
              <a:lnSpc>
                <a:spcPts val="1800"/>
              </a:lnSpc>
              <a:buNone/>
              <a:defRPr/>
            </a:pPr>
            <a:r>
              <a:rPr lang="fr-CA" sz="2000" b="0" dirty="0"/>
              <a:t>Le </a:t>
            </a:r>
            <a:r>
              <a:rPr lang="fr-CA" sz="2000" b="0" dirty="0" smtClean="0"/>
              <a:t>CEPMB </a:t>
            </a:r>
            <a:r>
              <a:rPr lang="fr-CA" sz="2000" b="0" dirty="0"/>
              <a:t>a été conçu comme le « pilier de protection des intérêts des consommateurs » du projet de loi C-22, </a:t>
            </a:r>
            <a:r>
              <a:rPr lang="fr-CA" sz="2000" dirty="0" smtClean="0"/>
              <a:t>pour s’assurer que les titulaires de brevets n’abusent pas de leurs nouveaux monopoles de droit en exigeant des prix trop élevés.</a:t>
            </a:r>
            <a:r>
              <a:rPr lang="fr-CA" dirty="0" smtClean="0"/>
              <a:t> </a:t>
            </a:r>
            <a:endParaRPr lang="fr-CA" sz="2000" dirty="0"/>
          </a:p>
          <a:p>
            <a:pPr marL="0" indent="0">
              <a:lnSpc>
                <a:spcPts val="1800"/>
              </a:lnSpc>
              <a:buNone/>
              <a:defRPr/>
            </a:pPr>
            <a:endParaRPr lang="fr-CA" sz="2000" b="0" dirty="0"/>
          </a:p>
          <a:p>
            <a:pPr marL="0" indent="0">
              <a:lnSpc>
                <a:spcPts val="1800"/>
              </a:lnSpc>
              <a:buNone/>
              <a:defRPr/>
            </a:pPr>
            <a:r>
              <a:rPr lang="fr-CA" sz="2000" b="0" dirty="0" smtClean="0"/>
              <a:t>L’intention était de doubler la R et D au Canada (pour atteindre 10 % des revenus) tout en maintenant des prix comparables à ceux des pays où il se fait beaucoup de R et D (le </a:t>
            </a:r>
            <a:r>
              <a:rPr lang="fr-CA" sz="2000" b="1" dirty="0" smtClean="0"/>
              <a:t>CEPMB-7</a:t>
            </a:r>
            <a:r>
              <a:rPr lang="fr-CA" sz="2000" b="0" dirty="0" smtClean="0"/>
              <a:t>*) afin de payer notre « juste part ».</a:t>
            </a:r>
          </a:p>
          <a:p>
            <a:pPr marL="0" indent="0">
              <a:lnSpc>
                <a:spcPts val="1800"/>
              </a:lnSpc>
              <a:buNone/>
              <a:defRPr/>
            </a:pPr>
            <a:endParaRPr lang="fr-CA" sz="2000" b="0" dirty="0"/>
          </a:p>
          <a:p>
            <a:pPr marL="0" indent="0">
              <a:lnSpc>
                <a:spcPts val="1800"/>
              </a:lnSpc>
              <a:buNone/>
              <a:defRPr/>
            </a:pPr>
            <a:endParaRPr lang="fr-CA" sz="2000" dirty="0"/>
          </a:p>
          <a:p>
            <a:pPr marL="0" indent="0">
              <a:lnSpc>
                <a:spcPts val="1800"/>
              </a:lnSpc>
              <a:buNone/>
              <a:defRPr/>
            </a:pPr>
            <a:endParaRPr lang="fr-CA" sz="2000" b="0" dirty="0" smtClean="0"/>
          </a:p>
          <a:p>
            <a:pPr marL="0" indent="0">
              <a:lnSpc>
                <a:spcPts val="1800"/>
              </a:lnSpc>
              <a:buNone/>
              <a:defRPr/>
            </a:pPr>
            <a:r>
              <a:rPr lang="fr-CA" sz="1600" b="1" i="1" dirty="0" smtClean="0"/>
              <a:t>* Les États-Unis, le Royaume-Uni, l’Allemagne, la Suisse, la Suède, la France et l’Italie.</a:t>
            </a:r>
          </a:p>
          <a:p>
            <a:pPr marL="0" indent="0">
              <a:lnSpc>
                <a:spcPts val="1800"/>
              </a:lnSpc>
              <a:buNone/>
              <a:defRPr/>
            </a:pPr>
            <a:endParaRPr lang="fr-CA" sz="2000" b="0" dirty="0" smtClean="0"/>
          </a:p>
          <a:p>
            <a:pPr marL="0" indent="0">
              <a:lnSpc>
                <a:spcPts val="1800"/>
              </a:lnSpc>
              <a:buNone/>
              <a:defRPr/>
            </a:pPr>
            <a:endParaRPr lang="fr-CA" sz="2000" dirty="0"/>
          </a:p>
          <a:p>
            <a:pPr marL="0" indent="0">
              <a:lnSpc>
                <a:spcPts val="1800"/>
              </a:lnSpc>
              <a:buNone/>
              <a:defRPr/>
            </a:pPr>
            <a:endParaRPr lang="fr-CA" sz="2000" b="0" dirty="0" smtClean="0"/>
          </a:p>
          <a:p>
            <a:pPr marL="0" indent="0">
              <a:lnSpc>
                <a:spcPts val="1800"/>
              </a:lnSpc>
              <a:buNone/>
              <a:defRPr/>
            </a:pPr>
            <a:endParaRPr lang="fr-CA" sz="2000" b="0" dirty="0"/>
          </a:p>
        </p:txBody>
      </p:sp>
      <p:sp>
        <p:nvSpPr>
          <p:cNvPr id="2" name="Slide Number Placeholder 1"/>
          <p:cNvSpPr>
            <a:spLocks noGrp="1"/>
          </p:cNvSpPr>
          <p:nvPr>
            <p:ph type="sldNum" sz="quarter" idx="4294967295"/>
            <p:custDataLst>
              <p:tags r:id="rId3"/>
            </p:custDataLst>
          </p:nvPr>
        </p:nvSpPr>
        <p:spPr>
          <a:xfrm>
            <a:off x="0" y="6381750"/>
            <a:ext cx="609600" cy="476250"/>
          </a:xfrm>
        </p:spPr>
        <p:txBody>
          <a:bodyPr/>
          <a:lstStyle/>
          <a:p>
            <a:pPr algn="ctr"/>
            <a:fld id="{9AE01BED-D8E1-49C6-9412-EC47A3C5ABFB}" type="slidenum">
              <a:rPr lang="en-US" smtClean="0">
                <a:solidFill>
                  <a:schemeClr val="tx1"/>
                </a:solidFill>
              </a:rPr>
              <a:pPr algn="ctr"/>
              <a:t>4</a:t>
            </a:fld>
            <a:endParaRPr lang="fr-CA" dirty="0">
              <a:solidFill>
                <a:schemeClr val="tx1"/>
              </a:solidFill>
            </a:endParaRPr>
          </a:p>
        </p:txBody>
      </p:sp>
    </p:spTree>
    <p:extLst>
      <p:ext uri="{BB962C8B-B14F-4D97-AF65-F5344CB8AC3E}">
        <p14:creationId xmlns:p14="http://schemas.microsoft.com/office/powerpoint/2010/main" val="16752088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custDataLst>
              <p:tags r:id="rId1"/>
            </p:custDataLst>
          </p:nvPr>
        </p:nvSpPr>
        <p:spPr/>
        <p:txBody>
          <a:bodyPr anchor="ctr"/>
          <a:lstStyle/>
          <a:p>
            <a:pPr algn="ctr"/>
            <a:r>
              <a:rPr lang="fr-CA" dirty="0" smtClean="0">
                <a:solidFill>
                  <a:schemeClr val="bg1"/>
                </a:solidFill>
              </a:rPr>
              <a:t>Incidence de la politique </a:t>
            </a:r>
            <a:endParaRPr lang="fr-CA" b="0" dirty="0" smtClean="0">
              <a:solidFill>
                <a:schemeClr val="bg1"/>
              </a:solidFill>
            </a:endParaRPr>
          </a:p>
        </p:txBody>
      </p:sp>
      <p:sp>
        <p:nvSpPr>
          <p:cNvPr id="27650" name="Content Placeholder 2"/>
          <p:cNvSpPr>
            <a:spLocks noGrp="1"/>
          </p:cNvSpPr>
          <p:nvPr>
            <p:ph idx="1"/>
            <p:custDataLst>
              <p:tags r:id="rId2"/>
            </p:custDataLst>
          </p:nvPr>
        </p:nvSpPr>
        <p:spPr/>
        <p:txBody>
          <a:bodyPr/>
          <a:lstStyle/>
          <a:p>
            <a:pPr marL="0" indent="0">
              <a:lnSpc>
                <a:spcPts val="1800"/>
              </a:lnSpc>
              <a:buNone/>
              <a:defRPr/>
            </a:pPr>
            <a:r>
              <a:rPr lang="fr-CA" sz="2000" b="1" dirty="0" smtClean="0"/>
              <a:t>Les prix sont élevés et il se fait peu de R et D.</a:t>
            </a:r>
            <a:endParaRPr lang="fr-CA" sz="2000" dirty="0" smtClean="0"/>
          </a:p>
          <a:p>
            <a:pPr marL="0" indent="0">
              <a:lnSpc>
                <a:spcPts val="1800"/>
              </a:lnSpc>
              <a:buNone/>
              <a:defRPr/>
            </a:pPr>
            <a:endParaRPr lang="fr-CA" sz="2000" b="1" dirty="0"/>
          </a:p>
          <a:p>
            <a:pPr marL="0" indent="0">
              <a:lnSpc>
                <a:spcPts val="1800"/>
              </a:lnSpc>
              <a:buNone/>
              <a:defRPr/>
            </a:pPr>
            <a:r>
              <a:rPr lang="fr-CA" sz="2000" dirty="0" smtClean="0"/>
              <a:t>Les prix des médicaments brevetés au Canada demeurent, en moyenne, légèrement inférieurs à la médiane des sept pays du CEPMB (CEPMB-7), mais seulement parce que les prix élevés aux États-Unis faussent la médiane.</a:t>
            </a:r>
          </a:p>
          <a:p>
            <a:pPr lvl="1">
              <a:lnSpc>
                <a:spcPts val="1800"/>
              </a:lnSpc>
              <a:defRPr/>
            </a:pPr>
            <a:r>
              <a:rPr lang="fr-CA" sz="1800" dirty="0" smtClean="0"/>
              <a:t>Les prix en France, en Italie et au Royaume-Uni sont de 13 à 25 % moins élevés que les coûts au Canada et sont de 3 à 4 % inférieurs en Suède et en Suisse.</a:t>
            </a:r>
          </a:p>
          <a:p>
            <a:pPr lvl="1">
              <a:lnSpc>
                <a:spcPts val="1800"/>
              </a:lnSpc>
              <a:defRPr/>
            </a:pPr>
            <a:r>
              <a:rPr lang="fr-CA" sz="1800" dirty="0" smtClean="0"/>
              <a:t>Les prix en Autriche, en Espagne, aux Pays-Bas et en Nouvelle-Zélande sont de 14 à 34 % inférieurs.</a:t>
            </a:r>
          </a:p>
          <a:p>
            <a:pPr marL="0" indent="0">
              <a:lnSpc>
                <a:spcPts val="1800"/>
              </a:lnSpc>
              <a:buNone/>
              <a:defRPr/>
            </a:pPr>
            <a:endParaRPr lang="fr-CA" sz="2000" dirty="0" smtClean="0"/>
          </a:p>
          <a:p>
            <a:pPr marL="0" indent="0">
              <a:lnSpc>
                <a:spcPts val="1800"/>
              </a:lnSpc>
              <a:buNone/>
              <a:defRPr/>
            </a:pPr>
            <a:r>
              <a:rPr lang="fr-CA" sz="2000" dirty="0" smtClean="0"/>
              <a:t>En 2005, seuls les prix des médicaments brevetés en France et en Italie étaient moins élevés qu’au Canada (parmi nos comparateurs). Aujourd’hui, seuls l’Allemagne et les États-Unis ont des prix plus élevés.</a:t>
            </a:r>
            <a:endParaRPr lang="fr-CA" sz="2000" dirty="0"/>
          </a:p>
          <a:p>
            <a:pPr marL="0" indent="0">
              <a:lnSpc>
                <a:spcPts val="1800"/>
              </a:lnSpc>
              <a:buNone/>
              <a:defRPr/>
            </a:pPr>
            <a:endParaRPr lang="fr-CA" sz="2000" dirty="0"/>
          </a:p>
          <a:p>
            <a:pPr marL="0" indent="0">
              <a:lnSpc>
                <a:spcPts val="1800"/>
              </a:lnSpc>
              <a:buNone/>
              <a:defRPr/>
            </a:pPr>
            <a:r>
              <a:rPr lang="fr-CA" sz="2000" dirty="0" smtClean="0"/>
              <a:t>À l’inverse, la R et D continue de diminuer, à 4,4 % des revenus des ventes de médicaments brevetés au Canada pour tous les détenteurs de brevets (5,0 % pour les membres de </a:t>
            </a:r>
            <a:r>
              <a:rPr lang="fr-CA" sz="2000" dirty="0" err="1" smtClean="0"/>
              <a:t>Rx</a:t>
            </a:r>
            <a:r>
              <a:rPr lang="fr-CA" sz="2000" dirty="0" smtClean="0"/>
              <a:t>&amp; D); cela représente une fraction de la moyenne de 21,8 % du CEPMB-7.</a:t>
            </a:r>
          </a:p>
          <a:p>
            <a:pPr lvl="1">
              <a:lnSpc>
                <a:spcPts val="1800"/>
              </a:lnSpc>
              <a:defRPr/>
            </a:pPr>
            <a:endParaRPr lang="fr-CA" sz="1800" dirty="0" smtClean="0"/>
          </a:p>
          <a:p>
            <a:pPr marL="0" indent="0">
              <a:lnSpc>
                <a:spcPts val="1800"/>
              </a:lnSpc>
              <a:buNone/>
              <a:defRPr/>
            </a:pPr>
            <a:endParaRPr lang="fr-CA" sz="2000" b="0" dirty="0"/>
          </a:p>
          <a:p>
            <a:pPr marL="0" indent="0">
              <a:lnSpc>
                <a:spcPts val="1800"/>
              </a:lnSpc>
              <a:buNone/>
              <a:defRPr/>
            </a:pPr>
            <a:endParaRPr lang="fr-CA" sz="2000" b="0" dirty="0" smtClean="0"/>
          </a:p>
          <a:p>
            <a:pPr marL="0" indent="0">
              <a:lnSpc>
                <a:spcPts val="1800"/>
              </a:lnSpc>
              <a:buNone/>
              <a:defRPr/>
            </a:pPr>
            <a:endParaRPr lang="fr-CA" sz="2000" b="0" dirty="0"/>
          </a:p>
        </p:txBody>
      </p:sp>
      <p:sp>
        <p:nvSpPr>
          <p:cNvPr id="2" name="Slide Number Placeholder 1"/>
          <p:cNvSpPr>
            <a:spLocks noGrp="1"/>
          </p:cNvSpPr>
          <p:nvPr>
            <p:ph type="sldNum" sz="quarter" idx="4294967295"/>
            <p:custDataLst>
              <p:tags r:id="rId3"/>
            </p:custDataLst>
          </p:nvPr>
        </p:nvSpPr>
        <p:spPr>
          <a:xfrm>
            <a:off x="0" y="6381750"/>
            <a:ext cx="609600" cy="476250"/>
          </a:xfrm>
        </p:spPr>
        <p:txBody>
          <a:bodyPr/>
          <a:lstStyle/>
          <a:p>
            <a:pPr algn="ctr"/>
            <a:fld id="{9AE01BED-D8E1-49C6-9412-EC47A3C5ABFB}" type="slidenum">
              <a:rPr lang="en-US" smtClean="0">
                <a:solidFill>
                  <a:schemeClr val="tx1"/>
                </a:solidFill>
              </a:rPr>
              <a:pPr algn="ctr"/>
              <a:t>5</a:t>
            </a:fld>
            <a:endParaRPr lang="fr-CA" dirty="0">
              <a:solidFill>
                <a:schemeClr val="tx1"/>
              </a:solidFill>
            </a:endParaRPr>
          </a:p>
        </p:txBody>
      </p:sp>
    </p:spTree>
    <p:extLst>
      <p:ext uri="{BB962C8B-B14F-4D97-AF65-F5344CB8AC3E}">
        <p14:creationId xmlns:p14="http://schemas.microsoft.com/office/powerpoint/2010/main" val="9602220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custDataLst>
              <p:tags r:id="rId1"/>
            </p:custDataLst>
          </p:nvPr>
        </p:nvSpPr>
        <p:spPr/>
        <p:txBody>
          <a:bodyPr anchor="ctr"/>
          <a:lstStyle/>
          <a:p>
            <a:pPr algn="ctr"/>
            <a:r>
              <a:rPr lang="fr-CA" dirty="0" smtClean="0">
                <a:solidFill>
                  <a:schemeClr val="bg1"/>
                </a:solidFill>
              </a:rPr>
              <a:t>Les prix sont élevés</a:t>
            </a:r>
            <a:endParaRPr lang="fr-CA" b="0" dirty="0" smtClean="0">
              <a:solidFill>
                <a:schemeClr val="bg1"/>
              </a:solidFill>
            </a:endParaRPr>
          </a:p>
        </p:txBody>
      </p:sp>
      <p:sp>
        <p:nvSpPr>
          <p:cNvPr id="27650" name="Content Placeholder 2"/>
          <p:cNvSpPr>
            <a:spLocks noGrp="1"/>
          </p:cNvSpPr>
          <p:nvPr>
            <p:ph idx="1"/>
            <p:custDataLst>
              <p:tags r:id="rId2"/>
            </p:custDataLst>
          </p:nvPr>
        </p:nvSpPr>
        <p:spPr>
          <a:xfrm>
            <a:off x="253148" y="1100547"/>
            <a:ext cx="8662251" cy="756828"/>
          </a:xfrm>
        </p:spPr>
        <p:txBody>
          <a:bodyPr/>
          <a:lstStyle/>
          <a:p>
            <a:pPr marL="0" indent="0">
              <a:lnSpc>
                <a:spcPts val="1800"/>
              </a:lnSpc>
              <a:buNone/>
              <a:defRPr/>
            </a:pPr>
            <a:r>
              <a:rPr lang="fr-CA" sz="2000" b="1" dirty="0" smtClean="0"/>
              <a:t>Les ratios des prix moyens des pays étrangers par rapport aux prix canadiens brossent une image claire (médicaments brevetés, 2014)</a:t>
            </a:r>
            <a:endParaRPr lang="fr-CA" sz="2000" dirty="0" smtClean="0"/>
          </a:p>
          <a:p>
            <a:pPr marL="0" indent="0">
              <a:lnSpc>
                <a:spcPts val="1800"/>
              </a:lnSpc>
              <a:buNone/>
              <a:defRPr/>
            </a:pPr>
            <a:endParaRPr lang="fr-CA" sz="2000" b="0" dirty="0"/>
          </a:p>
          <a:p>
            <a:pPr marL="0" indent="0">
              <a:lnSpc>
                <a:spcPts val="1800"/>
              </a:lnSpc>
              <a:buNone/>
              <a:defRPr/>
            </a:pPr>
            <a:endParaRPr lang="fr-CA" sz="2000" b="0" dirty="0" smtClean="0"/>
          </a:p>
          <a:p>
            <a:pPr marL="0" indent="0">
              <a:lnSpc>
                <a:spcPts val="1800"/>
              </a:lnSpc>
              <a:buNone/>
              <a:defRPr/>
            </a:pPr>
            <a:endParaRPr lang="fr-CA" sz="2000" b="0" dirty="0"/>
          </a:p>
        </p:txBody>
      </p:sp>
      <p:sp>
        <p:nvSpPr>
          <p:cNvPr id="2" name="Slide Number Placeholder 1"/>
          <p:cNvSpPr>
            <a:spLocks noGrp="1"/>
          </p:cNvSpPr>
          <p:nvPr>
            <p:ph type="sldNum" sz="quarter" idx="4294967295"/>
            <p:custDataLst>
              <p:tags r:id="rId3"/>
            </p:custDataLst>
          </p:nvPr>
        </p:nvSpPr>
        <p:spPr>
          <a:xfrm>
            <a:off x="0" y="6381750"/>
            <a:ext cx="609600" cy="476250"/>
          </a:xfrm>
        </p:spPr>
        <p:txBody>
          <a:bodyPr/>
          <a:lstStyle/>
          <a:p>
            <a:pPr algn="ctr"/>
            <a:fld id="{9AE01BED-D8E1-49C6-9412-EC47A3C5ABFB}" type="slidenum">
              <a:rPr lang="en-US" smtClean="0">
                <a:solidFill>
                  <a:schemeClr val="tx1"/>
                </a:solidFill>
              </a:rPr>
              <a:pPr algn="ctr"/>
              <a:t>6</a:t>
            </a:fld>
            <a:endParaRPr lang="fr-CA" dirty="0">
              <a:solidFill>
                <a:schemeClr val="tx1"/>
              </a:solidFill>
            </a:endParaRPr>
          </a:p>
        </p:txBody>
      </p:sp>
      <p:graphicFrame>
        <p:nvGraphicFramePr>
          <p:cNvPr id="13" name="Chart 12"/>
          <p:cNvGraphicFramePr>
            <a:graphicFrameLocks/>
          </p:cNvGraphicFramePr>
          <p:nvPr>
            <p:custDataLst>
              <p:tags r:id="rId4"/>
            </p:custDataLst>
            <p:extLst>
              <p:ext uri="{D42A27DB-BD31-4B8C-83A1-F6EECF244321}">
                <p14:modId xmlns:p14="http://schemas.microsoft.com/office/powerpoint/2010/main" val="915141475"/>
              </p:ext>
            </p:extLst>
          </p:nvPr>
        </p:nvGraphicFramePr>
        <p:xfrm>
          <a:off x="1023937" y="1704975"/>
          <a:ext cx="6810375" cy="3924299"/>
        </p:xfrm>
        <a:graphic>
          <a:graphicData uri="http://schemas.openxmlformats.org/drawingml/2006/chart">
            <c:chart xmlns:c="http://schemas.openxmlformats.org/drawingml/2006/chart" xmlns:r="http://schemas.openxmlformats.org/officeDocument/2006/relationships" r:id="rId8"/>
          </a:graphicData>
        </a:graphic>
      </p:graphicFrame>
      <p:sp>
        <p:nvSpPr>
          <p:cNvPr id="14" name="Rectangle 13"/>
          <p:cNvSpPr/>
          <p:nvPr>
            <p:custDataLst>
              <p:tags r:id="rId5"/>
            </p:custDataLst>
          </p:nvPr>
        </p:nvSpPr>
        <p:spPr>
          <a:xfrm>
            <a:off x="4562475" y="6111351"/>
            <a:ext cx="4133850" cy="215444"/>
          </a:xfrm>
          <a:prstGeom prst="rect">
            <a:avLst/>
          </a:prstGeom>
        </p:spPr>
        <p:txBody>
          <a:bodyPr wrap="square">
            <a:spAutoFit/>
          </a:bodyPr>
          <a:lstStyle/>
          <a:p>
            <a:pPr algn="r"/>
            <a:r>
              <a:rPr lang="fr-CA" sz="800" dirty="0">
                <a:solidFill>
                  <a:srgbClr val="000000"/>
                </a:solidFill>
              </a:rPr>
              <a:t>Source : </a:t>
            </a:r>
            <a:r>
              <a:rPr lang="fr-CA" sz="800" dirty="0" smtClean="0">
                <a:solidFill>
                  <a:srgbClr val="000000"/>
                </a:solidFill>
              </a:rPr>
              <a:t>Base </a:t>
            </a:r>
            <a:r>
              <a:rPr lang="fr-CA" sz="800" dirty="0">
                <a:solidFill>
                  <a:srgbClr val="000000"/>
                </a:solidFill>
              </a:rPr>
              <a:t>de données IMS MIDAS, 2005-2014, IMS AG.</a:t>
            </a:r>
          </a:p>
        </p:txBody>
      </p:sp>
    </p:spTree>
    <p:extLst>
      <p:ext uri="{BB962C8B-B14F-4D97-AF65-F5344CB8AC3E}">
        <p14:creationId xmlns:p14="http://schemas.microsoft.com/office/powerpoint/2010/main" val="26889820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custDataLst>
              <p:tags r:id="rId1"/>
            </p:custDataLst>
          </p:nvPr>
        </p:nvSpPr>
        <p:spPr/>
        <p:txBody>
          <a:bodyPr anchor="ctr"/>
          <a:lstStyle/>
          <a:p>
            <a:pPr algn="ctr"/>
            <a:r>
              <a:rPr lang="fr-CA" dirty="0" smtClean="0">
                <a:solidFill>
                  <a:schemeClr val="bg1"/>
                </a:solidFill>
              </a:rPr>
              <a:t>Le taux de R et D est faible</a:t>
            </a:r>
            <a:endParaRPr lang="fr-CA" b="0" dirty="0" smtClean="0">
              <a:solidFill>
                <a:schemeClr val="bg1"/>
              </a:solidFill>
            </a:endParaRPr>
          </a:p>
        </p:txBody>
      </p:sp>
      <p:sp>
        <p:nvSpPr>
          <p:cNvPr id="27650" name="Content Placeholder 2"/>
          <p:cNvSpPr>
            <a:spLocks noGrp="1"/>
          </p:cNvSpPr>
          <p:nvPr>
            <p:ph idx="1"/>
            <p:custDataLst>
              <p:tags r:id="rId2"/>
            </p:custDataLst>
          </p:nvPr>
        </p:nvSpPr>
        <p:spPr>
          <a:xfrm>
            <a:off x="253148" y="1100547"/>
            <a:ext cx="8662251" cy="756828"/>
          </a:xfrm>
        </p:spPr>
        <p:txBody>
          <a:bodyPr/>
          <a:lstStyle/>
          <a:p>
            <a:pPr marL="0" indent="0">
              <a:lnSpc>
                <a:spcPts val="1800"/>
              </a:lnSpc>
              <a:buNone/>
              <a:defRPr/>
            </a:pPr>
            <a:r>
              <a:rPr lang="fr-CA" sz="2000" b="1" dirty="0" smtClean="0"/>
              <a:t>Les ratios entre la R et D et les ventes sont encore moins favorables</a:t>
            </a:r>
            <a:endParaRPr lang="fr-CA" sz="2000" dirty="0" smtClean="0"/>
          </a:p>
          <a:p>
            <a:pPr marL="0" indent="0">
              <a:lnSpc>
                <a:spcPts val="1800"/>
              </a:lnSpc>
              <a:buNone/>
              <a:defRPr/>
            </a:pPr>
            <a:endParaRPr lang="fr-CA" sz="2000" b="0" dirty="0"/>
          </a:p>
          <a:p>
            <a:pPr marL="0" indent="0">
              <a:lnSpc>
                <a:spcPts val="1800"/>
              </a:lnSpc>
              <a:buNone/>
              <a:defRPr/>
            </a:pPr>
            <a:endParaRPr lang="fr-CA" sz="2000" b="0" dirty="0" smtClean="0"/>
          </a:p>
          <a:p>
            <a:pPr marL="0" indent="0">
              <a:lnSpc>
                <a:spcPts val="1800"/>
              </a:lnSpc>
              <a:buNone/>
              <a:defRPr/>
            </a:pPr>
            <a:endParaRPr lang="fr-CA" sz="2000" b="0" dirty="0"/>
          </a:p>
        </p:txBody>
      </p:sp>
      <p:sp>
        <p:nvSpPr>
          <p:cNvPr id="2" name="Slide Number Placeholder 1"/>
          <p:cNvSpPr>
            <a:spLocks noGrp="1"/>
          </p:cNvSpPr>
          <p:nvPr>
            <p:ph type="sldNum" sz="quarter" idx="4294967295"/>
            <p:custDataLst>
              <p:tags r:id="rId3"/>
            </p:custDataLst>
          </p:nvPr>
        </p:nvSpPr>
        <p:spPr>
          <a:xfrm>
            <a:off x="0" y="6381750"/>
            <a:ext cx="609600" cy="476250"/>
          </a:xfrm>
        </p:spPr>
        <p:txBody>
          <a:bodyPr/>
          <a:lstStyle/>
          <a:p>
            <a:pPr algn="ctr"/>
            <a:fld id="{9AE01BED-D8E1-49C6-9412-EC47A3C5ABFB}" type="slidenum">
              <a:rPr lang="en-US" smtClean="0">
                <a:solidFill>
                  <a:schemeClr val="tx1"/>
                </a:solidFill>
              </a:rPr>
              <a:pPr algn="ctr"/>
              <a:t>7</a:t>
            </a:fld>
            <a:endParaRPr lang="fr-CA" dirty="0">
              <a:solidFill>
                <a:schemeClr val="tx1"/>
              </a:solidFill>
            </a:endParaRPr>
          </a:p>
        </p:txBody>
      </p:sp>
      <p:sp>
        <p:nvSpPr>
          <p:cNvPr id="9" name="Content Placeholder 2"/>
          <p:cNvSpPr txBox="1">
            <a:spLocks/>
          </p:cNvSpPr>
          <p:nvPr>
            <p:custDataLst>
              <p:tags r:id="rId4"/>
            </p:custDataLst>
          </p:nvPr>
        </p:nvSpPr>
        <p:spPr bwMode="auto">
          <a:xfrm>
            <a:off x="243623" y="1814921"/>
            <a:ext cx="4328377" cy="7187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spcBef>
                <a:spcPct val="20000"/>
              </a:spcBef>
              <a:spcAft>
                <a:spcPct val="0"/>
              </a:spcAft>
              <a:buClr>
                <a:srgbClr val="20558A"/>
              </a:buClr>
              <a:buSzPct val="95000"/>
              <a:buFont typeface="Arial" panose="020B0604020202020204" pitchFamily="34" charset="0"/>
              <a:buChar char="•"/>
              <a:defRPr sz="2400" b="0" baseline="0">
                <a:solidFill>
                  <a:srgbClr val="000000"/>
                </a:solidFill>
                <a:latin typeface="+mn-lt"/>
                <a:ea typeface="ＭＳ Ｐゴシック" pitchFamily="-60" charset="-128"/>
                <a:cs typeface="ＭＳ Ｐゴシック" pitchFamily="-60" charset="-128"/>
              </a:defRPr>
            </a:lvl1pPr>
            <a:lvl2pPr marL="571500" indent="-228600" algn="l" rtl="0" eaLnBrk="1" fontAlgn="base" hangingPunct="1">
              <a:spcBef>
                <a:spcPct val="20000"/>
              </a:spcBef>
              <a:spcAft>
                <a:spcPct val="0"/>
              </a:spcAft>
              <a:buClr>
                <a:srgbClr val="20558A"/>
              </a:buClr>
              <a:buSzPct val="75000"/>
              <a:buFont typeface="Arial" panose="020B0604020202020204" pitchFamily="34" charset="0"/>
              <a:buChar char="•"/>
              <a:defRPr sz="2200" baseline="0">
                <a:solidFill>
                  <a:srgbClr val="000000"/>
                </a:solidFill>
                <a:latin typeface="+mn-lt"/>
                <a:ea typeface="ＭＳ Ｐゴシック" pitchFamily="-60" charset="-128"/>
              </a:defRPr>
            </a:lvl2pPr>
            <a:lvl3pPr marL="863600" indent="-177800" algn="l" rtl="0" eaLnBrk="1" fontAlgn="base" hangingPunct="1">
              <a:spcBef>
                <a:spcPct val="20000"/>
              </a:spcBef>
              <a:spcAft>
                <a:spcPct val="0"/>
              </a:spcAft>
              <a:buClr>
                <a:srgbClr val="20558A"/>
              </a:buClr>
              <a:buSzPct val="75000"/>
              <a:buFont typeface="Arial" panose="020B0604020202020204" pitchFamily="34" charset="0"/>
              <a:buChar char="•"/>
              <a:defRPr sz="2000" baseline="0">
                <a:solidFill>
                  <a:srgbClr val="000000"/>
                </a:solidFill>
                <a:latin typeface="+mn-lt"/>
                <a:ea typeface="ＭＳ Ｐゴシック" pitchFamily="-60" charset="-128"/>
              </a:defRPr>
            </a:lvl3pPr>
            <a:lvl4pPr marL="1257300" indent="-228600" algn="l" rtl="0" eaLnBrk="1" fontAlgn="base" hangingPunct="1">
              <a:spcBef>
                <a:spcPct val="20000"/>
              </a:spcBef>
              <a:spcAft>
                <a:spcPct val="0"/>
              </a:spcAft>
              <a:buClr>
                <a:srgbClr val="20558A"/>
              </a:buClr>
              <a:buSzPct val="80000"/>
              <a:buFont typeface="Arial" panose="020B0604020202020204" pitchFamily="34" charset="0"/>
              <a:buChar char="•"/>
              <a:defRPr baseline="0">
                <a:solidFill>
                  <a:srgbClr val="000000"/>
                </a:solidFill>
                <a:latin typeface="+mn-lt"/>
                <a:ea typeface="ＭＳ Ｐゴシック" pitchFamily="-60" charset="-128"/>
              </a:defRPr>
            </a:lvl4pPr>
            <a:lvl5pPr marL="1600200" indent="-228600" algn="l" rtl="0" eaLnBrk="1" fontAlgn="base" hangingPunct="1">
              <a:spcBef>
                <a:spcPct val="20000"/>
              </a:spcBef>
              <a:spcAft>
                <a:spcPct val="0"/>
              </a:spcAft>
              <a:buClr>
                <a:srgbClr val="20558A"/>
              </a:buClr>
              <a:buSzPct val="65000"/>
              <a:buFont typeface="Arial" panose="020B0604020202020204" pitchFamily="34" charset="0"/>
              <a:buChar char="•"/>
              <a:defRPr baseline="0">
                <a:solidFill>
                  <a:srgbClr val="000000"/>
                </a:solidFill>
                <a:latin typeface="+mn-lt"/>
                <a:ea typeface="ＭＳ Ｐゴシック" pitchFamily="-60" charset="-128"/>
              </a:defRPr>
            </a:lvl5pPr>
            <a:lvl6pPr marL="20574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9pPr>
          </a:lstStyle>
          <a:p>
            <a:pPr marL="0" indent="0" defTabSz="914400">
              <a:lnSpc>
                <a:spcPts val="1800"/>
              </a:lnSpc>
              <a:buFont typeface="Arial" panose="020B0604020202020204" pitchFamily="34" charset="0"/>
              <a:buNone/>
              <a:defRPr/>
            </a:pPr>
            <a:r>
              <a:rPr lang="fr-CA" sz="1800" kern="0" dirty="0" smtClean="0"/>
              <a:t>En 2000, la R et D au Canada atteignait son objectif de 10 %, lequel ne représentait que la moitié de la moyenne du CEPMB7.</a:t>
            </a:r>
          </a:p>
          <a:p>
            <a:pPr marL="0" indent="0" defTabSz="914400">
              <a:lnSpc>
                <a:spcPts val="1800"/>
              </a:lnSpc>
              <a:buFont typeface="Arial" panose="020B0604020202020204" pitchFamily="34" charset="0"/>
              <a:buNone/>
              <a:defRPr/>
            </a:pPr>
            <a:endParaRPr lang="fr-CA" sz="1800" kern="0" dirty="0" smtClean="0"/>
          </a:p>
          <a:p>
            <a:pPr marL="0" indent="0" defTabSz="914400">
              <a:lnSpc>
                <a:spcPts val="1800"/>
              </a:lnSpc>
              <a:buFont typeface="Arial" panose="020B0604020202020204" pitchFamily="34" charset="0"/>
              <a:buNone/>
              <a:defRPr/>
            </a:pPr>
            <a:endParaRPr lang="fr-CA" sz="1800" kern="0" dirty="0"/>
          </a:p>
        </p:txBody>
      </p:sp>
      <p:sp>
        <p:nvSpPr>
          <p:cNvPr id="10" name="Content Placeholder 2"/>
          <p:cNvSpPr txBox="1">
            <a:spLocks/>
          </p:cNvSpPr>
          <p:nvPr>
            <p:custDataLst>
              <p:tags r:id="rId5"/>
            </p:custDataLst>
          </p:nvPr>
        </p:nvSpPr>
        <p:spPr bwMode="auto">
          <a:xfrm>
            <a:off x="4739423" y="1795871"/>
            <a:ext cx="4328377" cy="7187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spcBef>
                <a:spcPct val="20000"/>
              </a:spcBef>
              <a:spcAft>
                <a:spcPct val="0"/>
              </a:spcAft>
              <a:buClr>
                <a:srgbClr val="20558A"/>
              </a:buClr>
              <a:buSzPct val="95000"/>
              <a:buFont typeface="Arial" panose="020B0604020202020204" pitchFamily="34" charset="0"/>
              <a:buChar char="•"/>
              <a:defRPr sz="2400" b="0" baseline="0">
                <a:solidFill>
                  <a:srgbClr val="000000"/>
                </a:solidFill>
                <a:latin typeface="+mn-lt"/>
                <a:ea typeface="ＭＳ Ｐゴシック" pitchFamily="-60" charset="-128"/>
                <a:cs typeface="ＭＳ Ｐゴシック" pitchFamily="-60" charset="-128"/>
              </a:defRPr>
            </a:lvl1pPr>
            <a:lvl2pPr marL="571500" indent="-228600" algn="l" rtl="0" eaLnBrk="1" fontAlgn="base" hangingPunct="1">
              <a:spcBef>
                <a:spcPct val="20000"/>
              </a:spcBef>
              <a:spcAft>
                <a:spcPct val="0"/>
              </a:spcAft>
              <a:buClr>
                <a:srgbClr val="20558A"/>
              </a:buClr>
              <a:buSzPct val="75000"/>
              <a:buFont typeface="Arial" panose="020B0604020202020204" pitchFamily="34" charset="0"/>
              <a:buChar char="•"/>
              <a:defRPr sz="2200" baseline="0">
                <a:solidFill>
                  <a:srgbClr val="000000"/>
                </a:solidFill>
                <a:latin typeface="+mn-lt"/>
                <a:ea typeface="ＭＳ Ｐゴシック" pitchFamily="-60" charset="-128"/>
              </a:defRPr>
            </a:lvl2pPr>
            <a:lvl3pPr marL="863600" indent="-177800" algn="l" rtl="0" eaLnBrk="1" fontAlgn="base" hangingPunct="1">
              <a:spcBef>
                <a:spcPct val="20000"/>
              </a:spcBef>
              <a:spcAft>
                <a:spcPct val="0"/>
              </a:spcAft>
              <a:buClr>
                <a:srgbClr val="20558A"/>
              </a:buClr>
              <a:buSzPct val="75000"/>
              <a:buFont typeface="Arial" panose="020B0604020202020204" pitchFamily="34" charset="0"/>
              <a:buChar char="•"/>
              <a:defRPr sz="2000" baseline="0">
                <a:solidFill>
                  <a:srgbClr val="000000"/>
                </a:solidFill>
                <a:latin typeface="+mn-lt"/>
                <a:ea typeface="ＭＳ Ｐゴシック" pitchFamily="-60" charset="-128"/>
              </a:defRPr>
            </a:lvl3pPr>
            <a:lvl4pPr marL="1257300" indent="-228600" algn="l" rtl="0" eaLnBrk="1" fontAlgn="base" hangingPunct="1">
              <a:spcBef>
                <a:spcPct val="20000"/>
              </a:spcBef>
              <a:spcAft>
                <a:spcPct val="0"/>
              </a:spcAft>
              <a:buClr>
                <a:srgbClr val="20558A"/>
              </a:buClr>
              <a:buSzPct val="80000"/>
              <a:buFont typeface="Arial" panose="020B0604020202020204" pitchFamily="34" charset="0"/>
              <a:buChar char="•"/>
              <a:defRPr baseline="0">
                <a:solidFill>
                  <a:srgbClr val="000000"/>
                </a:solidFill>
                <a:latin typeface="+mn-lt"/>
                <a:ea typeface="ＭＳ Ｐゴシック" pitchFamily="-60" charset="-128"/>
              </a:defRPr>
            </a:lvl4pPr>
            <a:lvl5pPr marL="1600200" indent="-228600" algn="l" rtl="0" eaLnBrk="1" fontAlgn="base" hangingPunct="1">
              <a:spcBef>
                <a:spcPct val="20000"/>
              </a:spcBef>
              <a:spcAft>
                <a:spcPct val="0"/>
              </a:spcAft>
              <a:buClr>
                <a:srgbClr val="20558A"/>
              </a:buClr>
              <a:buSzPct val="65000"/>
              <a:buFont typeface="Arial" panose="020B0604020202020204" pitchFamily="34" charset="0"/>
              <a:buChar char="•"/>
              <a:defRPr baseline="0">
                <a:solidFill>
                  <a:srgbClr val="000000"/>
                </a:solidFill>
                <a:latin typeface="+mn-lt"/>
                <a:ea typeface="ＭＳ Ｐゴシック" pitchFamily="-60" charset="-128"/>
              </a:defRPr>
            </a:lvl5pPr>
            <a:lvl6pPr marL="20574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9pPr>
          </a:lstStyle>
          <a:p>
            <a:pPr marL="0" indent="0" defTabSz="914400">
              <a:lnSpc>
                <a:spcPts val="1800"/>
              </a:lnSpc>
              <a:buFont typeface="Arial" panose="020B0604020202020204" pitchFamily="34" charset="0"/>
              <a:buNone/>
              <a:defRPr/>
            </a:pPr>
            <a:r>
              <a:rPr lang="fr-CA" sz="1800" kern="0" dirty="0" smtClean="0"/>
              <a:t>En 2012, la R et D a augmenté en Allemagne, aux États-Unis, en Suisse et en moyenne, mais elle s’est écroulée au Canada.</a:t>
            </a:r>
          </a:p>
          <a:p>
            <a:pPr marL="0" indent="0" defTabSz="914400">
              <a:lnSpc>
                <a:spcPts val="1800"/>
              </a:lnSpc>
              <a:buFont typeface="Arial" panose="020B0604020202020204" pitchFamily="34" charset="0"/>
              <a:buNone/>
              <a:defRPr/>
            </a:pPr>
            <a:endParaRPr lang="fr-CA" sz="1800" kern="0" dirty="0" smtClean="0"/>
          </a:p>
          <a:p>
            <a:pPr marL="0" indent="0" defTabSz="914400">
              <a:lnSpc>
                <a:spcPts val="1800"/>
              </a:lnSpc>
              <a:buFont typeface="Arial" panose="020B0604020202020204" pitchFamily="34" charset="0"/>
              <a:buNone/>
              <a:defRPr/>
            </a:pPr>
            <a:endParaRPr lang="fr-CA" sz="1800" kern="0" dirty="0"/>
          </a:p>
        </p:txBody>
      </p:sp>
      <p:sp>
        <p:nvSpPr>
          <p:cNvPr id="11" name="Content Placeholder 2"/>
          <p:cNvSpPr txBox="1">
            <a:spLocks/>
          </p:cNvSpPr>
          <p:nvPr>
            <p:custDataLst>
              <p:tags r:id="rId6"/>
            </p:custDataLst>
          </p:nvPr>
        </p:nvSpPr>
        <p:spPr bwMode="auto">
          <a:xfrm>
            <a:off x="334846" y="5777322"/>
            <a:ext cx="4328377" cy="5187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spcBef>
                <a:spcPct val="20000"/>
              </a:spcBef>
              <a:spcAft>
                <a:spcPct val="0"/>
              </a:spcAft>
              <a:buClr>
                <a:srgbClr val="20558A"/>
              </a:buClr>
              <a:buSzPct val="95000"/>
              <a:buFont typeface="Arial" panose="020B0604020202020204" pitchFamily="34" charset="0"/>
              <a:buChar char="•"/>
              <a:defRPr sz="2400" b="0" baseline="0">
                <a:solidFill>
                  <a:srgbClr val="000000"/>
                </a:solidFill>
                <a:latin typeface="+mn-lt"/>
                <a:ea typeface="ＭＳ Ｐゴシック" pitchFamily="-60" charset="-128"/>
                <a:cs typeface="ＭＳ Ｐゴシック" pitchFamily="-60" charset="-128"/>
              </a:defRPr>
            </a:lvl1pPr>
            <a:lvl2pPr marL="571500" indent="-228600" algn="l" rtl="0" eaLnBrk="1" fontAlgn="base" hangingPunct="1">
              <a:spcBef>
                <a:spcPct val="20000"/>
              </a:spcBef>
              <a:spcAft>
                <a:spcPct val="0"/>
              </a:spcAft>
              <a:buClr>
                <a:srgbClr val="20558A"/>
              </a:buClr>
              <a:buSzPct val="75000"/>
              <a:buFont typeface="Arial" panose="020B0604020202020204" pitchFamily="34" charset="0"/>
              <a:buChar char="•"/>
              <a:defRPr sz="2200" baseline="0">
                <a:solidFill>
                  <a:srgbClr val="000000"/>
                </a:solidFill>
                <a:latin typeface="+mn-lt"/>
                <a:ea typeface="ＭＳ Ｐゴシック" pitchFamily="-60" charset="-128"/>
              </a:defRPr>
            </a:lvl2pPr>
            <a:lvl3pPr marL="863600" indent="-177800" algn="l" rtl="0" eaLnBrk="1" fontAlgn="base" hangingPunct="1">
              <a:spcBef>
                <a:spcPct val="20000"/>
              </a:spcBef>
              <a:spcAft>
                <a:spcPct val="0"/>
              </a:spcAft>
              <a:buClr>
                <a:srgbClr val="20558A"/>
              </a:buClr>
              <a:buSzPct val="75000"/>
              <a:buFont typeface="Arial" panose="020B0604020202020204" pitchFamily="34" charset="0"/>
              <a:buChar char="•"/>
              <a:defRPr sz="2000" baseline="0">
                <a:solidFill>
                  <a:srgbClr val="000000"/>
                </a:solidFill>
                <a:latin typeface="+mn-lt"/>
                <a:ea typeface="ＭＳ Ｐゴシック" pitchFamily="-60" charset="-128"/>
              </a:defRPr>
            </a:lvl3pPr>
            <a:lvl4pPr marL="1257300" indent="-228600" algn="l" rtl="0" eaLnBrk="1" fontAlgn="base" hangingPunct="1">
              <a:spcBef>
                <a:spcPct val="20000"/>
              </a:spcBef>
              <a:spcAft>
                <a:spcPct val="0"/>
              </a:spcAft>
              <a:buClr>
                <a:srgbClr val="20558A"/>
              </a:buClr>
              <a:buSzPct val="80000"/>
              <a:buFont typeface="Arial" panose="020B0604020202020204" pitchFamily="34" charset="0"/>
              <a:buChar char="•"/>
              <a:defRPr baseline="0">
                <a:solidFill>
                  <a:srgbClr val="000000"/>
                </a:solidFill>
                <a:latin typeface="+mn-lt"/>
                <a:ea typeface="ＭＳ Ｐゴシック" pitchFamily="-60" charset="-128"/>
              </a:defRPr>
            </a:lvl4pPr>
            <a:lvl5pPr marL="1600200" indent="-228600" algn="l" rtl="0" eaLnBrk="1" fontAlgn="base" hangingPunct="1">
              <a:spcBef>
                <a:spcPct val="20000"/>
              </a:spcBef>
              <a:spcAft>
                <a:spcPct val="0"/>
              </a:spcAft>
              <a:buClr>
                <a:srgbClr val="20558A"/>
              </a:buClr>
              <a:buSzPct val="65000"/>
              <a:buFont typeface="Arial" panose="020B0604020202020204" pitchFamily="34" charset="0"/>
              <a:buChar char="•"/>
              <a:defRPr baseline="0">
                <a:solidFill>
                  <a:srgbClr val="000000"/>
                </a:solidFill>
                <a:latin typeface="+mn-lt"/>
                <a:ea typeface="ＭＳ Ｐゴシック" pitchFamily="-60" charset="-128"/>
              </a:defRPr>
            </a:lvl5pPr>
            <a:lvl6pPr marL="20574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9pPr>
          </a:lstStyle>
          <a:p>
            <a:pPr marL="0" indent="0" algn="ctr" defTabSz="914400">
              <a:lnSpc>
                <a:spcPts val="1800"/>
              </a:lnSpc>
              <a:buFont typeface="Arial" panose="020B0604020202020204" pitchFamily="34" charset="0"/>
              <a:buNone/>
              <a:defRPr/>
            </a:pPr>
            <a:r>
              <a:rPr lang="fr-CA" sz="2000" kern="0" dirty="0" smtClean="0"/>
              <a:t>2000</a:t>
            </a:r>
          </a:p>
          <a:p>
            <a:pPr marL="0" indent="0" algn="ctr" defTabSz="914400">
              <a:lnSpc>
                <a:spcPts val="1800"/>
              </a:lnSpc>
              <a:buFont typeface="Arial" panose="020B0604020202020204" pitchFamily="34" charset="0"/>
              <a:buNone/>
              <a:defRPr/>
            </a:pPr>
            <a:endParaRPr lang="fr-CA" sz="2000" kern="0" dirty="0" smtClean="0"/>
          </a:p>
          <a:p>
            <a:pPr marL="0" indent="0" algn="ctr" defTabSz="914400">
              <a:lnSpc>
                <a:spcPts val="1800"/>
              </a:lnSpc>
              <a:buFont typeface="Arial" panose="020B0604020202020204" pitchFamily="34" charset="0"/>
              <a:buNone/>
              <a:defRPr/>
            </a:pPr>
            <a:endParaRPr lang="fr-CA" sz="2000" kern="0" dirty="0"/>
          </a:p>
        </p:txBody>
      </p:sp>
      <p:sp>
        <p:nvSpPr>
          <p:cNvPr id="12" name="Content Placeholder 2"/>
          <p:cNvSpPr txBox="1">
            <a:spLocks/>
          </p:cNvSpPr>
          <p:nvPr>
            <p:custDataLst>
              <p:tags r:id="rId7"/>
            </p:custDataLst>
          </p:nvPr>
        </p:nvSpPr>
        <p:spPr bwMode="auto">
          <a:xfrm>
            <a:off x="4802071" y="5777322"/>
            <a:ext cx="4328377" cy="5187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spcBef>
                <a:spcPct val="20000"/>
              </a:spcBef>
              <a:spcAft>
                <a:spcPct val="0"/>
              </a:spcAft>
              <a:buClr>
                <a:srgbClr val="20558A"/>
              </a:buClr>
              <a:buSzPct val="95000"/>
              <a:buFont typeface="Arial" panose="020B0604020202020204" pitchFamily="34" charset="0"/>
              <a:buChar char="•"/>
              <a:defRPr sz="2400" b="0" baseline="0">
                <a:solidFill>
                  <a:srgbClr val="000000"/>
                </a:solidFill>
                <a:latin typeface="+mn-lt"/>
                <a:ea typeface="ＭＳ Ｐゴシック" pitchFamily="-60" charset="-128"/>
                <a:cs typeface="ＭＳ Ｐゴシック" pitchFamily="-60" charset="-128"/>
              </a:defRPr>
            </a:lvl1pPr>
            <a:lvl2pPr marL="571500" indent="-228600" algn="l" rtl="0" eaLnBrk="1" fontAlgn="base" hangingPunct="1">
              <a:spcBef>
                <a:spcPct val="20000"/>
              </a:spcBef>
              <a:spcAft>
                <a:spcPct val="0"/>
              </a:spcAft>
              <a:buClr>
                <a:srgbClr val="20558A"/>
              </a:buClr>
              <a:buSzPct val="75000"/>
              <a:buFont typeface="Arial" panose="020B0604020202020204" pitchFamily="34" charset="0"/>
              <a:buChar char="•"/>
              <a:defRPr sz="2200" baseline="0">
                <a:solidFill>
                  <a:srgbClr val="000000"/>
                </a:solidFill>
                <a:latin typeface="+mn-lt"/>
                <a:ea typeface="ＭＳ Ｐゴシック" pitchFamily="-60" charset="-128"/>
              </a:defRPr>
            </a:lvl2pPr>
            <a:lvl3pPr marL="863600" indent="-177800" algn="l" rtl="0" eaLnBrk="1" fontAlgn="base" hangingPunct="1">
              <a:spcBef>
                <a:spcPct val="20000"/>
              </a:spcBef>
              <a:spcAft>
                <a:spcPct val="0"/>
              </a:spcAft>
              <a:buClr>
                <a:srgbClr val="20558A"/>
              </a:buClr>
              <a:buSzPct val="75000"/>
              <a:buFont typeface="Arial" panose="020B0604020202020204" pitchFamily="34" charset="0"/>
              <a:buChar char="•"/>
              <a:defRPr sz="2000" baseline="0">
                <a:solidFill>
                  <a:srgbClr val="000000"/>
                </a:solidFill>
                <a:latin typeface="+mn-lt"/>
                <a:ea typeface="ＭＳ Ｐゴシック" pitchFamily="-60" charset="-128"/>
              </a:defRPr>
            </a:lvl3pPr>
            <a:lvl4pPr marL="1257300" indent="-228600" algn="l" rtl="0" eaLnBrk="1" fontAlgn="base" hangingPunct="1">
              <a:spcBef>
                <a:spcPct val="20000"/>
              </a:spcBef>
              <a:spcAft>
                <a:spcPct val="0"/>
              </a:spcAft>
              <a:buClr>
                <a:srgbClr val="20558A"/>
              </a:buClr>
              <a:buSzPct val="80000"/>
              <a:buFont typeface="Arial" panose="020B0604020202020204" pitchFamily="34" charset="0"/>
              <a:buChar char="•"/>
              <a:defRPr baseline="0">
                <a:solidFill>
                  <a:srgbClr val="000000"/>
                </a:solidFill>
                <a:latin typeface="+mn-lt"/>
                <a:ea typeface="ＭＳ Ｐゴシック" pitchFamily="-60" charset="-128"/>
              </a:defRPr>
            </a:lvl4pPr>
            <a:lvl5pPr marL="1600200" indent="-228600" algn="l" rtl="0" eaLnBrk="1" fontAlgn="base" hangingPunct="1">
              <a:spcBef>
                <a:spcPct val="20000"/>
              </a:spcBef>
              <a:spcAft>
                <a:spcPct val="0"/>
              </a:spcAft>
              <a:buClr>
                <a:srgbClr val="20558A"/>
              </a:buClr>
              <a:buSzPct val="65000"/>
              <a:buFont typeface="Arial" panose="020B0604020202020204" pitchFamily="34" charset="0"/>
              <a:buChar char="•"/>
              <a:defRPr baseline="0">
                <a:solidFill>
                  <a:srgbClr val="000000"/>
                </a:solidFill>
                <a:latin typeface="+mn-lt"/>
                <a:ea typeface="ＭＳ Ｐゴシック" pitchFamily="-60" charset="-128"/>
              </a:defRPr>
            </a:lvl5pPr>
            <a:lvl6pPr marL="20574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9pPr>
          </a:lstStyle>
          <a:p>
            <a:pPr marL="0" indent="0" algn="ctr" defTabSz="914400">
              <a:lnSpc>
                <a:spcPts val="1800"/>
              </a:lnSpc>
              <a:buFont typeface="Arial" panose="020B0604020202020204" pitchFamily="34" charset="0"/>
              <a:buNone/>
              <a:defRPr/>
            </a:pPr>
            <a:r>
              <a:rPr lang="fr-CA" sz="2000" kern="0" dirty="0" smtClean="0"/>
              <a:t>2012</a:t>
            </a:r>
          </a:p>
          <a:p>
            <a:pPr marL="0" indent="0" algn="ctr" defTabSz="914400">
              <a:lnSpc>
                <a:spcPts val="1800"/>
              </a:lnSpc>
              <a:buFont typeface="Arial" panose="020B0604020202020204" pitchFamily="34" charset="0"/>
              <a:buNone/>
              <a:defRPr/>
            </a:pPr>
            <a:endParaRPr lang="fr-CA" sz="2000" kern="0" dirty="0" smtClean="0"/>
          </a:p>
          <a:p>
            <a:pPr marL="0" indent="0" algn="ctr" defTabSz="914400">
              <a:lnSpc>
                <a:spcPts val="1800"/>
              </a:lnSpc>
              <a:buFont typeface="Arial" panose="020B0604020202020204" pitchFamily="34" charset="0"/>
              <a:buNone/>
              <a:defRPr/>
            </a:pPr>
            <a:endParaRPr lang="fr-CA" sz="2000" kern="0" dirty="0"/>
          </a:p>
        </p:txBody>
      </p:sp>
      <p:graphicFrame>
        <p:nvGraphicFramePr>
          <p:cNvPr id="14" name="Chart 13"/>
          <p:cNvGraphicFramePr>
            <a:graphicFrameLocks/>
          </p:cNvGraphicFramePr>
          <p:nvPr>
            <p:custDataLst>
              <p:tags r:id="rId8"/>
            </p:custDataLst>
            <p:extLst>
              <p:ext uri="{D42A27DB-BD31-4B8C-83A1-F6EECF244321}">
                <p14:modId xmlns:p14="http://schemas.microsoft.com/office/powerpoint/2010/main" val="765884031"/>
              </p:ext>
            </p:extLst>
          </p:nvPr>
        </p:nvGraphicFramePr>
        <p:xfrm>
          <a:off x="66675" y="2434047"/>
          <a:ext cx="4505325" cy="333375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5" name="Chart 14"/>
          <p:cNvGraphicFramePr>
            <a:graphicFrameLocks/>
          </p:cNvGraphicFramePr>
          <p:nvPr>
            <p:custDataLst>
              <p:tags r:id="rId9"/>
            </p:custDataLst>
            <p:extLst>
              <p:ext uri="{D42A27DB-BD31-4B8C-83A1-F6EECF244321}">
                <p14:modId xmlns:p14="http://schemas.microsoft.com/office/powerpoint/2010/main" val="625503380"/>
              </p:ext>
            </p:extLst>
          </p:nvPr>
        </p:nvGraphicFramePr>
        <p:xfrm>
          <a:off x="4562475" y="2434047"/>
          <a:ext cx="4505325" cy="3333750"/>
        </p:xfrm>
        <a:graphic>
          <a:graphicData uri="http://schemas.openxmlformats.org/drawingml/2006/chart">
            <c:chart xmlns:c="http://schemas.openxmlformats.org/drawingml/2006/chart" xmlns:r="http://schemas.openxmlformats.org/officeDocument/2006/relationships" r:id="rId13"/>
          </a:graphicData>
        </a:graphic>
      </p:graphicFrame>
    </p:spTree>
    <p:extLst>
      <p:ext uri="{BB962C8B-B14F-4D97-AF65-F5344CB8AC3E}">
        <p14:creationId xmlns:p14="http://schemas.microsoft.com/office/powerpoint/2010/main" val="38276052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custDataLst>
              <p:tags r:id="rId1"/>
            </p:custDataLst>
          </p:nvPr>
        </p:nvSpPr>
        <p:spPr/>
        <p:txBody>
          <a:bodyPr anchor="ctr"/>
          <a:lstStyle/>
          <a:p>
            <a:pPr algn="ctr"/>
            <a:r>
              <a:rPr lang="fr-CA" dirty="0" smtClean="0">
                <a:solidFill>
                  <a:schemeClr val="bg1"/>
                </a:solidFill>
              </a:rPr>
              <a:t>Changements</a:t>
            </a:r>
            <a:endParaRPr lang="fr-CA" b="0" dirty="0" smtClean="0">
              <a:solidFill>
                <a:schemeClr val="bg1"/>
              </a:solidFill>
            </a:endParaRPr>
          </a:p>
        </p:txBody>
      </p:sp>
      <p:sp>
        <p:nvSpPr>
          <p:cNvPr id="27650" name="Content Placeholder 2"/>
          <p:cNvSpPr>
            <a:spLocks noGrp="1"/>
          </p:cNvSpPr>
          <p:nvPr>
            <p:ph idx="1"/>
            <p:custDataLst>
              <p:tags r:id="rId2"/>
            </p:custDataLst>
          </p:nvPr>
        </p:nvSpPr>
        <p:spPr>
          <a:xfrm>
            <a:off x="253148" y="1100547"/>
            <a:ext cx="8662251" cy="1385478"/>
          </a:xfrm>
        </p:spPr>
        <p:txBody>
          <a:bodyPr/>
          <a:lstStyle/>
          <a:p>
            <a:pPr marL="0" indent="0">
              <a:lnSpc>
                <a:spcPts val="1800"/>
              </a:lnSpc>
              <a:buNone/>
              <a:defRPr/>
            </a:pPr>
            <a:r>
              <a:rPr lang="fr-CA" sz="1600" b="1" dirty="0" smtClean="0"/>
              <a:t>Réforme internationale des régimes d’établissement des prix et de remboursement</a:t>
            </a:r>
            <a:endParaRPr lang="fr-CA" sz="1600" dirty="0" smtClean="0"/>
          </a:p>
          <a:p>
            <a:pPr marL="0" indent="0">
              <a:lnSpc>
                <a:spcPts val="1800"/>
              </a:lnSpc>
              <a:buNone/>
              <a:defRPr/>
            </a:pPr>
            <a:endParaRPr lang="fr-CA" sz="1600" b="1" dirty="0"/>
          </a:p>
          <a:p>
            <a:pPr marL="0" indent="0">
              <a:lnSpc>
                <a:spcPts val="1800"/>
              </a:lnSpc>
              <a:buNone/>
              <a:defRPr/>
            </a:pPr>
            <a:r>
              <a:rPr lang="fr-CA" sz="1600" dirty="0" smtClean="0"/>
              <a:t>En 1987, la comparaison des prix en est à ses balbutiements. Aujourd’hui, son utilisation est largement répandue, mais de plus en plus comme complément à d’autres moyens de contrôle des prix et des coûts.</a:t>
            </a:r>
          </a:p>
          <a:p>
            <a:pPr marL="0" indent="0">
              <a:lnSpc>
                <a:spcPts val="1800"/>
              </a:lnSpc>
              <a:buNone/>
              <a:defRPr/>
            </a:pPr>
            <a:endParaRPr lang="fr-CA" sz="1600" dirty="0" smtClean="0"/>
          </a:p>
          <a:p>
            <a:pPr marL="0" indent="0">
              <a:lnSpc>
                <a:spcPts val="1800"/>
              </a:lnSpc>
              <a:buNone/>
              <a:defRPr/>
            </a:pPr>
            <a:r>
              <a:rPr lang="fr-CA" sz="1600" dirty="0" smtClean="0"/>
              <a:t>Entre 2010 et 2014, 23 pays européens ont commencé à planifier ou à mettre en œuvre leur cadre de réglementation des prix et des coûts des produits pharmaceutiques.</a:t>
            </a:r>
          </a:p>
          <a:p>
            <a:pPr marL="0" indent="0">
              <a:lnSpc>
                <a:spcPts val="1800"/>
              </a:lnSpc>
              <a:buNone/>
              <a:defRPr/>
            </a:pPr>
            <a:endParaRPr lang="fr-CA" sz="1600" b="0" dirty="0"/>
          </a:p>
          <a:p>
            <a:pPr marL="0" indent="0">
              <a:lnSpc>
                <a:spcPts val="1800"/>
              </a:lnSpc>
              <a:buNone/>
              <a:defRPr/>
            </a:pPr>
            <a:endParaRPr lang="fr-CA" sz="1600" b="0" dirty="0" smtClean="0"/>
          </a:p>
          <a:p>
            <a:pPr marL="0" indent="0">
              <a:lnSpc>
                <a:spcPts val="1800"/>
              </a:lnSpc>
              <a:buNone/>
              <a:defRPr/>
            </a:pPr>
            <a:endParaRPr lang="fr-CA" sz="1600" b="0" dirty="0"/>
          </a:p>
        </p:txBody>
      </p:sp>
      <p:sp>
        <p:nvSpPr>
          <p:cNvPr id="2" name="Slide Number Placeholder 1"/>
          <p:cNvSpPr>
            <a:spLocks noGrp="1"/>
          </p:cNvSpPr>
          <p:nvPr>
            <p:ph type="sldNum" sz="quarter" idx="4294967295"/>
            <p:custDataLst>
              <p:tags r:id="rId3"/>
            </p:custDataLst>
          </p:nvPr>
        </p:nvSpPr>
        <p:spPr>
          <a:xfrm>
            <a:off x="0" y="6381750"/>
            <a:ext cx="609600" cy="476250"/>
          </a:xfrm>
        </p:spPr>
        <p:txBody>
          <a:bodyPr/>
          <a:lstStyle/>
          <a:p>
            <a:pPr algn="ctr"/>
            <a:fld id="{9AE01BED-D8E1-49C6-9412-EC47A3C5ABFB}" type="slidenum">
              <a:rPr lang="en-US" smtClean="0">
                <a:solidFill>
                  <a:schemeClr val="tx1"/>
                </a:solidFill>
              </a:rPr>
              <a:pPr algn="ctr"/>
              <a:t>8</a:t>
            </a:fld>
            <a:endParaRPr lang="fr-CA" dirty="0">
              <a:solidFill>
                <a:schemeClr val="tx1"/>
              </a:solidFill>
            </a:endParaRPr>
          </a:p>
        </p:txBody>
      </p:sp>
      <p:graphicFrame>
        <p:nvGraphicFramePr>
          <p:cNvPr id="6" name="Table 5"/>
          <p:cNvGraphicFramePr>
            <a:graphicFrameLocks noGrp="1"/>
          </p:cNvGraphicFramePr>
          <p:nvPr>
            <p:custDataLst>
              <p:tags r:id="rId4"/>
            </p:custDataLst>
            <p:extLst>
              <p:ext uri="{D42A27DB-BD31-4B8C-83A1-F6EECF244321}">
                <p14:modId xmlns:p14="http://schemas.microsoft.com/office/powerpoint/2010/main" val="1759886960"/>
              </p:ext>
            </p:extLst>
          </p:nvPr>
        </p:nvGraphicFramePr>
        <p:xfrm>
          <a:off x="611560" y="3209051"/>
          <a:ext cx="7920880" cy="2987040"/>
        </p:xfrm>
        <a:graphic>
          <a:graphicData uri="http://schemas.openxmlformats.org/drawingml/2006/table">
            <a:tbl>
              <a:tblPr firstRow="1" bandRow="1">
                <a:tableStyleId>{17292A2E-F333-43FB-9621-5CBBE7FDCDCB}</a:tableStyleId>
              </a:tblPr>
              <a:tblGrid>
                <a:gridCol w="902747"/>
                <a:gridCol w="854320"/>
                <a:gridCol w="6163813"/>
              </a:tblGrid>
              <a:tr h="276330">
                <a:tc>
                  <a:txBody>
                    <a:bodyPr/>
                    <a:lstStyle/>
                    <a:p>
                      <a:r>
                        <a:rPr lang="en-CA" sz="1400" dirty="0" smtClean="0"/>
                        <a:t>Pays</a:t>
                      </a:r>
                      <a:endParaRPr lang="fr-CA" sz="1400" dirty="0"/>
                    </a:p>
                  </a:txBody>
                  <a:tcPr/>
                </a:tc>
                <a:tc>
                  <a:txBody>
                    <a:bodyPr/>
                    <a:lstStyle/>
                    <a:p>
                      <a:r>
                        <a:rPr lang="en-CA" sz="1400" dirty="0" smtClean="0"/>
                        <a:t>Exercice</a:t>
                      </a:r>
                      <a:endParaRPr lang="fr-CA" sz="1400" dirty="0"/>
                    </a:p>
                  </a:txBody>
                  <a:tcPr/>
                </a:tc>
                <a:tc>
                  <a:txBody>
                    <a:bodyPr/>
                    <a:lstStyle/>
                    <a:p>
                      <a:r>
                        <a:rPr lang="en-CA" sz="1400" dirty="0" smtClean="0"/>
                        <a:t>Type de réforme</a:t>
                      </a:r>
                      <a:endParaRPr lang="fr-CA" sz="1400" dirty="0"/>
                    </a:p>
                  </a:txBody>
                  <a:tcPr/>
                </a:tc>
              </a:tr>
              <a:tr h="477297">
                <a:tc>
                  <a:txBody>
                    <a:bodyPr/>
                    <a:lstStyle/>
                    <a:p>
                      <a:r>
                        <a:rPr lang="en-CA" sz="1400" dirty="0" smtClean="0">
                          <a:solidFill>
                            <a:srgbClr val="000000"/>
                          </a:solidFill>
                        </a:rPr>
                        <a:t>Royaume-Uni</a:t>
                      </a:r>
                      <a:endParaRPr lang="fr-CA" sz="1400" dirty="0">
                        <a:solidFill>
                          <a:srgbClr val="000000"/>
                        </a:solidFill>
                      </a:endParaRPr>
                    </a:p>
                  </a:txBody>
                  <a:tcPr/>
                </a:tc>
                <a:tc>
                  <a:txBody>
                    <a:bodyPr/>
                    <a:lstStyle/>
                    <a:p>
                      <a:r>
                        <a:rPr lang="en-CA" sz="1400" dirty="0" smtClean="0">
                          <a:solidFill>
                            <a:srgbClr val="000000"/>
                          </a:solidFill>
                        </a:rPr>
                        <a:t>2014</a:t>
                      </a:r>
                      <a:endParaRPr lang="fr-CA" sz="1400" dirty="0">
                        <a:solidFill>
                          <a:srgbClr val="000000"/>
                        </a:solidFill>
                      </a:endParaRPr>
                    </a:p>
                  </a:txBody>
                  <a:tcPr/>
                </a:tc>
                <a:tc>
                  <a:txBody>
                    <a:bodyPr/>
                    <a:lstStyle/>
                    <a:p>
                      <a:r>
                        <a:rPr lang="en-CA" sz="1400" dirty="0" smtClean="0">
                          <a:solidFill>
                            <a:srgbClr val="000000"/>
                          </a:solidFill>
                        </a:rPr>
                        <a:t>Plafonds annuels des dépenses publiques, par société – croissance nulle (0 %) au cours des deux années suivantes</a:t>
                      </a:r>
                      <a:endParaRPr lang="fr-CA" sz="1400" dirty="0">
                        <a:solidFill>
                          <a:srgbClr val="000000"/>
                        </a:solidFill>
                      </a:endParaRPr>
                    </a:p>
                  </a:txBody>
                  <a:tcPr/>
                </a:tc>
              </a:tr>
              <a:tr h="477297">
                <a:tc>
                  <a:txBody>
                    <a:bodyPr/>
                    <a:lstStyle/>
                    <a:p>
                      <a:r>
                        <a:rPr lang="en-CA" sz="1400" dirty="0" smtClean="0">
                          <a:solidFill>
                            <a:srgbClr val="000000"/>
                          </a:solidFill>
                        </a:rPr>
                        <a:t>Suède</a:t>
                      </a:r>
                      <a:endParaRPr lang="fr-CA" sz="1400" dirty="0">
                        <a:solidFill>
                          <a:srgbClr val="000000"/>
                        </a:solidFill>
                      </a:endParaRPr>
                    </a:p>
                  </a:txBody>
                  <a:tcPr/>
                </a:tc>
                <a:tc>
                  <a:txBody>
                    <a:bodyPr/>
                    <a:lstStyle/>
                    <a:p>
                      <a:r>
                        <a:rPr lang="en-CA" sz="1400" dirty="0" smtClean="0">
                          <a:solidFill>
                            <a:srgbClr val="000000"/>
                          </a:solidFill>
                        </a:rPr>
                        <a:t>2014</a:t>
                      </a:r>
                      <a:endParaRPr lang="fr-CA" sz="1400" dirty="0">
                        <a:solidFill>
                          <a:srgbClr val="000000"/>
                        </a:solidFill>
                      </a:endParaRPr>
                    </a:p>
                  </a:txBody>
                  <a:tcPr/>
                </a:tc>
                <a:tc>
                  <a:txBody>
                    <a:bodyPr/>
                    <a:lstStyle/>
                    <a:p>
                      <a:r>
                        <a:rPr lang="en-CA" sz="1400" dirty="0" smtClean="0">
                          <a:solidFill>
                            <a:srgbClr val="000000"/>
                          </a:solidFill>
                        </a:rPr>
                        <a:t>Réduction de 7,5 % du prix des médicaments sur le marché depuis plus de 15 ans qui ne font pas l’objet de la concurrence de produits génériques</a:t>
                      </a:r>
                      <a:endParaRPr lang="fr-CA" sz="1400" dirty="0">
                        <a:solidFill>
                          <a:srgbClr val="000000"/>
                        </a:solidFill>
                      </a:endParaRPr>
                    </a:p>
                  </a:txBody>
                  <a:tcPr/>
                </a:tc>
              </a:tr>
              <a:tr h="276330">
                <a:tc>
                  <a:txBody>
                    <a:bodyPr/>
                    <a:lstStyle/>
                    <a:p>
                      <a:r>
                        <a:rPr lang="en-CA" sz="1400" dirty="0" smtClean="0">
                          <a:solidFill>
                            <a:srgbClr val="000000"/>
                          </a:solidFill>
                        </a:rPr>
                        <a:t>Suisse</a:t>
                      </a:r>
                      <a:endParaRPr lang="fr-CA" sz="1400" dirty="0">
                        <a:solidFill>
                          <a:srgbClr val="000000"/>
                        </a:solidFill>
                      </a:endParaRPr>
                    </a:p>
                  </a:txBody>
                  <a:tcPr/>
                </a:tc>
                <a:tc>
                  <a:txBody>
                    <a:bodyPr/>
                    <a:lstStyle/>
                    <a:p>
                      <a:r>
                        <a:rPr lang="en-CA" sz="1400" dirty="0" smtClean="0">
                          <a:solidFill>
                            <a:srgbClr val="000000"/>
                          </a:solidFill>
                        </a:rPr>
                        <a:t>2013</a:t>
                      </a:r>
                      <a:endParaRPr lang="fr-CA" sz="1400" dirty="0">
                        <a:solidFill>
                          <a:srgbClr val="000000"/>
                        </a:solidFill>
                      </a:endParaRPr>
                    </a:p>
                  </a:txBody>
                  <a:tcPr/>
                </a:tc>
                <a:tc>
                  <a:txBody>
                    <a:bodyPr/>
                    <a:lstStyle/>
                    <a:p>
                      <a:r>
                        <a:rPr lang="en-CA" sz="1400" dirty="0" smtClean="0">
                          <a:solidFill>
                            <a:srgbClr val="000000"/>
                          </a:solidFill>
                        </a:rPr>
                        <a:t>Imposition d’une réduction de prix négociée pour 2 500 médicaments</a:t>
                      </a:r>
                      <a:endParaRPr lang="fr-CA" sz="1400" dirty="0">
                        <a:solidFill>
                          <a:srgbClr val="000000"/>
                        </a:solidFill>
                      </a:endParaRPr>
                    </a:p>
                  </a:txBody>
                  <a:tcPr/>
                </a:tc>
              </a:tr>
              <a:tr h="477297">
                <a:tc>
                  <a:txBody>
                    <a:bodyPr/>
                    <a:lstStyle/>
                    <a:p>
                      <a:r>
                        <a:rPr lang="en-CA" sz="1400" dirty="0" smtClean="0">
                          <a:solidFill>
                            <a:srgbClr val="000000"/>
                          </a:solidFill>
                        </a:rPr>
                        <a:t>Italie</a:t>
                      </a:r>
                      <a:endParaRPr lang="fr-CA" sz="1400" dirty="0">
                        <a:solidFill>
                          <a:srgbClr val="000000"/>
                        </a:solidFill>
                      </a:endParaRPr>
                    </a:p>
                  </a:txBody>
                  <a:tcPr/>
                </a:tc>
                <a:tc>
                  <a:txBody>
                    <a:bodyPr/>
                    <a:lstStyle/>
                    <a:p>
                      <a:r>
                        <a:rPr lang="en-CA" sz="1400" dirty="0" smtClean="0">
                          <a:solidFill>
                            <a:srgbClr val="000000"/>
                          </a:solidFill>
                        </a:rPr>
                        <a:t>2013</a:t>
                      </a:r>
                      <a:endParaRPr lang="fr-CA" sz="1400" dirty="0">
                        <a:solidFill>
                          <a:srgbClr val="000000"/>
                        </a:solidFill>
                      </a:endParaRPr>
                    </a:p>
                  </a:txBody>
                  <a:tcPr/>
                </a:tc>
                <a:tc>
                  <a:txBody>
                    <a:bodyPr/>
                    <a:lstStyle/>
                    <a:p>
                      <a:r>
                        <a:rPr lang="en-CA" sz="1400" dirty="0" smtClean="0">
                          <a:solidFill>
                            <a:srgbClr val="000000"/>
                          </a:solidFill>
                        </a:rPr>
                        <a:t>Plafond de dépenses, remboursement en fonction du rendement, réévaluation des prix aux deux ans</a:t>
                      </a:r>
                      <a:endParaRPr lang="fr-CA" sz="1400" dirty="0">
                        <a:solidFill>
                          <a:srgbClr val="000000"/>
                        </a:solidFill>
                      </a:endParaRPr>
                    </a:p>
                  </a:txBody>
                  <a:tcPr/>
                </a:tc>
              </a:tr>
              <a:tr h="477297">
                <a:tc>
                  <a:txBody>
                    <a:bodyPr/>
                    <a:lstStyle/>
                    <a:p>
                      <a:r>
                        <a:rPr lang="en-CA" sz="1400" dirty="0" smtClean="0">
                          <a:solidFill>
                            <a:srgbClr val="000000"/>
                          </a:solidFill>
                        </a:rPr>
                        <a:t>France</a:t>
                      </a:r>
                      <a:endParaRPr lang="fr-CA" sz="1400" dirty="0">
                        <a:solidFill>
                          <a:srgbClr val="000000"/>
                        </a:solidFill>
                      </a:endParaRPr>
                    </a:p>
                  </a:txBody>
                  <a:tcPr/>
                </a:tc>
                <a:tc>
                  <a:txBody>
                    <a:bodyPr/>
                    <a:lstStyle/>
                    <a:p>
                      <a:r>
                        <a:rPr lang="en-CA" sz="1400" dirty="0" smtClean="0">
                          <a:solidFill>
                            <a:srgbClr val="000000"/>
                          </a:solidFill>
                        </a:rPr>
                        <a:t>2012</a:t>
                      </a:r>
                      <a:endParaRPr lang="fr-CA" sz="1400" dirty="0">
                        <a:solidFill>
                          <a:srgbClr val="000000"/>
                        </a:solidFill>
                      </a:endParaRPr>
                    </a:p>
                  </a:txBody>
                  <a:tcPr/>
                </a:tc>
                <a:tc>
                  <a:txBody>
                    <a:bodyPr/>
                    <a:lstStyle/>
                    <a:p>
                      <a:r>
                        <a:rPr lang="en-CA" sz="1400" dirty="0" smtClean="0">
                          <a:solidFill>
                            <a:srgbClr val="000000"/>
                          </a:solidFill>
                        </a:rPr>
                        <a:t>Examen obligatoire des prix aux cinq ans, taux de remboursement réduits pour les médicaments peu innovants, nouvelles évaluations rigoureuses de la valeur thérapeutique</a:t>
                      </a:r>
                      <a:endParaRPr lang="fr-CA" sz="1400" dirty="0">
                        <a:solidFill>
                          <a:srgbClr val="000000"/>
                        </a:solidFill>
                      </a:endParaRPr>
                    </a:p>
                  </a:txBody>
                  <a:tcPr/>
                </a:tc>
              </a:tr>
              <a:tr h="276330">
                <a:tc>
                  <a:txBody>
                    <a:bodyPr/>
                    <a:lstStyle/>
                    <a:p>
                      <a:r>
                        <a:rPr lang="en-CA" sz="1400" dirty="0" smtClean="0">
                          <a:solidFill>
                            <a:srgbClr val="000000"/>
                          </a:solidFill>
                        </a:rPr>
                        <a:t>Allemagne</a:t>
                      </a:r>
                      <a:endParaRPr lang="fr-CA" sz="1400" dirty="0">
                        <a:solidFill>
                          <a:srgbClr val="000000"/>
                        </a:solidFill>
                      </a:endParaRPr>
                    </a:p>
                  </a:txBody>
                  <a:tcPr/>
                </a:tc>
                <a:tc>
                  <a:txBody>
                    <a:bodyPr/>
                    <a:lstStyle/>
                    <a:p>
                      <a:r>
                        <a:rPr lang="en-CA" sz="1400" dirty="0" smtClean="0">
                          <a:solidFill>
                            <a:srgbClr val="000000"/>
                          </a:solidFill>
                        </a:rPr>
                        <a:t>2011</a:t>
                      </a:r>
                      <a:endParaRPr lang="fr-CA" sz="1400" dirty="0">
                        <a:solidFill>
                          <a:srgbClr val="000000"/>
                        </a:solidFill>
                      </a:endParaRPr>
                    </a:p>
                  </a:txBody>
                  <a:tcPr/>
                </a:tc>
                <a:tc>
                  <a:txBody>
                    <a:bodyPr/>
                    <a:lstStyle/>
                    <a:p>
                      <a:r>
                        <a:rPr lang="en-CA" sz="1400" dirty="0" smtClean="0">
                          <a:solidFill>
                            <a:srgbClr val="000000"/>
                          </a:solidFill>
                        </a:rPr>
                        <a:t>Consolidation des rôles de réglementation, remises obligatoires pour les régimes publics.</a:t>
                      </a:r>
                      <a:endParaRPr lang="fr-CA" sz="1400" dirty="0">
                        <a:solidFill>
                          <a:srgbClr val="000000"/>
                        </a:solidFill>
                      </a:endParaRPr>
                    </a:p>
                  </a:txBody>
                  <a:tcPr/>
                </a:tc>
              </a:tr>
            </a:tbl>
          </a:graphicData>
        </a:graphic>
      </p:graphicFrame>
    </p:spTree>
    <p:extLst>
      <p:ext uri="{BB962C8B-B14F-4D97-AF65-F5344CB8AC3E}">
        <p14:creationId xmlns:p14="http://schemas.microsoft.com/office/powerpoint/2010/main" val="23993637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custDataLst>
              <p:tags r:id="rId1"/>
            </p:custDataLst>
          </p:nvPr>
        </p:nvSpPr>
        <p:spPr/>
        <p:txBody>
          <a:bodyPr anchor="ctr"/>
          <a:lstStyle/>
          <a:p>
            <a:pPr algn="ctr"/>
            <a:r>
              <a:rPr lang="fr-CA" dirty="0" smtClean="0">
                <a:solidFill>
                  <a:schemeClr val="bg1"/>
                </a:solidFill>
              </a:rPr>
              <a:t>Changements</a:t>
            </a:r>
            <a:endParaRPr lang="fr-CA" b="0" dirty="0" smtClean="0">
              <a:solidFill>
                <a:schemeClr val="bg1"/>
              </a:solidFill>
            </a:endParaRPr>
          </a:p>
        </p:txBody>
      </p:sp>
      <p:sp>
        <p:nvSpPr>
          <p:cNvPr id="27650" name="Content Placeholder 2"/>
          <p:cNvSpPr>
            <a:spLocks noGrp="1"/>
          </p:cNvSpPr>
          <p:nvPr>
            <p:ph idx="1"/>
            <p:custDataLst>
              <p:tags r:id="rId2"/>
            </p:custDataLst>
          </p:nvPr>
        </p:nvSpPr>
        <p:spPr/>
        <p:txBody>
          <a:bodyPr/>
          <a:lstStyle/>
          <a:p>
            <a:pPr marL="0" indent="0">
              <a:lnSpc>
                <a:spcPts val="1800"/>
              </a:lnSpc>
              <a:buNone/>
              <a:defRPr/>
            </a:pPr>
            <a:r>
              <a:rPr lang="fr-CA" sz="2000" b="1" dirty="0" smtClean="0"/>
              <a:t>Médicaments onéreux</a:t>
            </a:r>
            <a:endParaRPr lang="fr-CA" sz="2000" dirty="0" smtClean="0"/>
          </a:p>
          <a:p>
            <a:pPr marL="0" indent="0">
              <a:lnSpc>
                <a:spcPts val="1800"/>
              </a:lnSpc>
              <a:buNone/>
              <a:defRPr/>
            </a:pPr>
            <a:endParaRPr lang="fr-CA" sz="2000" b="1" dirty="0"/>
          </a:p>
          <a:p>
            <a:pPr marL="0" indent="0">
              <a:lnSpc>
                <a:spcPts val="1800"/>
              </a:lnSpc>
              <a:buNone/>
              <a:defRPr/>
            </a:pPr>
            <a:r>
              <a:rPr lang="fr-CA" sz="2000" dirty="0" smtClean="0"/>
              <a:t>L’ère des médicaments « vedettes » commercialisés en masse tire à sa fin, alors que les modèles d’affaires se tournent vers les médicaments spécialisés onéreux à des prix que même les tiers payants bien nantis ont du mal à payer.</a:t>
            </a:r>
          </a:p>
          <a:p>
            <a:pPr marL="0" indent="0">
              <a:lnSpc>
                <a:spcPts val="1800"/>
              </a:lnSpc>
              <a:buNone/>
              <a:defRPr/>
            </a:pPr>
            <a:endParaRPr lang="fr-CA" sz="2000" b="0" dirty="0"/>
          </a:p>
          <a:p>
            <a:pPr marL="0" indent="0">
              <a:lnSpc>
                <a:spcPts val="1800"/>
              </a:lnSpc>
              <a:buNone/>
              <a:defRPr/>
            </a:pPr>
            <a:endParaRPr lang="fr-CA" sz="2000" b="0" dirty="0" smtClean="0"/>
          </a:p>
          <a:p>
            <a:pPr marL="0" indent="0">
              <a:lnSpc>
                <a:spcPts val="1800"/>
              </a:lnSpc>
              <a:buNone/>
              <a:defRPr/>
            </a:pPr>
            <a:endParaRPr lang="fr-CA" sz="2000" b="0" dirty="0"/>
          </a:p>
        </p:txBody>
      </p:sp>
      <p:sp>
        <p:nvSpPr>
          <p:cNvPr id="2" name="Slide Number Placeholder 1"/>
          <p:cNvSpPr>
            <a:spLocks noGrp="1"/>
          </p:cNvSpPr>
          <p:nvPr>
            <p:ph type="sldNum" sz="quarter" idx="4294967295"/>
            <p:custDataLst>
              <p:tags r:id="rId3"/>
            </p:custDataLst>
          </p:nvPr>
        </p:nvSpPr>
        <p:spPr>
          <a:xfrm>
            <a:off x="0" y="6381750"/>
            <a:ext cx="609600" cy="476250"/>
          </a:xfrm>
        </p:spPr>
        <p:txBody>
          <a:bodyPr/>
          <a:lstStyle/>
          <a:p>
            <a:pPr algn="ctr"/>
            <a:fld id="{9AE01BED-D8E1-49C6-9412-EC47A3C5ABFB}" type="slidenum">
              <a:rPr lang="en-US" smtClean="0">
                <a:solidFill>
                  <a:schemeClr val="tx1"/>
                </a:solidFill>
              </a:rPr>
              <a:pPr algn="ctr"/>
              <a:t>9</a:t>
            </a:fld>
            <a:endParaRPr lang="fr-CA" dirty="0">
              <a:solidFill>
                <a:schemeClr val="tx1"/>
              </a:solidFill>
            </a:endParaRPr>
          </a:p>
        </p:txBody>
      </p:sp>
      <p:graphicFrame>
        <p:nvGraphicFramePr>
          <p:cNvPr id="5" name="Chart 4"/>
          <p:cNvGraphicFramePr>
            <a:graphicFrameLocks/>
          </p:cNvGraphicFramePr>
          <p:nvPr>
            <p:custDataLst>
              <p:tags r:id="rId4"/>
            </p:custDataLst>
            <p:extLst>
              <p:ext uri="{D42A27DB-BD31-4B8C-83A1-F6EECF244321}">
                <p14:modId xmlns:p14="http://schemas.microsoft.com/office/powerpoint/2010/main" val="324571100"/>
              </p:ext>
            </p:extLst>
          </p:nvPr>
        </p:nvGraphicFramePr>
        <p:xfrm>
          <a:off x="2319337" y="2952750"/>
          <a:ext cx="4505325" cy="3333750"/>
        </p:xfrm>
        <a:graphic>
          <a:graphicData uri="http://schemas.openxmlformats.org/drawingml/2006/chart">
            <c:chart xmlns:c="http://schemas.openxmlformats.org/drawingml/2006/chart" xmlns:r="http://schemas.openxmlformats.org/officeDocument/2006/relationships" r:id="rId9"/>
          </a:graphicData>
        </a:graphic>
      </p:graphicFrame>
      <p:sp>
        <p:nvSpPr>
          <p:cNvPr id="6" name="Content Placeholder 2"/>
          <p:cNvSpPr txBox="1">
            <a:spLocks/>
          </p:cNvSpPr>
          <p:nvPr>
            <p:custDataLst>
              <p:tags r:id="rId5"/>
            </p:custDataLst>
          </p:nvPr>
        </p:nvSpPr>
        <p:spPr bwMode="auto">
          <a:xfrm>
            <a:off x="2448660" y="2715444"/>
            <a:ext cx="4965692" cy="6044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spcBef>
                <a:spcPct val="20000"/>
              </a:spcBef>
              <a:spcAft>
                <a:spcPct val="0"/>
              </a:spcAft>
              <a:buClr>
                <a:srgbClr val="20558A"/>
              </a:buClr>
              <a:buSzPct val="95000"/>
              <a:buFont typeface="Arial" panose="020B0604020202020204" pitchFamily="34" charset="0"/>
              <a:buChar char="•"/>
              <a:defRPr sz="2400" b="0" baseline="0">
                <a:solidFill>
                  <a:srgbClr val="000000"/>
                </a:solidFill>
                <a:latin typeface="+mn-lt"/>
                <a:ea typeface="ＭＳ Ｐゴシック" pitchFamily="-60" charset="-128"/>
                <a:cs typeface="ＭＳ Ｐゴシック" pitchFamily="-60" charset="-128"/>
              </a:defRPr>
            </a:lvl1pPr>
            <a:lvl2pPr marL="571500" indent="-228600" algn="l" rtl="0" eaLnBrk="1" fontAlgn="base" hangingPunct="1">
              <a:spcBef>
                <a:spcPct val="20000"/>
              </a:spcBef>
              <a:spcAft>
                <a:spcPct val="0"/>
              </a:spcAft>
              <a:buClr>
                <a:srgbClr val="20558A"/>
              </a:buClr>
              <a:buSzPct val="75000"/>
              <a:buFont typeface="Arial" panose="020B0604020202020204" pitchFamily="34" charset="0"/>
              <a:buChar char="•"/>
              <a:defRPr sz="2200" baseline="0">
                <a:solidFill>
                  <a:srgbClr val="000000"/>
                </a:solidFill>
                <a:latin typeface="+mn-lt"/>
                <a:ea typeface="ＭＳ Ｐゴシック" pitchFamily="-60" charset="-128"/>
              </a:defRPr>
            </a:lvl2pPr>
            <a:lvl3pPr marL="863600" indent="-177800" algn="l" rtl="0" eaLnBrk="1" fontAlgn="base" hangingPunct="1">
              <a:spcBef>
                <a:spcPct val="20000"/>
              </a:spcBef>
              <a:spcAft>
                <a:spcPct val="0"/>
              </a:spcAft>
              <a:buClr>
                <a:srgbClr val="20558A"/>
              </a:buClr>
              <a:buSzPct val="75000"/>
              <a:buFont typeface="Arial" panose="020B0604020202020204" pitchFamily="34" charset="0"/>
              <a:buChar char="•"/>
              <a:defRPr sz="2000" baseline="0">
                <a:solidFill>
                  <a:srgbClr val="000000"/>
                </a:solidFill>
                <a:latin typeface="+mn-lt"/>
                <a:ea typeface="ＭＳ Ｐゴシック" pitchFamily="-60" charset="-128"/>
              </a:defRPr>
            </a:lvl3pPr>
            <a:lvl4pPr marL="1257300" indent="-228600" algn="l" rtl="0" eaLnBrk="1" fontAlgn="base" hangingPunct="1">
              <a:spcBef>
                <a:spcPct val="20000"/>
              </a:spcBef>
              <a:spcAft>
                <a:spcPct val="0"/>
              </a:spcAft>
              <a:buClr>
                <a:srgbClr val="20558A"/>
              </a:buClr>
              <a:buSzPct val="80000"/>
              <a:buFont typeface="Arial" panose="020B0604020202020204" pitchFamily="34" charset="0"/>
              <a:buChar char="•"/>
              <a:defRPr baseline="0">
                <a:solidFill>
                  <a:srgbClr val="000000"/>
                </a:solidFill>
                <a:latin typeface="+mn-lt"/>
                <a:ea typeface="ＭＳ Ｐゴシック" pitchFamily="-60" charset="-128"/>
              </a:defRPr>
            </a:lvl4pPr>
            <a:lvl5pPr marL="1600200" indent="-228600" algn="l" rtl="0" eaLnBrk="1" fontAlgn="base" hangingPunct="1">
              <a:spcBef>
                <a:spcPct val="20000"/>
              </a:spcBef>
              <a:spcAft>
                <a:spcPct val="0"/>
              </a:spcAft>
              <a:buClr>
                <a:srgbClr val="20558A"/>
              </a:buClr>
              <a:buSzPct val="65000"/>
              <a:buFont typeface="Arial" panose="020B0604020202020204" pitchFamily="34" charset="0"/>
              <a:buChar char="•"/>
              <a:defRPr baseline="0">
                <a:solidFill>
                  <a:srgbClr val="000000"/>
                </a:solidFill>
                <a:latin typeface="+mn-lt"/>
                <a:ea typeface="ＭＳ Ｐゴシック" pitchFamily="-60" charset="-128"/>
              </a:defRPr>
            </a:lvl5pPr>
            <a:lvl6pPr marL="20574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9pPr>
          </a:lstStyle>
          <a:p>
            <a:pPr marL="0" indent="0" defTabSz="914400">
              <a:lnSpc>
                <a:spcPts val="1800"/>
              </a:lnSpc>
              <a:buFont typeface="Arial" panose="020B0604020202020204" pitchFamily="34" charset="0"/>
              <a:buNone/>
              <a:defRPr/>
            </a:pPr>
            <a:r>
              <a:rPr lang="fr-CA" sz="2000" b="1" kern="0" dirty="0" smtClean="0"/>
              <a:t>Croissance des dépenses par segment en 2014</a:t>
            </a:r>
            <a:endParaRPr lang="fr-CA" sz="2000" kern="0" dirty="0" smtClean="0"/>
          </a:p>
          <a:p>
            <a:pPr marL="0" indent="0" defTabSz="914400">
              <a:lnSpc>
                <a:spcPts val="1800"/>
              </a:lnSpc>
              <a:buFont typeface="Arial" panose="020B0604020202020204" pitchFamily="34" charset="0"/>
              <a:buNone/>
              <a:defRPr/>
            </a:pPr>
            <a:endParaRPr lang="fr-CA" sz="2000" kern="0" dirty="0" smtClean="0"/>
          </a:p>
          <a:p>
            <a:pPr marL="0" indent="0" defTabSz="914400">
              <a:lnSpc>
                <a:spcPts val="1800"/>
              </a:lnSpc>
              <a:buFont typeface="Arial" panose="020B0604020202020204" pitchFamily="34" charset="0"/>
              <a:buNone/>
              <a:defRPr/>
            </a:pPr>
            <a:endParaRPr lang="fr-CA" sz="2000" kern="0" dirty="0" smtClean="0"/>
          </a:p>
          <a:p>
            <a:pPr marL="0" indent="0" defTabSz="914400">
              <a:lnSpc>
                <a:spcPts val="1800"/>
              </a:lnSpc>
              <a:buFont typeface="Arial" panose="020B0604020202020204" pitchFamily="34" charset="0"/>
              <a:buNone/>
              <a:defRPr/>
            </a:pPr>
            <a:endParaRPr lang="fr-CA" sz="2000" kern="0" dirty="0"/>
          </a:p>
        </p:txBody>
      </p:sp>
      <p:sp>
        <p:nvSpPr>
          <p:cNvPr id="7" name="Rectangle 6"/>
          <p:cNvSpPr/>
          <p:nvPr>
            <p:custDataLst>
              <p:tags r:id="rId6"/>
            </p:custDataLst>
          </p:nvPr>
        </p:nvSpPr>
        <p:spPr>
          <a:xfrm>
            <a:off x="4248150" y="6326795"/>
            <a:ext cx="4133850" cy="215444"/>
          </a:xfrm>
          <a:prstGeom prst="rect">
            <a:avLst/>
          </a:prstGeom>
        </p:spPr>
        <p:txBody>
          <a:bodyPr wrap="square">
            <a:spAutoFit/>
          </a:bodyPr>
          <a:lstStyle/>
          <a:p>
            <a:pPr algn="r"/>
            <a:r>
              <a:rPr lang="fr-CA" sz="800" dirty="0">
                <a:solidFill>
                  <a:srgbClr val="000000"/>
                </a:solidFill>
              </a:rPr>
              <a:t>Source : IMS Brogan. Achats des pharmacies et des hôpitaux canadiens, MAT décembre 2014</a:t>
            </a:r>
          </a:p>
        </p:txBody>
      </p:sp>
    </p:spTree>
    <p:extLst>
      <p:ext uri="{BB962C8B-B14F-4D97-AF65-F5344CB8AC3E}">
        <p14:creationId xmlns:p14="http://schemas.microsoft.com/office/powerpoint/2010/main" val="288186401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5"/>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5"/>
</p:tagLst>
</file>

<file path=ppt/tags/tag25.xml><?xml version="1.0" encoding="utf-8"?>
<p:tagLst xmlns:a="http://schemas.openxmlformats.org/drawingml/2006/main" xmlns:r="http://schemas.openxmlformats.org/officeDocument/2006/relationships" xmlns:p="http://schemas.openxmlformats.org/presentationml/2006/main">
  <p:tag name="NUM" val="6"/>
</p:tagLst>
</file>

<file path=ppt/tags/tag26.xml><?xml version="1.0" encoding="utf-8"?>
<p:tagLst xmlns:a="http://schemas.openxmlformats.org/drawingml/2006/main" xmlns:r="http://schemas.openxmlformats.org/officeDocument/2006/relationships" xmlns:p="http://schemas.openxmlformats.org/presentationml/2006/main">
  <p:tag name="NUM" val="7"/>
</p:tagLst>
</file>

<file path=ppt/tags/tag27.xml><?xml version="1.0" encoding="utf-8"?>
<p:tagLst xmlns:a="http://schemas.openxmlformats.org/drawingml/2006/main" xmlns:r="http://schemas.openxmlformats.org/officeDocument/2006/relationships" xmlns:p="http://schemas.openxmlformats.org/presentationml/2006/main">
  <p:tag name="NUM" val="8"/>
</p:tagLst>
</file>

<file path=ppt/tags/tag28.xml><?xml version="1.0" encoding="utf-8"?>
<p:tagLst xmlns:a="http://schemas.openxmlformats.org/drawingml/2006/main" xmlns:r="http://schemas.openxmlformats.org/officeDocument/2006/relationships" xmlns:p="http://schemas.openxmlformats.org/presentationml/2006/main">
  <p:tag name="NUM" val="9"/>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5"/>
</p:tagLst>
</file>

<file path=ppt/tags/tag38.xml><?xml version="1.0" encoding="utf-8"?>
<p:tagLst xmlns:a="http://schemas.openxmlformats.org/drawingml/2006/main" xmlns:r="http://schemas.openxmlformats.org/officeDocument/2006/relationships" xmlns:p="http://schemas.openxmlformats.org/presentationml/2006/main">
  <p:tag name="NUM" val="6"/>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6"/>
</p:tagLst>
</file>

<file path=ppt/tags/tag43.xml><?xml version="1.0" encoding="utf-8"?>
<p:tagLst xmlns:a="http://schemas.openxmlformats.org/drawingml/2006/main" xmlns:r="http://schemas.openxmlformats.org/officeDocument/2006/relationships" xmlns:p="http://schemas.openxmlformats.org/presentationml/2006/main">
  <p:tag name="NUM" val="7"/>
</p:tagLst>
</file>

<file path=ppt/tags/tag44.xml><?xml version="1.0" encoding="utf-8"?>
<p:tagLst xmlns:a="http://schemas.openxmlformats.org/drawingml/2006/main" xmlns:r="http://schemas.openxmlformats.org/officeDocument/2006/relationships" xmlns:p="http://schemas.openxmlformats.org/presentationml/2006/main">
  <p:tag name="NUM" val="5"/>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7"/>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4"/>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4"/>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NUM" val="4"/>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3"/>
</p:tagLst>
</file>

<file path=ppt/tags/tag76.xml><?xml version="1.0" encoding="utf-8"?>
<p:tagLst xmlns:a="http://schemas.openxmlformats.org/drawingml/2006/main" xmlns:r="http://schemas.openxmlformats.org/officeDocument/2006/relationships" xmlns:p="http://schemas.openxmlformats.org/presentationml/2006/main">
  <p:tag name="NUM" val="4"/>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4"/>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PMPRB_Current">
  <a:themeElements>
    <a:clrScheme name="Presentation 2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Presentation 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resentation 2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Presentation 2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Presentation 2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Presentation 2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Presentation 2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Presentation 2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Presentation 2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Presentation 2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0D4074735573148BB3001A7121F7A9F" ma:contentTypeVersion="0" ma:contentTypeDescription="Create a new document." ma:contentTypeScope="" ma:versionID="e314f7584d8544836305119c8a0eac3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6FAE48-1CA0-47B9-85FD-53C9B1F9689F}">
  <ds:schemaRefs>
    <ds:schemaRef ds:uri="http://schemas.openxmlformats.org/package/2006/metadata/core-properties"/>
    <ds:schemaRef ds:uri="http://purl.org/dc/elements/1.1/"/>
    <ds:schemaRef ds:uri="http://purl.org/dc/dcmitype/"/>
    <ds:schemaRef ds:uri="http://schemas.microsoft.com/office/2006/metadata/properties"/>
    <ds:schemaRef ds:uri="http://purl.org/dc/terms/"/>
    <ds:schemaRef ds:uri="http://schemas.microsoft.com/office/2006/documentManagement/typ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96ED04BB-0695-428B-AF3D-1C96AD0E29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D840697-FA1A-4FB8-B843-1D4C99231C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1014</Words>
  <Application>Microsoft Office PowerPoint</Application>
  <PresentationFormat>On-screen Show (4:3)</PresentationFormat>
  <Paragraphs>234</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PMPRB_Current</vt:lpstr>
      <vt:lpstr>PowerPoint Presentation</vt:lpstr>
      <vt:lpstr>Pourquoi un plan stratégique?</vt:lpstr>
      <vt:lpstr>Objectifs stratégiques</vt:lpstr>
      <vt:lpstr>Origines du CEPMB</vt:lpstr>
      <vt:lpstr>Incidence de la politique </vt:lpstr>
      <vt:lpstr>Les prix sont élevés</vt:lpstr>
      <vt:lpstr>Le taux de R et D est faible</vt:lpstr>
      <vt:lpstr>Changements</vt:lpstr>
      <vt:lpstr>Changements</vt:lpstr>
      <vt:lpstr>Changements</vt:lpstr>
      <vt:lpstr>Qu’est-ce qui a changé?</vt:lpstr>
      <vt:lpstr>Changements</vt:lpstr>
      <vt:lpstr>Qu’est-ce qui a changé?</vt:lpstr>
      <vt:lpstr>Répercussions pour le CEPMB</vt:lpstr>
      <vt:lpstr>Vision et mission</vt:lpstr>
      <vt:lpstr>Objectif stratégique 1</vt:lpstr>
      <vt:lpstr>Objectif stratégique 2</vt:lpstr>
      <vt:lpstr>Objectif stratégique 3</vt:lpstr>
      <vt:lpstr>Plateforme libérale</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2015-11-02T18:18:51Z</dcterms:created>
  <dcterms:modified xsi:type="dcterms:W3CDTF">2015-12-10T20:13:09Z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0x01010030D4074735573148BB3001A7121F7A9F</vt:lpwstr>
  </property>
  <property fmtid="{D5CDD505-2E9C-101B-9397-08002B2CF9AE}" pid="3" name="Section">
    <vt:lpwstr>1897</vt:lpwstr>
  </property>
  <property fmtid="{D5CDD505-2E9C-101B-9397-08002B2CF9AE}" pid="4" name="External Collaborators">
    <vt:lpwstr/>
  </property>
  <property fmtid="{D5CDD505-2E9C-101B-9397-08002B2CF9AE}" pid="5" name="Calandar Year">
    <vt:lpwstr>2320</vt:lpwstr>
  </property>
  <property fmtid="{D5CDD505-2E9C-101B-9397-08002B2CF9AE}" pid="6" name="Branch">
    <vt:lpwstr>1560</vt:lpwstr>
  </property>
  <property fmtid="{D5CDD505-2E9C-101B-9397-08002B2CF9AE}" pid="7" name="Activity">
    <vt:lpwstr>2432</vt:lpwstr>
  </property>
  <property fmtid="{D5CDD505-2E9C-101B-9397-08002B2CF9AE}" pid="8" name="e1c8939a27014f459d09952bb5e8bc56">
    <vt:lpwstr/>
  </property>
  <property fmtid="{D5CDD505-2E9C-101B-9397-08002B2CF9AE}" pid="9" name="Document Source">
    <vt:lpwstr>1;#PMPRB|8b75eb90-1c3d-4eef-becc-b2774a094013</vt:lpwstr>
  </property>
  <property fmtid="{D5CDD505-2E9C-101B-9397-08002B2CF9AE}" pid="10" name="Document Set Keyword">
    <vt:lpwstr/>
  </property>
  <property fmtid="{D5CDD505-2E9C-101B-9397-08002B2CF9AE}" pid="11" name="Function">
    <vt:lpwstr>2431</vt:lpwstr>
  </property>
  <property fmtid="{D5CDD505-2E9C-101B-9397-08002B2CF9AE}" pid="12" name="p70f10d874124754a113115865af726e">
    <vt:lpwstr/>
  </property>
  <property fmtid="{D5CDD505-2E9C-101B-9397-08002B2CF9AE}" pid="13" name="External Authors">
    <vt:lpwstr/>
  </property>
  <property fmtid="{D5CDD505-2E9C-101B-9397-08002B2CF9AE}" pid="14" name="Drug Brand Name">
    <vt:lpwstr/>
  </property>
  <property fmtid="{D5CDD505-2E9C-101B-9397-08002B2CF9AE}" pid="15" name="a723ea846c47439895aa804ac94957a3">
    <vt:lpwstr/>
  </property>
  <property fmtid="{D5CDD505-2E9C-101B-9397-08002B2CF9AE}" pid="16" name="Classified Information">
    <vt:lpwstr>4</vt:lpwstr>
  </property>
  <property fmtid="{D5CDD505-2E9C-101B-9397-08002B2CF9AE}" pid="17" name="ff6d8f504327485c957a273383731686">
    <vt:lpwstr/>
  </property>
  <property fmtid="{D5CDD505-2E9C-101B-9397-08002B2CF9AE}" pid="18" name="Drug ID">
    <vt:lpwstr/>
  </property>
  <property fmtid="{D5CDD505-2E9C-101B-9397-08002B2CF9AE}" pid="19" name="Document Type">
    <vt:lpwstr/>
  </property>
  <property fmtid="{D5CDD505-2E9C-101B-9397-08002B2CF9AE}" pid="20" name="Document State">
    <vt:lpwstr>3</vt:lpwstr>
  </property>
  <property fmtid="{D5CDD505-2E9C-101B-9397-08002B2CF9AE}" pid="21" name="PMPRB Keywords">
    <vt:lpwstr/>
  </property>
  <property fmtid="{D5CDD505-2E9C-101B-9397-08002B2CF9AE}" pid="22" name="Company Code">
    <vt:lpwstr/>
  </property>
  <property fmtid="{D5CDD505-2E9C-101B-9397-08002B2CF9AE}" pid="23" name="Document Language">
    <vt:lpwstr>2;#English|1d77e0e2-178f-46e6-9051-7bafdb57b0d2</vt:lpwstr>
  </property>
  <property fmtid="{D5CDD505-2E9C-101B-9397-08002B2CF9AE}" pid="24" name="_dlc_DocIdItemGuid">
    <vt:lpwstr>413a8802-1e7f-4194-a2db-2af345759c5c</vt:lpwstr>
  </property>
</Properties>
</file>