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260" r:id="rId2"/>
    <p:sldId id="318" r:id="rId3"/>
    <p:sldId id="403" r:id="rId4"/>
    <p:sldId id="402" r:id="rId5"/>
    <p:sldId id="401" r:id="rId6"/>
    <p:sldId id="430" r:id="rId7"/>
    <p:sldId id="388" r:id="rId8"/>
    <p:sldId id="397" r:id="rId9"/>
    <p:sldId id="399" r:id="rId10"/>
    <p:sldId id="398" r:id="rId11"/>
    <p:sldId id="414" r:id="rId12"/>
    <p:sldId id="418" r:id="rId13"/>
    <p:sldId id="429" r:id="rId14"/>
    <p:sldId id="428" r:id="rId15"/>
    <p:sldId id="427" r:id="rId16"/>
    <p:sldId id="417" r:id="rId17"/>
    <p:sldId id="413" r:id="rId18"/>
    <p:sldId id="348" r:id="rId19"/>
    <p:sldId id="424" r:id="rId20"/>
    <p:sldId id="390" r:id="rId21"/>
    <p:sldId id="426" r:id="rId22"/>
    <p:sldId id="385" r:id="rId23"/>
    <p:sldId id="378" r:id="rId24"/>
    <p:sldId id="380" r:id="rId25"/>
    <p:sldId id="415" r:id="rId26"/>
    <p:sldId id="407"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MPRB-CEPMB" initials="ISD" lastIdx="10" clrIdx="0"/>
  <p:cmAuthor id="1" name=" Robert Squires" initials="R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7DDDFF"/>
    <a:srgbClr val="20558A"/>
    <a:srgbClr val="FC8502"/>
    <a:srgbClr val="FF9225"/>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114" autoAdjust="0"/>
    <p:restoredTop sz="99290" autoAdjust="0"/>
  </p:normalViewPr>
  <p:slideViewPr>
    <p:cSldViewPr>
      <p:cViewPr>
        <p:scale>
          <a:sx n="110" d="100"/>
          <a:sy n="110" d="100"/>
        </p:scale>
        <p:origin x="-1794" y="3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oleObject" Target="file:///\\PMPRBDATA\PEA\SHARE\4%20-%20Policy\1%20-%20Briefing%20Material%20&amp;%20Policy%20Issues%20(Non-Guidelines%20Specfic)\1%20-%20Conferences\2012-03-21%20-%20(LONDON)%20Pharma%20Pricing%20and%20Mkt%20Access%20Outlook\data%20for%20deck.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PMPRBDATA\PEA\SHARE\4%20-%20Policy\1%20-%20Briefing%20Material%20&amp;%20Policy%20Issues%20(Non-Guidelines%20Specfic)\1%20-%20Conferences\2012-03-21%20-%20(LONDON)%20Pharma%20Pricing%20and%20Mkt%20Access%20Outlook\data%20for%20deck.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PMPRBDATA\SECRETARIAT\SHARE\PUBLICATIONS\SPEECHES\2012\Sept%2025%202012%20-%20CAHR\Copy%20of%20data%20for%20deck_slide%206.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PMPRBDATA\SECRETARIAT\SHARE\PUBLICATIONS\SPEECHES\2012\Sept%2025%202012%20-%20CAHR\Copy%20of%20data%20for%20deck_slide%206.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Users\spardhan\AppData\Local\Microsoft\Windows\Temporary%20Internet%20Files\Content.Outlook\6WWCHBGW\2009%20MIPC%20and%20HIPC%20data.xls"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fr-CA" sz="1000" b="1" i="0" baseline="0" dirty="0" smtClean="0">
                <a:effectLst/>
                <a:latin typeface="Arial" pitchFamily="34" charset="0"/>
                <a:cs typeface="Arial" pitchFamily="34" charset="0"/>
              </a:rPr>
              <a:t>Ratios de prix moyens bilatéraux des pays étrangers par rapport au Canada : 300 médicaments solides par voie orale meilleurs vendeurs au Canada</a:t>
            </a:r>
            <a:endParaRPr lang="en-CA" sz="1000" dirty="0">
              <a:effectLst/>
              <a:latin typeface="Arial" pitchFamily="34" charset="0"/>
              <a:cs typeface="Arial" pitchFamily="34" charset="0"/>
            </a:endParaRPr>
          </a:p>
        </c:rich>
      </c:tx>
      <c:layout>
        <c:manualLayout>
          <c:xMode val="edge"/>
          <c:yMode val="edge"/>
          <c:x val="0.12198600174978129"/>
          <c:y val="6.0185185185185161E-2"/>
        </c:manualLayout>
      </c:layout>
      <c:overlay val="1"/>
    </c:title>
    <c:autoTitleDeleted val="0"/>
    <c:plotArea>
      <c:layout/>
      <c:barChart>
        <c:barDir val="col"/>
        <c:grouping val="clustered"/>
        <c:varyColors val="0"/>
        <c:ser>
          <c:idx val="0"/>
          <c:order val="0"/>
          <c:tx>
            <c:strRef>
              <c:f>Sheet2!$A$2</c:f>
              <c:strCache>
                <c:ptCount val="1"/>
                <c:pt idx="0">
                  <c:v>RATIO</c:v>
                </c:pt>
              </c:strCache>
            </c:strRef>
          </c:tx>
          <c:invertIfNegative val="0"/>
          <c:dPt>
            <c:idx val="11"/>
            <c:invertIfNegative val="0"/>
            <c:bubble3D val="0"/>
            <c:spPr>
              <a:solidFill>
                <a:srgbClr val="FF0000"/>
              </a:solidFill>
            </c:spPr>
          </c:dPt>
          <c:dPt>
            <c:idx val="12"/>
            <c:invertIfNegative val="0"/>
            <c:bubble3D val="0"/>
            <c:spPr>
              <a:solidFill>
                <a:srgbClr val="FFC000"/>
              </a:solidFill>
            </c:spPr>
          </c:dPt>
          <c:dPt>
            <c:idx val="13"/>
            <c:invertIfNegative val="0"/>
            <c:bubble3D val="0"/>
            <c:spPr>
              <a:solidFill>
                <a:srgbClr val="FFC000"/>
              </a:solidFill>
            </c:spPr>
          </c:dPt>
          <c:dPt>
            <c:idx val="14"/>
            <c:invertIfNegative val="0"/>
            <c:bubble3D val="0"/>
            <c:spPr>
              <a:solidFill>
                <a:srgbClr val="FFC000"/>
              </a:solidFill>
            </c:spPr>
          </c:dPt>
          <c:dPt>
            <c:idx val="15"/>
            <c:invertIfNegative val="0"/>
            <c:bubble3D val="0"/>
            <c:spPr>
              <a:solidFill>
                <a:srgbClr val="FFC000"/>
              </a:solidFill>
            </c:spPr>
          </c:dPt>
          <c:cat>
            <c:strRef>
              <c:f>Sheet2!$B$1:$Q$1</c:f>
              <c:strCache>
                <c:ptCount val="16"/>
                <c:pt idx="0">
                  <c:v>S.Korea</c:v>
                </c:pt>
                <c:pt idx="1">
                  <c:v>Italy</c:v>
                </c:pt>
                <c:pt idx="2">
                  <c:v>UK</c:v>
                </c:pt>
                <c:pt idx="3">
                  <c:v>Australia</c:v>
                </c:pt>
                <c:pt idx="4">
                  <c:v>France</c:v>
                </c:pt>
                <c:pt idx="5">
                  <c:v>Spain</c:v>
                </c:pt>
                <c:pt idx="6">
                  <c:v>Austria</c:v>
                </c:pt>
                <c:pt idx="7">
                  <c:v>Belgium</c:v>
                </c:pt>
                <c:pt idx="8">
                  <c:v>Sweden</c:v>
                </c:pt>
                <c:pt idx="9">
                  <c:v>Switzerland</c:v>
                </c:pt>
                <c:pt idx="10">
                  <c:v>Denmark</c:v>
                </c:pt>
                <c:pt idx="11">
                  <c:v>CAN</c:v>
                </c:pt>
                <c:pt idx="12">
                  <c:v>Germany</c:v>
                </c:pt>
                <c:pt idx="13">
                  <c:v>Mexico</c:v>
                </c:pt>
                <c:pt idx="14">
                  <c:v>Japan</c:v>
                </c:pt>
                <c:pt idx="15">
                  <c:v>USA</c:v>
                </c:pt>
              </c:strCache>
            </c:strRef>
          </c:cat>
          <c:val>
            <c:numRef>
              <c:f>Sheet2!$B$2:$Q$2</c:f>
              <c:numCache>
                <c:formatCode>0.00</c:formatCode>
                <c:ptCount val="16"/>
                <c:pt idx="0">
                  <c:v>0.59101666012101306</c:v>
                </c:pt>
                <c:pt idx="1">
                  <c:v>0.70100552003845962</c:v>
                </c:pt>
                <c:pt idx="2">
                  <c:v>0.77120389758713093</c:v>
                </c:pt>
                <c:pt idx="3">
                  <c:v>0.7716894526465069</c:v>
                </c:pt>
                <c:pt idx="4">
                  <c:v>0.78201379231932922</c:v>
                </c:pt>
                <c:pt idx="5">
                  <c:v>0.79006125499874391</c:v>
                </c:pt>
                <c:pt idx="6">
                  <c:v>0.83732731366736979</c:v>
                </c:pt>
                <c:pt idx="7">
                  <c:v>0.83839003995060335</c:v>
                </c:pt>
                <c:pt idx="8">
                  <c:v>0.89036637331093627</c:v>
                </c:pt>
                <c:pt idx="9">
                  <c:v>0.93791762385700228</c:v>
                </c:pt>
                <c:pt idx="10">
                  <c:v>0.98122420959165357</c:v>
                </c:pt>
                <c:pt idx="11">
                  <c:v>1</c:v>
                </c:pt>
                <c:pt idx="12">
                  <c:v>1.0568606662897437</c:v>
                </c:pt>
                <c:pt idx="13">
                  <c:v>1.2431303886110778</c:v>
                </c:pt>
                <c:pt idx="14">
                  <c:v>1.2684246522512017</c:v>
                </c:pt>
                <c:pt idx="15">
                  <c:v>1.9323012667638912</c:v>
                </c:pt>
              </c:numCache>
            </c:numRef>
          </c:val>
        </c:ser>
        <c:dLbls>
          <c:showLegendKey val="0"/>
          <c:showVal val="0"/>
          <c:showCatName val="0"/>
          <c:showSerName val="0"/>
          <c:showPercent val="0"/>
          <c:showBubbleSize val="0"/>
        </c:dLbls>
        <c:gapWidth val="150"/>
        <c:axId val="79919360"/>
        <c:axId val="79929344"/>
      </c:barChart>
      <c:catAx>
        <c:axId val="79919360"/>
        <c:scaling>
          <c:orientation val="minMax"/>
        </c:scaling>
        <c:delete val="0"/>
        <c:axPos val="b"/>
        <c:majorTickMark val="out"/>
        <c:minorTickMark val="none"/>
        <c:tickLblPos val="nextTo"/>
        <c:crossAx val="79929344"/>
        <c:crosses val="autoZero"/>
        <c:auto val="1"/>
        <c:lblAlgn val="ctr"/>
        <c:lblOffset val="100"/>
        <c:noMultiLvlLbl val="0"/>
      </c:catAx>
      <c:valAx>
        <c:axId val="79929344"/>
        <c:scaling>
          <c:orientation val="minMax"/>
        </c:scaling>
        <c:delete val="0"/>
        <c:axPos val="l"/>
        <c:majorGridlines>
          <c:spPr>
            <a:ln>
              <a:solidFill>
                <a:schemeClr val="accent1">
                  <a:alpha val="26000"/>
                </a:schemeClr>
              </a:solidFill>
            </a:ln>
          </c:spPr>
        </c:majorGridlines>
        <c:numFmt formatCode="0.00" sourceLinked="1"/>
        <c:majorTickMark val="out"/>
        <c:minorTickMark val="none"/>
        <c:tickLblPos val="nextTo"/>
        <c:spPr>
          <a:ln>
            <a:solidFill>
              <a:schemeClr val="accent1">
                <a:alpha val="6000"/>
              </a:schemeClr>
            </a:solidFill>
          </a:ln>
        </c:spPr>
        <c:crossAx val="79919360"/>
        <c:crosses val="autoZero"/>
        <c:crossBetween val="between"/>
      </c:valAx>
      <c:spPr>
        <a:ln>
          <a:solidFill>
            <a:schemeClr val="accent1">
              <a:alpha val="19000"/>
            </a:schemeClr>
          </a:solidFill>
        </a:ln>
      </c:spPr>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fr-CA" sz="1000" b="1" i="0" baseline="0" dirty="0" smtClean="0">
                <a:effectLst/>
                <a:latin typeface="Arial" pitchFamily="34" charset="0"/>
                <a:cs typeface="Arial" pitchFamily="34" charset="0"/>
              </a:rPr>
              <a:t>Ratios de prix moyens bilatéraux des pays étrangers par rapport au Canada : 300 médicaments solides par voie orale meilleurs vendeurs au Canada</a:t>
            </a:r>
            <a:endParaRPr lang="en-CA" sz="1000" dirty="0">
              <a:effectLst/>
              <a:latin typeface="Arial" pitchFamily="34" charset="0"/>
              <a:cs typeface="Arial" pitchFamily="34" charset="0"/>
            </a:endParaRPr>
          </a:p>
        </c:rich>
      </c:tx>
      <c:layout>
        <c:manualLayout>
          <c:xMode val="edge"/>
          <c:yMode val="edge"/>
          <c:x val="0.12198600174978129"/>
          <c:y val="6.0185185185185161E-2"/>
        </c:manualLayout>
      </c:layout>
      <c:overlay val="1"/>
    </c:title>
    <c:autoTitleDeleted val="0"/>
    <c:plotArea>
      <c:layout>
        <c:manualLayout>
          <c:layoutTarget val="inner"/>
          <c:xMode val="edge"/>
          <c:yMode val="edge"/>
          <c:x val="6.3789557973642344E-2"/>
          <c:y val="3.9554453202863098E-2"/>
          <c:w val="0.91790796829702359"/>
          <c:h val="0.76270782368397205"/>
        </c:manualLayout>
      </c:layout>
      <c:barChart>
        <c:barDir val="col"/>
        <c:grouping val="clustered"/>
        <c:varyColors val="0"/>
        <c:ser>
          <c:idx val="0"/>
          <c:order val="0"/>
          <c:tx>
            <c:strRef>
              <c:f>Sheet2!$A$2</c:f>
              <c:strCache>
                <c:ptCount val="1"/>
                <c:pt idx="0">
                  <c:v>RATIO</c:v>
                </c:pt>
              </c:strCache>
            </c:strRef>
          </c:tx>
          <c:invertIfNegative val="0"/>
          <c:dPt>
            <c:idx val="11"/>
            <c:invertIfNegative val="0"/>
            <c:bubble3D val="0"/>
            <c:spPr>
              <a:solidFill>
                <a:srgbClr val="FF0000"/>
              </a:solidFill>
            </c:spPr>
          </c:dPt>
          <c:dPt>
            <c:idx val="12"/>
            <c:invertIfNegative val="0"/>
            <c:bubble3D val="0"/>
            <c:spPr>
              <a:solidFill>
                <a:srgbClr val="FFC000"/>
              </a:solidFill>
            </c:spPr>
          </c:dPt>
          <c:dPt>
            <c:idx val="13"/>
            <c:invertIfNegative val="0"/>
            <c:bubble3D val="0"/>
            <c:spPr>
              <a:solidFill>
                <a:srgbClr val="FFC000"/>
              </a:solidFill>
            </c:spPr>
          </c:dPt>
          <c:dPt>
            <c:idx val="14"/>
            <c:invertIfNegative val="0"/>
            <c:bubble3D val="0"/>
            <c:spPr>
              <a:solidFill>
                <a:srgbClr val="FFC000"/>
              </a:solidFill>
            </c:spPr>
          </c:dPt>
          <c:dPt>
            <c:idx val="15"/>
            <c:invertIfNegative val="0"/>
            <c:bubble3D val="0"/>
            <c:spPr>
              <a:solidFill>
                <a:srgbClr val="FFC000"/>
              </a:solidFill>
            </c:spPr>
          </c:dPt>
          <c:cat>
            <c:strRef>
              <c:f>Sheet2!$B$1:$Q$1</c:f>
              <c:strCache>
                <c:ptCount val="16"/>
                <c:pt idx="0">
                  <c:v>S.Korea</c:v>
                </c:pt>
                <c:pt idx="1">
                  <c:v>Italy</c:v>
                </c:pt>
                <c:pt idx="2">
                  <c:v>UK</c:v>
                </c:pt>
                <c:pt idx="3">
                  <c:v>Australia</c:v>
                </c:pt>
                <c:pt idx="4">
                  <c:v>France</c:v>
                </c:pt>
                <c:pt idx="5">
                  <c:v>Spain</c:v>
                </c:pt>
                <c:pt idx="6">
                  <c:v>Austria</c:v>
                </c:pt>
                <c:pt idx="7">
                  <c:v>Belgium</c:v>
                </c:pt>
                <c:pt idx="8">
                  <c:v>Sweden</c:v>
                </c:pt>
                <c:pt idx="9">
                  <c:v>Switzerland</c:v>
                </c:pt>
                <c:pt idx="10">
                  <c:v>Denmark</c:v>
                </c:pt>
                <c:pt idx="11">
                  <c:v>CAN</c:v>
                </c:pt>
                <c:pt idx="12">
                  <c:v>Germany</c:v>
                </c:pt>
                <c:pt idx="13">
                  <c:v>Mexico</c:v>
                </c:pt>
                <c:pt idx="14">
                  <c:v>Japan</c:v>
                </c:pt>
                <c:pt idx="15">
                  <c:v>USA</c:v>
                </c:pt>
              </c:strCache>
            </c:strRef>
          </c:cat>
          <c:val>
            <c:numRef>
              <c:f>Sheet2!$B$2:$Q$2</c:f>
              <c:numCache>
                <c:formatCode>0.00</c:formatCode>
                <c:ptCount val="16"/>
                <c:pt idx="0">
                  <c:v>0.59101666012101306</c:v>
                </c:pt>
                <c:pt idx="1">
                  <c:v>0.70100552003845962</c:v>
                </c:pt>
                <c:pt idx="2">
                  <c:v>0.77120389758713093</c:v>
                </c:pt>
                <c:pt idx="3">
                  <c:v>0.7716894526465069</c:v>
                </c:pt>
                <c:pt idx="4">
                  <c:v>0.78201379231932922</c:v>
                </c:pt>
                <c:pt idx="5">
                  <c:v>0.79006125499874391</c:v>
                </c:pt>
                <c:pt idx="6">
                  <c:v>0.83732731366736979</c:v>
                </c:pt>
                <c:pt idx="7">
                  <c:v>0.83839003995060335</c:v>
                </c:pt>
                <c:pt idx="8">
                  <c:v>0.89036637331093627</c:v>
                </c:pt>
                <c:pt idx="9">
                  <c:v>0.93791762385700228</c:v>
                </c:pt>
                <c:pt idx="10">
                  <c:v>0.98122420959165357</c:v>
                </c:pt>
                <c:pt idx="11">
                  <c:v>1</c:v>
                </c:pt>
                <c:pt idx="12">
                  <c:v>1.0568606662897437</c:v>
                </c:pt>
                <c:pt idx="13">
                  <c:v>1.2431303886110778</c:v>
                </c:pt>
                <c:pt idx="14">
                  <c:v>1.2684246522512017</c:v>
                </c:pt>
                <c:pt idx="15">
                  <c:v>1.9323012667638912</c:v>
                </c:pt>
              </c:numCache>
            </c:numRef>
          </c:val>
        </c:ser>
        <c:dLbls>
          <c:showLegendKey val="0"/>
          <c:showVal val="0"/>
          <c:showCatName val="0"/>
          <c:showSerName val="0"/>
          <c:showPercent val="0"/>
          <c:showBubbleSize val="0"/>
        </c:dLbls>
        <c:gapWidth val="150"/>
        <c:axId val="81446400"/>
        <c:axId val="81447936"/>
      </c:barChart>
      <c:catAx>
        <c:axId val="81446400"/>
        <c:scaling>
          <c:orientation val="minMax"/>
        </c:scaling>
        <c:delete val="0"/>
        <c:axPos val="b"/>
        <c:majorTickMark val="out"/>
        <c:minorTickMark val="none"/>
        <c:tickLblPos val="nextTo"/>
        <c:crossAx val="81447936"/>
        <c:crosses val="autoZero"/>
        <c:auto val="1"/>
        <c:lblAlgn val="ctr"/>
        <c:lblOffset val="100"/>
        <c:noMultiLvlLbl val="0"/>
      </c:catAx>
      <c:valAx>
        <c:axId val="81447936"/>
        <c:scaling>
          <c:orientation val="minMax"/>
        </c:scaling>
        <c:delete val="1"/>
        <c:axPos val="l"/>
        <c:majorGridlines>
          <c:spPr>
            <a:ln>
              <a:solidFill>
                <a:schemeClr val="accent1">
                  <a:alpha val="26000"/>
                </a:schemeClr>
              </a:solidFill>
            </a:ln>
          </c:spPr>
        </c:majorGridlines>
        <c:numFmt formatCode="0.00" sourceLinked="1"/>
        <c:majorTickMark val="out"/>
        <c:minorTickMark val="none"/>
        <c:tickLblPos val="nextTo"/>
        <c:crossAx val="81446400"/>
        <c:crosses val="autoZero"/>
        <c:crossBetween val="between"/>
      </c:valAx>
      <c:spPr>
        <a:ln>
          <a:solidFill>
            <a:schemeClr val="accent1">
              <a:alpha val="19000"/>
            </a:schemeClr>
          </a:solidFill>
        </a:ln>
      </c:spPr>
    </c:plotArea>
    <c:plotVisOnly val="1"/>
    <c:dispBlanksAs val="gap"/>
    <c:showDLblsOverMax val="0"/>
  </c:chart>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800" b="1" i="0" u="none" strike="noStrike" baseline="0">
                <a:solidFill>
                  <a:srgbClr val="000000"/>
                </a:solidFill>
                <a:latin typeface="Calibri"/>
                <a:ea typeface="Calibri"/>
                <a:cs typeface="Calibri"/>
              </a:defRPr>
            </a:pPr>
            <a:r>
              <a:rPr lang="en-CA"/>
              <a:t>2005/06</a:t>
            </a:r>
          </a:p>
        </c:rich>
      </c:tx>
      <c:layout/>
      <c:overlay val="1"/>
    </c:title>
    <c:autoTitleDeleted val="0"/>
    <c:plotArea>
      <c:layout/>
      <c:pieChart>
        <c:varyColors val="1"/>
        <c:ser>
          <c:idx val="0"/>
          <c:order val="0"/>
          <c:dPt>
            <c:idx val="0"/>
            <c:bubble3D val="0"/>
          </c:dPt>
          <c:dPt>
            <c:idx val="1"/>
            <c:bubble3D val="0"/>
          </c:dPt>
          <c:dPt>
            <c:idx val="2"/>
            <c:bubble3D val="0"/>
          </c:dPt>
          <c:dLbls>
            <c:dLbl>
              <c:idx val="0"/>
              <c:layout>
                <c:manualLayout>
                  <c:x val="-0.1975028463907765"/>
                  <c:y val="0.15606674932504608"/>
                </c:manualLayout>
              </c:layout>
              <c:tx>
                <c:rich>
                  <a:bodyPr/>
                  <a:lstStyle/>
                  <a:p>
                    <a:r>
                      <a:rPr lang="en-CA"/>
                      <a:t>Médicaments brevetés
30, 6 %</a:t>
                    </a:r>
                  </a:p>
                </c:rich>
              </c:tx>
              <c:dLblPos val="bestFit"/>
              <c:showLegendKey val="0"/>
              <c:showVal val="0"/>
              <c:showCatName val="0"/>
              <c:showSerName val="0"/>
              <c:showPercent val="0"/>
              <c:showBubbleSize val="0"/>
            </c:dLbl>
            <c:dLbl>
              <c:idx val="1"/>
              <c:layout>
                <c:manualLayout>
                  <c:x val="-0.16218686147377645"/>
                  <c:y val="-0.22795828435555984"/>
                </c:manualLayout>
              </c:layout>
              <c:tx>
                <c:rich>
                  <a:bodyPr/>
                  <a:lstStyle/>
                  <a:p>
                    <a:r>
                      <a:rPr lang="en-CA"/>
                      <a:t>Médicaments  de</a:t>
                    </a:r>
                    <a:r>
                      <a:rPr lang="en-CA" baseline="0"/>
                      <a:t> marque non brevetés </a:t>
                    </a:r>
                    <a:r>
                      <a:rPr lang="en-CA"/>
                      <a:t>
19,7 %</a:t>
                    </a:r>
                  </a:p>
                </c:rich>
              </c:tx>
              <c:dLblPos val="bestFit"/>
              <c:showLegendKey val="0"/>
              <c:showVal val="0"/>
              <c:showCatName val="0"/>
              <c:showSerName val="0"/>
              <c:showPercent val="0"/>
              <c:showBubbleSize val="0"/>
            </c:dLbl>
            <c:dLbl>
              <c:idx val="2"/>
              <c:layout>
                <c:manualLayout>
                  <c:x val="0.19160696237171268"/>
                  <c:y val="-1.0878486814915007E-2"/>
                </c:manualLayout>
              </c:layout>
              <c:tx>
                <c:rich>
                  <a:bodyPr/>
                  <a:lstStyle/>
                  <a:p>
                    <a:r>
                      <a:rPr lang="en-CA"/>
                      <a:t>Médicaments génériques
49,7 %</a:t>
                    </a:r>
                  </a:p>
                </c:rich>
              </c:tx>
              <c:dLblPos val="bestFit"/>
              <c:showLegendKey val="0"/>
              <c:showVal val="0"/>
              <c:showCatName val="0"/>
              <c:showSerName val="0"/>
              <c:showPercent val="0"/>
              <c:showBubbleSize val="0"/>
            </c:dLbl>
            <c:txPr>
              <a:bodyPr/>
              <a:lstStyle/>
              <a:p>
                <a:pPr>
                  <a:defRPr sz="1400" b="1" i="0" u="none" strike="noStrike" baseline="0">
                    <a:solidFill>
                      <a:srgbClr val="000000"/>
                    </a:solidFill>
                    <a:latin typeface="Calibri"/>
                    <a:ea typeface="Calibri"/>
                    <a:cs typeface="Calibri"/>
                  </a:defRPr>
                </a:pPr>
                <a:endParaRPr lang="en-US"/>
              </a:p>
            </c:txPr>
            <c:showLegendKey val="0"/>
            <c:showVal val="0"/>
            <c:showCatName val="1"/>
            <c:showSerName val="0"/>
            <c:showPercent val="1"/>
            <c:showBubbleSize val="0"/>
            <c:showLeaderLines val="1"/>
          </c:dLbls>
          <c:cat>
            <c:strRef>
              <c:f>'Figure 6_done'!$D$31:$D$33</c:f>
              <c:strCache>
                <c:ptCount val="3"/>
                <c:pt idx="0">
                  <c:v>Patent </c:v>
                </c:pt>
                <c:pt idx="1">
                  <c:v>Non-Patent Brand</c:v>
                </c:pt>
                <c:pt idx="2">
                  <c:v>Generic</c:v>
                </c:pt>
              </c:strCache>
            </c:strRef>
          </c:cat>
          <c:val>
            <c:numRef>
              <c:f>'Figure 6_done'!$E$31:$E$33</c:f>
              <c:numCache>
                <c:formatCode>0.0%</c:formatCode>
                <c:ptCount val="3"/>
                <c:pt idx="0">
                  <c:v>0.30598926215361155</c:v>
                </c:pt>
                <c:pt idx="1">
                  <c:v>0.19739496394451564</c:v>
                </c:pt>
                <c:pt idx="2">
                  <c:v>0.49661577390187278</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800" b="1" i="0" u="none" strike="noStrike" baseline="0">
                <a:solidFill>
                  <a:srgbClr val="000000"/>
                </a:solidFill>
                <a:latin typeface="Calibri"/>
                <a:ea typeface="Calibri"/>
                <a:cs typeface="Calibri"/>
              </a:defRPr>
            </a:pPr>
            <a:r>
              <a:rPr lang="en-CA"/>
              <a:t>2010/11</a:t>
            </a:r>
          </a:p>
        </c:rich>
      </c:tx>
      <c:layout/>
      <c:overlay val="1"/>
    </c:title>
    <c:autoTitleDeleted val="0"/>
    <c:plotArea>
      <c:layout/>
      <c:pieChart>
        <c:varyColors val="1"/>
        <c:ser>
          <c:idx val="0"/>
          <c:order val="0"/>
          <c:dPt>
            <c:idx val="0"/>
            <c:bubble3D val="0"/>
          </c:dPt>
          <c:dPt>
            <c:idx val="1"/>
            <c:bubble3D val="0"/>
          </c:dPt>
          <c:dPt>
            <c:idx val="2"/>
            <c:bubble3D val="0"/>
          </c:dPt>
          <c:dLbls>
            <c:dLbl>
              <c:idx val="0"/>
              <c:layout>
                <c:manualLayout>
                  <c:x val="-0.16494622382728474"/>
                  <c:y val="0.19240566589095393"/>
                </c:manualLayout>
              </c:layout>
              <c:tx>
                <c:rich>
                  <a:bodyPr/>
                  <a:lstStyle/>
                  <a:p>
                    <a:pPr>
                      <a:defRPr sz="1400" b="1" i="0" u="none" strike="noStrike" baseline="0">
                        <a:solidFill>
                          <a:srgbClr val="000000"/>
                        </a:solidFill>
                        <a:latin typeface="Calibri"/>
                        <a:ea typeface="Calibri"/>
                        <a:cs typeface="Calibri"/>
                      </a:defRPr>
                    </a:pPr>
                    <a:r>
                      <a:rPr lang="en-CA"/>
                      <a:t>Médicaments brevetés 
20,9 %</a:t>
                    </a:r>
                  </a:p>
                </c:rich>
              </c:tx>
              <c:spPr/>
              <c:dLblPos val="bestFit"/>
              <c:showLegendKey val="0"/>
              <c:showVal val="0"/>
              <c:showCatName val="0"/>
              <c:showSerName val="0"/>
              <c:showPercent val="0"/>
              <c:showBubbleSize val="0"/>
            </c:dLbl>
            <c:dLbl>
              <c:idx val="1"/>
              <c:layout>
                <c:manualLayout>
                  <c:x val="-0.21343737295995896"/>
                  <c:y val="-3.9774568056293577E-2"/>
                </c:manualLayout>
              </c:layout>
              <c:tx>
                <c:rich>
                  <a:bodyPr/>
                  <a:lstStyle/>
                  <a:p>
                    <a:pPr>
                      <a:defRPr sz="1400" b="1" i="0" u="none" strike="noStrike" baseline="0">
                        <a:solidFill>
                          <a:srgbClr val="000000"/>
                        </a:solidFill>
                        <a:latin typeface="Calibri"/>
                        <a:ea typeface="Calibri"/>
                        <a:cs typeface="Calibri"/>
                      </a:defRPr>
                    </a:pPr>
                    <a:r>
                      <a:rPr lang="en-CA"/>
                      <a:t>Médicament de marque non brevetés
13,2 %</a:t>
                    </a:r>
                  </a:p>
                </c:rich>
              </c:tx>
              <c:spPr/>
              <c:dLblPos val="bestFit"/>
              <c:showLegendKey val="0"/>
              <c:showVal val="0"/>
              <c:showCatName val="0"/>
              <c:showSerName val="0"/>
              <c:showPercent val="0"/>
              <c:showBubbleSize val="0"/>
            </c:dLbl>
            <c:dLbl>
              <c:idx val="2"/>
              <c:layout>
                <c:manualLayout>
                  <c:x val="0.1438814460988585"/>
                  <c:y val="-0.22291257535800899"/>
                </c:manualLayout>
              </c:layout>
              <c:tx>
                <c:rich>
                  <a:bodyPr/>
                  <a:lstStyle/>
                  <a:p>
                    <a:pPr>
                      <a:defRPr sz="1400" b="1" i="0" u="none" strike="noStrike" baseline="0">
                        <a:solidFill>
                          <a:srgbClr val="000000"/>
                        </a:solidFill>
                        <a:latin typeface="Calibri"/>
                        <a:ea typeface="Calibri"/>
                        <a:cs typeface="Calibri"/>
                      </a:defRPr>
                    </a:pPr>
                    <a:r>
                      <a:rPr lang="en-CA"/>
                      <a:t>Médicaments</a:t>
                    </a:r>
                    <a:r>
                      <a:rPr lang="en-CA" baseline="0"/>
                      <a:t> génériques</a:t>
                    </a:r>
                    <a:r>
                      <a:rPr lang="en-CA"/>
                      <a:t>
65, 9 %</a:t>
                    </a:r>
                  </a:p>
                </c:rich>
              </c:tx>
              <c:spPr/>
              <c:dLblPos val="bestFit"/>
              <c:showLegendKey val="0"/>
              <c:showVal val="0"/>
              <c:showCatName val="0"/>
              <c:showSerName val="0"/>
              <c:showPercent val="0"/>
              <c:showBubbleSize val="0"/>
            </c:dLbl>
            <c:txPr>
              <a:bodyPr/>
              <a:lstStyle/>
              <a:p>
                <a:pPr>
                  <a:defRPr sz="1400" b="0" i="0" u="none" strike="noStrike" baseline="0">
                    <a:solidFill>
                      <a:srgbClr val="000000"/>
                    </a:solidFill>
                    <a:latin typeface="Calibri"/>
                    <a:ea typeface="Calibri"/>
                    <a:cs typeface="Calibri"/>
                  </a:defRPr>
                </a:pPr>
                <a:endParaRPr lang="en-US"/>
              </a:p>
            </c:txPr>
            <c:showLegendKey val="0"/>
            <c:showVal val="0"/>
            <c:showCatName val="1"/>
            <c:showSerName val="0"/>
            <c:showPercent val="1"/>
            <c:showBubbleSize val="0"/>
            <c:showLeaderLines val="1"/>
          </c:dLbls>
          <c:cat>
            <c:strRef>
              <c:f>'Figure 6_done'!$H$31:$H$33</c:f>
              <c:strCache>
                <c:ptCount val="3"/>
                <c:pt idx="0">
                  <c:v>Patent </c:v>
                </c:pt>
                <c:pt idx="1">
                  <c:v>Non-Patent Brand</c:v>
                </c:pt>
                <c:pt idx="2">
                  <c:v>Generic</c:v>
                </c:pt>
              </c:strCache>
            </c:strRef>
          </c:cat>
          <c:val>
            <c:numRef>
              <c:f>'Figure 6_done'!$I$31:$I$33</c:f>
              <c:numCache>
                <c:formatCode>0.0%</c:formatCode>
                <c:ptCount val="3"/>
                <c:pt idx="0">
                  <c:v>0.20929619575174926</c:v>
                </c:pt>
                <c:pt idx="1">
                  <c:v>0.13211720577057159</c:v>
                </c:pt>
                <c:pt idx="2">
                  <c:v>0.65858659847767909</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9240069281340326E-2"/>
          <c:y val="4.2941925072923735E-2"/>
          <c:w val="0.89466089466089693"/>
          <c:h val="0.81755196304849964"/>
        </c:manualLayout>
      </c:layout>
      <c:barChart>
        <c:barDir val="col"/>
        <c:grouping val="clustered"/>
        <c:varyColors val="0"/>
        <c:ser>
          <c:idx val="0"/>
          <c:order val="0"/>
          <c:tx>
            <c:strRef>
              <c:f>AR2007_FIGURE_NEW_1_V1!$B$21</c:f>
              <c:strCache>
                <c:ptCount val="1"/>
                <c:pt idx="0">
                  <c:v>Ratio</c:v>
                </c:pt>
              </c:strCache>
            </c:strRef>
          </c:tx>
          <c:spPr>
            <a:solidFill>
              <a:srgbClr val="9999FF"/>
            </a:solidFill>
            <a:ln w="9520">
              <a:solidFill>
                <a:srgbClr val="000000"/>
              </a:solidFill>
              <a:prstDash val="solid"/>
            </a:ln>
          </c:spPr>
          <c:invertIfNegative val="0"/>
          <c:dLbls>
            <c:spPr>
              <a:noFill/>
              <a:ln w="19041">
                <a:noFill/>
              </a:ln>
            </c:spPr>
            <c:txPr>
              <a:bodyPr/>
              <a:lstStyle/>
              <a:p>
                <a:pPr>
                  <a:defRPr sz="10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AR2007_FIGURE_NEW_1_V1!$A$23:$A$38</c:f>
              <c:strCache>
                <c:ptCount val="16"/>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strCache>
            </c:strRef>
          </c:cat>
          <c:val>
            <c:numRef>
              <c:f>AR2007_FIGURE_NEW_1_V1!$B$23:$B$38</c:f>
              <c:numCache>
                <c:formatCode>0.00</c:formatCode>
                <c:ptCount val="16"/>
                <c:pt idx="0" formatCode="_(* #,##0.00_);_(* \(#,##0.00\);_(* &quot;-&quot;??_);_(@_)">
                  <c:v>1.0143729814400611</c:v>
                </c:pt>
                <c:pt idx="1">
                  <c:v>1.061166260226684</c:v>
                </c:pt>
                <c:pt idx="2">
                  <c:v>0.94380693041308794</c:v>
                </c:pt>
                <c:pt idx="3">
                  <c:v>1.0112726490732711</c:v>
                </c:pt>
                <c:pt idx="4">
                  <c:v>1.0572615970941881</c:v>
                </c:pt>
                <c:pt idx="5">
                  <c:v>1.0191901721250938</c:v>
                </c:pt>
                <c:pt idx="6">
                  <c:v>0.96830667195232256</c:v>
                </c:pt>
                <c:pt idx="7">
                  <c:v>1.0307219965843535</c:v>
                </c:pt>
                <c:pt idx="8">
                  <c:v>0.98426624335322033</c:v>
                </c:pt>
                <c:pt idx="9">
                  <c:v>1.0597236618949066</c:v>
                </c:pt>
                <c:pt idx="10">
                  <c:v>0.98540805829144062</c:v>
                </c:pt>
                <c:pt idx="11">
                  <c:v>0.93427676913094382</c:v>
                </c:pt>
                <c:pt idx="12">
                  <c:v>1.0036594190966694</c:v>
                </c:pt>
                <c:pt idx="13">
                  <c:v>0.92629830775819388</c:v>
                </c:pt>
                <c:pt idx="14">
                  <c:v>0.98783439407213847</c:v>
                </c:pt>
                <c:pt idx="15">
                  <c:v>1.0370616802973811</c:v>
                </c:pt>
              </c:numCache>
            </c:numRef>
          </c:val>
        </c:ser>
        <c:dLbls>
          <c:showLegendKey val="0"/>
          <c:showVal val="0"/>
          <c:showCatName val="0"/>
          <c:showSerName val="0"/>
          <c:showPercent val="0"/>
          <c:showBubbleSize val="0"/>
        </c:dLbls>
        <c:gapWidth val="150"/>
        <c:axId val="33544064"/>
        <c:axId val="33668096"/>
      </c:barChart>
      <c:catAx>
        <c:axId val="33544064"/>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en-CA" sz="1200" baseline="0" dirty="0" smtClean="0"/>
                  <a:t>Source : CEPMB</a:t>
                </a:r>
                <a:endParaRPr lang="en-CA" sz="1200" baseline="0" dirty="0"/>
              </a:p>
            </c:rich>
          </c:tx>
          <c:layout>
            <c:manualLayout>
              <c:xMode val="edge"/>
              <c:yMode val="edge"/>
              <c:x val="0.47619051923905603"/>
              <c:y val="0.92609695257558455"/>
            </c:manualLayout>
          </c:layout>
          <c:overlay val="0"/>
          <c:spPr>
            <a:noFill/>
            <a:ln w="19041">
              <a:noFill/>
            </a:ln>
          </c:spPr>
        </c:title>
        <c:numFmt formatCode="General" sourceLinked="1"/>
        <c:majorTickMark val="out"/>
        <c:minorTickMark val="none"/>
        <c:tickLblPos val="nextTo"/>
        <c:spPr>
          <a:ln w="2380">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33668096"/>
        <c:crosses val="autoZero"/>
        <c:auto val="1"/>
        <c:lblAlgn val="ctr"/>
        <c:lblOffset val="100"/>
        <c:tickLblSkip val="1"/>
        <c:tickMarkSkip val="1"/>
        <c:noMultiLvlLbl val="0"/>
      </c:catAx>
      <c:valAx>
        <c:axId val="33668096"/>
        <c:scaling>
          <c:orientation val="minMax"/>
        </c:scaling>
        <c:delete val="0"/>
        <c:axPos val="l"/>
        <c:title>
          <c:tx>
            <c:rich>
              <a:bodyPr/>
              <a:lstStyle/>
              <a:p>
                <a:pPr>
                  <a:defRPr sz="1200" b="1" i="0" u="none" strike="noStrike" baseline="0">
                    <a:solidFill>
                      <a:srgbClr val="000000"/>
                    </a:solidFill>
                    <a:latin typeface="Arial"/>
                    <a:ea typeface="Arial"/>
                    <a:cs typeface="Arial"/>
                  </a:defRPr>
                </a:pPr>
                <a:r>
                  <a:rPr lang="en-CA" sz="1200" baseline="0" dirty="0"/>
                  <a:t>Ratio</a:t>
                </a:r>
              </a:p>
            </c:rich>
          </c:tx>
          <c:layout>
            <c:manualLayout>
              <c:xMode val="edge"/>
              <c:yMode val="edge"/>
              <c:x val="1.5873087620649026E-2"/>
              <c:y val="0.42032317525194846"/>
            </c:manualLayout>
          </c:layout>
          <c:overlay val="0"/>
          <c:spPr>
            <a:noFill/>
            <a:ln w="19041">
              <a:noFill/>
            </a:ln>
          </c:spPr>
        </c:title>
        <c:numFmt formatCode="_(* #,##0.00_);_(* \(#,##0.00\);_(* &quot;-&quot;??_);_(@_)" sourceLinked="1"/>
        <c:majorTickMark val="out"/>
        <c:minorTickMark val="none"/>
        <c:tickLblPos val="nextTo"/>
        <c:spPr>
          <a:ln w="2380">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33544064"/>
        <c:crosses val="autoZero"/>
        <c:crossBetween val="between"/>
      </c:valAx>
      <c:spPr>
        <a:noFill/>
        <a:ln w="28151">
          <a:noFill/>
        </a:ln>
      </c:spPr>
    </c:plotArea>
    <c:plotVisOnly val="1"/>
    <c:dispBlanksAs val="gap"/>
    <c:showDLblsOverMax val="0"/>
  </c:chart>
  <c:spPr>
    <a:noFill/>
    <a:ln>
      <a:noFill/>
    </a:ln>
  </c:spPr>
  <c:txPr>
    <a:bodyPr/>
    <a:lstStyle/>
    <a:p>
      <a:pPr>
        <a:defRPr sz="598" b="0" i="0" u="none" strike="noStrike" baseline="0">
          <a:solidFill>
            <a:srgbClr val="000000"/>
          </a:solidFill>
          <a:latin typeface="Arial"/>
          <a:ea typeface="Arial"/>
          <a:cs typeface="Aria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TEMP6!$O$4</c:f>
              <c:strCache>
                <c:ptCount val="1"/>
                <c:pt idx="0">
                  <c:v>2008</c:v>
                </c:pt>
              </c:strCache>
            </c:strRef>
          </c:tx>
          <c:invertIfNegative val="0"/>
          <c:dLbls>
            <c:dLbl>
              <c:idx val="0"/>
              <c:delete val="1"/>
            </c:dLbl>
            <c:dLbl>
              <c:idx val="2"/>
              <c:delete val="1"/>
            </c:dLbl>
            <c:dLbl>
              <c:idx val="4"/>
              <c:delete val="1"/>
            </c:dLbl>
            <c:showLegendKey val="0"/>
            <c:showVal val="1"/>
            <c:showCatName val="0"/>
            <c:showSerName val="0"/>
            <c:showPercent val="0"/>
            <c:showBubbleSize val="0"/>
            <c:showLeaderLines val="0"/>
          </c:dLbls>
          <c:cat>
            <c:strRef>
              <c:f>TEMP6!$N$5:$N$11</c:f>
              <c:strCache>
                <c:ptCount val="7"/>
                <c:pt idx="0">
                  <c:v>France</c:v>
                </c:pt>
                <c:pt idx="1">
                  <c:v>Germany</c:v>
                </c:pt>
                <c:pt idx="2">
                  <c:v>Italy</c:v>
                </c:pt>
                <c:pt idx="3">
                  <c:v>Sweden</c:v>
                </c:pt>
                <c:pt idx="4">
                  <c:v>Switzerland</c:v>
                </c:pt>
                <c:pt idx="5">
                  <c:v>UK</c:v>
                </c:pt>
                <c:pt idx="6">
                  <c:v>USA</c:v>
                </c:pt>
              </c:strCache>
            </c:strRef>
          </c:cat>
          <c:val>
            <c:numRef>
              <c:f>TEMP6!$O$5:$O$11</c:f>
              <c:numCache>
                <c:formatCode>General</c:formatCode>
                <c:ptCount val="7"/>
                <c:pt idx="0">
                  <c:v>0</c:v>
                </c:pt>
                <c:pt idx="1">
                  <c:v>2</c:v>
                </c:pt>
                <c:pt idx="2">
                  <c:v>0</c:v>
                </c:pt>
                <c:pt idx="3">
                  <c:v>1</c:v>
                </c:pt>
                <c:pt idx="4">
                  <c:v>0</c:v>
                </c:pt>
                <c:pt idx="5">
                  <c:v>2</c:v>
                </c:pt>
                <c:pt idx="6">
                  <c:v>3</c:v>
                </c:pt>
              </c:numCache>
            </c:numRef>
          </c:val>
        </c:ser>
        <c:ser>
          <c:idx val="1"/>
          <c:order val="1"/>
          <c:tx>
            <c:strRef>
              <c:f>TEMP6!$P$4</c:f>
              <c:strCache>
                <c:ptCount val="1"/>
                <c:pt idx="0">
                  <c:v>2009</c:v>
                </c:pt>
              </c:strCache>
            </c:strRef>
          </c:tx>
          <c:invertIfNegative val="0"/>
          <c:dLbls>
            <c:dLbl>
              <c:idx val="0"/>
              <c:delete val="1"/>
            </c:dLbl>
            <c:dLbl>
              <c:idx val="2"/>
              <c:delete val="1"/>
            </c:dLbl>
            <c:dLbl>
              <c:idx val="5"/>
              <c:delete val="1"/>
            </c:dLbl>
            <c:showLegendKey val="0"/>
            <c:showVal val="1"/>
            <c:showCatName val="0"/>
            <c:showSerName val="0"/>
            <c:showPercent val="0"/>
            <c:showBubbleSize val="0"/>
            <c:showLeaderLines val="0"/>
          </c:dLbls>
          <c:cat>
            <c:strRef>
              <c:f>TEMP6!$N$5:$N$11</c:f>
              <c:strCache>
                <c:ptCount val="7"/>
                <c:pt idx="0">
                  <c:v>France</c:v>
                </c:pt>
                <c:pt idx="1">
                  <c:v>Germany</c:v>
                </c:pt>
                <c:pt idx="2">
                  <c:v>Italy</c:v>
                </c:pt>
                <c:pt idx="3">
                  <c:v>Sweden</c:v>
                </c:pt>
                <c:pt idx="4">
                  <c:v>Switzerland</c:v>
                </c:pt>
                <c:pt idx="5">
                  <c:v>UK</c:v>
                </c:pt>
                <c:pt idx="6">
                  <c:v>USA</c:v>
                </c:pt>
              </c:strCache>
            </c:strRef>
          </c:cat>
          <c:val>
            <c:numRef>
              <c:f>TEMP6!$P$5:$P$11</c:f>
              <c:numCache>
                <c:formatCode>General</c:formatCode>
                <c:ptCount val="7"/>
                <c:pt idx="0">
                  <c:v>0</c:v>
                </c:pt>
                <c:pt idx="1">
                  <c:v>7</c:v>
                </c:pt>
                <c:pt idx="2">
                  <c:v>0</c:v>
                </c:pt>
                <c:pt idx="3">
                  <c:v>1</c:v>
                </c:pt>
                <c:pt idx="4">
                  <c:v>1</c:v>
                </c:pt>
                <c:pt idx="5">
                  <c:v>0</c:v>
                </c:pt>
                <c:pt idx="6">
                  <c:v>3</c:v>
                </c:pt>
              </c:numCache>
            </c:numRef>
          </c:val>
        </c:ser>
        <c:ser>
          <c:idx val="2"/>
          <c:order val="2"/>
          <c:tx>
            <c:strRef>
              <c:f>TEMP6!$Q$4</c:f>
              <c:strCache>
                <c:ptCount val="1"/>
                <c:pt idx="0">
                  <c:v>2010</c:v>
                </c:pt>
              </c:strCache>
            </c:strRef>
          </c:tx>
          <c:invertIfNegative val="0"/>
          <c:dLbls>
            <c:dLbl>
              <c:idx val="0"/>
              <c:delete val="1"/>
            </c:dLbl>
            <c:dLbl>
              <c:idx val="2"/>
              <c:delete val="1"/>
            </c:dLbl>
            <c:dLbl>
              <c:idx val="3"/>
              <c:delete val="1"/>
            </c:dLbl>
            <c:dLbl>
              <c:idx val="4"/>
              <c:delete val="1"/>
            </c:dLbl>
            <c:dLbl>
              <c:idx val="5"/>
              <c:delete val="1"/>
            </c:dLbl>
            <c:showLegendKey val="0"/>
            <c:showVal val="1"/>
            <c:showCatName val="0"/>
            <c:showSerName val="0"/>
            <c:showPercent val="0"/>
            <c:showBubbleSize val="0"/>
            <c:showLeaderLines val="0"/>
          </c:dLbls>
          <c:cat>
            <c:strRef>
              <c:f>TEMP6!$N$5:$N$11</c:f>
              <c:strCache>
                <c:ptCount val="7"/>
                <c:pt idx="0">
                  <c:v>France</c:v>
                </c:pt>
                <c:pt idx="1">
                  <c:v>Germany</c:v>
                </c:pt>
                <c:pt idx="2">
                  <c:v>Italy</c:v>
                </c:pt>
                <c:pt idx="3">
                  <c:v>Sweden</c:v>
                </c:pt>
                <c:pt idx="4">
                  <c:v>Switzerland</c:v>
                </c:pt>
                <c:pt idx="5">
                  <c:v>UK</c:v>
                </c:pt>
                <c:pt idx="6">
                  <c:v>USA</c:v>
                </c:pt>
              </c:strCache>
            </c:strRef>
          </c:cat>
          <c:val>
            <c:numRef>
              <c:f>TEMP6!$Q$5:$Q$11</c:f>
              <c:numCache>
                <c:formatCode>General</c:formatCode>
                <c:ptCount val="7"/>
                <c:pt idx="0">
                  <c:v>0</c:v>
                </c:pt>
                <c:pt idx="1">
                  <c:v>6</c:v>
                </c:pt>
                <c:pt idx="2">
                  <c:v>0</c:v>
                </c:pt>
                <c:pt idx="3">
                  <c:v>0</c:v>
                </c:pt>
                <c:pt idx="4">
                  <c:v>0</c:v>
                </c:pt>
                <c:pt idx="5">
                  <c:v>0</c:v>
                </c:pt>
                <c:pt idx="6">
                  <c:v>4</c:v>
                </c:pt>
              </c:numCache>
            </c:numRef>
          </c:val>
        </c:ser>
        <c:dLbls>
          <c:showLegendKey val="0"/>
          <c:showVal val="0"/>
          <c:showCatName val="0"/>
          <c:showSerName val="0"/>
          <c:showPercent val="0"/>
          <c:showBubbleSize val="0"/>
        </c:dLbls>
        <c:gapWidth val="150"/>
        <c:axId val="84711296"/>
        <c:axId val="84712832"/>
      </c:barChart>
      <c:catAx>
        <c:axId val="84711296"/>
        <c:scaling>
          <c:orientation val="minMax"/>
        </c:scaling>
        <c:delete val="0"/>
        <c:axPos val="b"/>
        <c:majorTickMark val="out"/>
        <c:minorTickMark val="none"/>
        <c:tickLblPos val="nextTo"/>
        <c:crossAx val="84712832"/>
        <c:crosses val="autoZero"/>
        <c:auto val="1"/>
        <c:lblAlgn val="ctr"/>
        <c:lblOffset val="100"/>
        <c:noMultiLvlLbl val="0"/>
      </c:catAx>
      <c:valAx>
        <c:axId val="84712832"/>
        <c:scaling>
          <c:orientation val="minMax"/>
        </c:scaling>
        <c:delete val="0"/>
        <c:axPos val="l"/>
        <c:majorGridlines/>
        <c:numFmt formatCode="General" sourceLinked="1"/>
        <c:majorTickMark val="out"/>
        <c:minorTickMark val="none"/>
        <c:tickLblPos val="nextTo"/>
        <c:crossAx val="84711296"/>
        <c:crosses val="autoZero"/>
        <c:crossBetween val="between"/>
      </c:valAx>
    </c:plotArea>
    <c:legend>
      <c:legendPos val="r"/>
      <c:layout/>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cdr:x>
      <cdr:y>0.01125</cdr:y>
    </cdr:from>
    <cdr:to>
      <cdr:x>0.0566</cdr:x>
      <cdr:y>0.09281</cdr:y>
    </cdr:to>
    <cdr:sp macro="" textlink="">
      <cdr:nvSpPr>
        <cdr:cNvPr id="3" name="TextBox 2"/>
        <cdr:cNvSpPr txBox="1"/>
      </cdr:nvSpPr>
      <cdr:spPr>
        <a:xfrm xmlns:a="http://schemas.openxmlformats.org/drawingml/2006/main">
          <a:off x="-1205052" y="39742"/>
          <a:ext cx="432048" cy="2880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CA" sz="1100" dirty="0" smtClean="0"/>
            <a:t>2,50</a:t>
          </a:r>
          <a:endParaRPr lang="en-CA" sz="1100" dirty="0"/>
        </a:p>
      </cdr:txBody>
    </cdr:sp>
  </cdr:relSizeAnchor>
  <cdr:relSizeAnchor xmlns:cdr="http://schemas.openxmlformats.org/drawingml/2006/chartDrawing">
    <cdr:from>
      <cdr:x>0</cdr:x>
      <cdr:y>0.13358</cdr:y>
    </cdr:from>
    <cdr:to>
      <cdr:x>0.0566</cdr:x>
      <cdr:y>0.21513</cdr:y>
    </cdr:to>
    <cdr:sp macro="" textlink="">
      <cdr:nvSpPr>
        <cdr:cNvPr id="4" name="TextBox 1"/>
        <cdr:cNvSpPr txBox="1"/>
      </cdr:nvSpPr>
      <cdr:spPr>
        <a:xfrm xmlns:a="http://schemas.openxmlformats.org/drawingml/2006/main">
          <a:off x="-1205052" y="471790"/>
          <a:ext cx="432048" cy="28803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CA" sz="1100" dirty="0" smtClean="0"/>
            <a:t>2,00</a:t>
          </a:r>
          <a:endParaRPr lang="en-CA" sz="1100" dirty="0"/>
        </a:p>
      </cdr:txBody>
    </cdr:sp>
  </cdr:relSizeAnchor>
  <cdr:relSizeAnchor xmlns:cdr="http://schemas.openxmlformats.org/drawingml/2006/chartDrawing">
    <cdr:from>
      <cdr:x>0</cdr:x>
      <cdr:y>0.43941</cdr:y>
    </cdr:from>
    <cdr:to>
      <cdr:x>0.0566</cdr:x>
      <cdr:y>0.52096</cdr:y>
    </cdr:to>
    <cdr:sp macro="" textlink="">
      <cdr:nvSpPr>
        <cdr:cNvPr id="5" name="TextBox 1"/>
        <cdr:cNvSpPr txBox="1"/>
      </cdr:nvSpPr>
      <cdr:spPr>
        <a:xfrm xmlns:a="http://schemas.openxmlformats.org/drawingml/2006/main">
          <a:off x="-1205052" y="1551910"/>
          <a:ext cx="432048" cy="28803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CA" sz="1100" dirty="0" smtClean="0"/>
            <a:t>1,00</a:t>
          </a:r>
          <a:endParaRPr lang="en-CA" sz="1100" dirty="0"/>
        </a:p>
      </cdr:txBody>
    </cdr:sp>
  </cdr:relSizeAnchor>
  <cdr:relSizeAnchor xmlns:cdr="http://schemas.openxmlformats.org/drawingml/2006/chartDrawing">
    <cdr:from>
      <cdr:x>0</cdr:x>
      <cdr:y>0.2763</cdr:y>
    </cdr:from>
    <cdr:to>
      <cdr:x>0.0566</cdr:x>
      <cdr:y>0.35785</cdr:y>
    </cdr:to>
    <cdr:sp macro="" textlink="">
      <cdr:nvSpPr>
        <cdr:cNvPr id="6" name="TextBox 1"/>
        <cdr:cNvSpPr txBox="1"/>
      </cdr:nvSpPr>
      <cdr:spPr>
        <a:xfrm xmlns:a="http://schemas.openxmlformats.org/drawingml/2006/main">
          <a:off x="-1205052" y="975846"/>
          <a:ext cx="432048" cy="28803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CA" dirty="0" smtClean="0"/>
            <a:t>1,50</a:t>
          </a:r>
          <a:endParaRPr lang="en-CA" sz="1100" dirty="0"/>
        </a:p>
      </cdr:txBody>
    </cdr:sp>
  </cdr:relSizeAnchor>
  <cdr:relSizeAnchor xmlns:cdr="http://schemas.openxmlformats.org/drawingml/2006/chartDrawing">
    <cdr:from>
      <cdr:x>0</cdr:x>
      <cdr:y>0.60251</cdr:y>
    </cdr:from>
    <cdr:to>
      <cdr:x>0.0566</cdr:x>
      <cdr:y>0.68406</cdr:y>
    </cdr:to>
    <cdr:sp macro="" textlink="">
      <cdr:nvSpPr>
        <cdr:cNvPr id="7" name="TextBox 1"/>
        <cdr:cNvSpPr txBox="1"/>
      </cdr:nvSpPr>
      <cdr:spPr>
        <a:xfrm xmlns:a="http://schemas.openxmlformats.org/drawingml/2006/main">
          <a:off x="-1205052" y="2127974"/>
          <a:ext cx="432048" cy="28803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CA" dirty="0" smtClean="0"/>
            <a:t>0</a:t>
          </a:r>
          <a:r>
            <a:rPr lang="en-CA" sz="1100" dirty="0" smtClean="0"/>
            <a:t>,50</a:t>
          </a:r>
          <a:endParaRPr lang="en-CA" sz="1100" dirty="0"/>
        </a:p>
      </cdr:txBody>
    </cdr:sp>
  </cdr:relSizeAnchor>
  <cdr:relSizeAnchor xmlns:cdr="http://schemas.openxmlformats.org/drawingml/2006/chartDrawing">
    <cdr:from>
      <cdr:x>0</cdr:x>
      <cdr:y>0.74523</cdr:y>
    </cdr:from>
    <cdr:to>
      <cdr:x>0.0566</cdr:x>
      <cdr:y>0.82678</cdr:y>
    </cdr:to>
    <cdr:sp macro="" textlink="">
      <cdr:nvSpPr>
        <cdr:cNvPr id="8" name="TextBox 1"/>
        <cdr:cNvSpPr txBox="1"/>
      </cdr:nvSpPr>
      <cdr:spPr>
        <a:xfrm xmlns:a="http://schemas.openxmlformats.org/drawingml/2006/main">
          <a:off x="-1205052" y="2632030"/>
          <a:ext cx="432048" cy="28803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CA" dirty="0"/>
            <a:t>0</a:t>
          </a:r>
          <a:r>
            <a:rPr lang="en-CA" sz="1100" dirty="0" smtClean="0"/>
            <a:t>,00</a:t>
          </a:r>
          <a:endParaRPr lang="en-CA"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40" tIns="45720" rIns="91440" bIns="45720" rtlCol="0"/>
          <a:lstStyle>
            <a:lvl1pPr algn="r">
              <a:defRPr sz="1200"/>
            </a:lvl1pPr>
          </a:lstStyle>
          <a:p>
            <a:fld id="{6779111A-1A65-417B-B5C1-C71FB039E053}" type="datetimeFigureOut">
              <a:rPr lang="en-US" smtClean="0"/>
              <a:pPr/>
              <a:t>11/26/2012</a:t>
            </a:fld>
            <a:endParaRPr lang="en-US" dirty="0"/>
          </a:p>
        </p:txBody>
      </p:sp>
      <p:sp>
        <p:nvSpPr>
          <p:cNvPr id="4" name="Footer Placeholder 3"/>
          <p:cNvSpPr>
            <a:spLocks noGrp="1"/>
          </p:cNvSpPr>
          <p:nvPr>
            <p:ph type="ftr" sz="quarter" idx="2"/>
          </p:nvPr>
        </p:nvSpPr>
        <p:spPr>
          <a:xfrm>
            <a:off x="1" y="8829676"/>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440" tIns="45720" rIns="91440" bIns="45720" rtlCol="0" anchor="b"/>
          <a:lstStyle>
            <a:lvl1pPr algn="r">
              <a:defRPr sz="1200"/>
            </a:lvl1pPr>
          </a:lstStyle>
          <a:p>
            <a:fld id="{75CF7A7B-B366-45EA-841E-CE5AF232BAFE}" type="slidenum">
              <a:rPr lang="en-US" smtClean="0"/>
              <a:pPr/>
              <a:t>‹#›</a:t>
            </a:fld>
            <a:endParaRPr lang="en-US" dirty="0"/>
          </a:p>
        </p:txBody>
      </p:sp>
    </p:spTree>
    <p:extLst>
      <p:ext uri="{BB962C8B-B14F-4D97-AF65-F5344CB8AC3E}">
        <p14:creationId xmlns:p14="http://schemas.microsoft.com/office/powerpoint/2010/main" val="2002884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7" tIns="46589" rIns="93177" bIns="46589" rtlCol="0"/>
          <a:lstStyle>
            <a:lvl1pPr algn="r">
              <a:defRPr sz="1200"/>
            </a:lvl1pPr>
          </a:lstStyle>
          <a:p>
            <a:fld id="{97E741DD-3CAE-487F-BCFA-06914E7C09D8}" type="datetimeFigureOut">
              <a:rPr lang="en-US" smtClean="0"/>
              <a:pPr/>
              <a:t>11/26/2012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3177" tIns="46589" rIns="93177" bIns="46589" rtlCol="0" anchor="b"/>
          <a:lstStyle>
            <a:lvl1pPr algn="r">
              <a:defRPr sz="1200"/>
            </a:lvl1pPr>
          </a:lstStyle>
          <a:p>
            <a:fld id="{44430D9D-48E6-46EB-9FF3-0806277050EA}" type="slidenum">
              <a:rPr lang="en-US" smtClean="0"/>
              <a:pPr/>
              <a:t>‹#›</a:t>
            </a:fld>
            <a:endParaRPr lang="en-US" dirty="0"/>
          </a:p>
        </p:txBody>
      </p:sp>
    </p:spTree>
    <p:extLst>
      <p:ext uri="{BB962C8B-B14F-4D97-AF65-F5344CB8AC3E}">
        <p14:creationId xmlns:p14="http://schemas.microsoft.com/office/powerpoint/2010/main" val="50470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82CC640C-9FB5-404D-97B3-A62E60858B98}" type="slidenum">
              <a:rPr lang="en-US">
                <a:latin typeface="Arial" pitchFamily="-60" charset="-52"/>
                <a:ea typeface="ＭＳ Ｐゴシック" pitchFamily="-60" charset="-128"/>
                <a:cs typeface="ＭＳ Ｐゴシック" pitchFamily="-60" charset="-128"/>
              </a:rPr>
              <a:pPr/>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1892" tIns="45947" rIns="91892" bIns="45947" anchor="b">
            <a:prstTxWarp prst="textNoShape">
              <a:avLst/>
            </a:prstTxWarp>
          </a:bodyPr>
          <a:lstStyle/>
          <a:p>
            <a:pPr algn="r" defTabSz="917575"/>
            <a:fld id="{A9833283-F7EC-47BC-8C6E-F105807E66FB}" type="slidenum">
              <a:rPr lang="en-US" sz="1200"/>
              <a:pPr algn="r" defTabSz="917575"/>
              <a:t>11</a:t>
            </a:fld>
            <a:endParaRPr lang="en-US" sz="1200" dirty="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CA" dirty="0" smtClean="0">
              <a:latin typeface="Arial" pitchFamily="-60" charset="-5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endParaRPr lang="en-CA" dirty="0" smtClean="0">
              <a:latin typeface="Arial" pitchFamily="-60" charset="-5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noChangeArrowheads="1" noTextEdit="1"/>
          </p:cNvSpPr>
          <p:nvPr>
            <p:ph type="sldImg"/>
          </p:nvPr>
        </p:nvSpPr>
        <p:spPr>
          <a:ln/>
        </p:spPr>
      </p:sp>
      <p:sp>
        <p:nvSpPr>
          <p:cNvPr id="26626"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txBox="1">
            <a:spLocks noGrp="1" noChangeArrowheads="1"/>
          </p:cNvSpPr>
          <p:nvPr/>
        </p:nvSpPr>
        <p:spPr bwMode="auto">
          <a:xfrm>
            <a:off x="3970340" y="8829675"/>
            <a:ext cx="3038475" cy="465138"/>
          </a:xfrm>
          <a:prstGeom prst="rect">
            <a:avLst/>
          </a:prstGeom>
          <a:noFill/>
          <a:ln w="9525">
            <a:noFill/>
            <a:miter lim="800000"/>
            <a:headEnd/>
            <a:tailEnd/>
          </a:ln>
        </p:spPr>
        <p:txBody>
          <a:bodyPr lIns="91884" tIns="45942" rIns="91884" bIns="45942" anchor="b">
            <a:prstTxWarp prst="textNoShape">
              <a:avLst/>
            </a:prstTxWarp>
          </a:bodyPr>
          <a:lstStyle/>
          <a:p>
            <a:pPr algn="r" defTabSz="918895"/>
            <a:fld id="{D2A353F7-420D-4690-994D-7A055613BE0D}" type="slidenum">
              <a:rPr lang="en-US" sz="1200"/>
              <a:pPr algn="r" defTabSz="918895"/>
              <a:t>25</a:t>
            </a:fld>
            <a:endParaRPr lang="en-US" sz="1200" dirty="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en-CA" dirty="0" smtClean="0">
              <a:latin typeface="Arial" pitchFamily="-60" charset="-5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smtClean="0"/>
              <a:t>Click to edit Master subtitle style</a:t>
            </a:r>
            <a:endParaRPr lang="en-US"/>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fld id="{9AE01BED-D8E1-49C6-9412-EC47A3C5ABFB}" type="slidenum">
              <a:rPr lang="en-US" smtClean="0"/>
              <a:pPr/>
              <a:t>‹#›</a:t>
            </a:fld>
            <a:endParaRPr lang="en-US" dirty="0"/>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dirty="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fontAlgn="base" hangingPunct="1">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eaLnBrk="1" fontAlgn="base" hangingPunct="1">
        <a:lnSpc>
          <a:spcPct val="90000"/>
        </a:lnSpc>
        <a:spcBef>
          <a:spcPct val="0"/>
        </a:spcBef>
        <a:spcAft>
          <a:spcPct val="0"/>
        </a:spcAft>
        <a:defRPr sz="4000" b="1">
          <a:solidFill>
            <a:srgbClr val="20558A"/>
          </a:solidFill>
          <a:latin typeface="Arial Narrow" pitchFamily="34" charset="0"/>
        </a:defRPr>
      </a:lvl6pPr>
      <a:lvl7pPr marL="914400" algn="l" rtl="0" eaLnBrk="1" fontAlgn="base" hangingPunct="1">
        <a:lnSpc>
          <a:spcPct val="90000"/>
        </a:lnSpc>
        <a:spcBef>
          <a:spcPct val="0"/>
        </a:spcBef>
        <a:spcAft>
          <a:spcPct val="0"/>
        </a:spcAft>
        <a:defRPr sz="4000" b="1">
          <a:solidFill>
            <a:srgbClr val="20558A"/>
          </a:solidFill>
          <a:latin typeface="Arial Narrow" pitchFamily="34" charset="0"/>
        </a:defRPr>
      </a:lvl7pPr>
      <a:lvl8pPr marL="1371600" algn="l" rtl="0" eaLnBrk="1" fontAlgn="base" hangingPunct="1">
        <a:lnSpc>
          <a:spcPct val="90000"/>
        </a:lnSpc>
        <a:spcBef>
          <a:spcPct val="0"/>
        </a:spcBef>
        <a:spcAft>
          <a:spcPct val="0"/>
        </a:spcAft>
        <a:defRPr sz="4000" b="1">
          <a:solidFill>
            <a:srgbClr val="20558A"/>
          </a:solidFill>
          <a:latin typeface="Arial Narrow" pitchFamily="34" charset="0"/>
        </a:defRPr>
      </a:lvl8pPr>
      <a:lvl9pPr marL="1828800" algn="l" rtl="0" eaLnBrk="1" fontAlgn="base" hangingPunct="1">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1" fontAlgn="base" hangingPunct="1">
        <a:spcBef>
          <a:spcPct val="20000"/>
        </a:spcBef>
        <a:spcAft>
          <a:spcPct val="0"/>
        </a:spcAft>
        <a:buClr>
          <a:schemeClr val="tx1"/>
        </a:buClr>
        <a:buSzPct val="95000"/>
        <a:buFont typeface="Wingdings" pitchFamily="-60" charset="2"/>
        <a:buChar char="§"/>
        <a:defRPr sz="2400" b="1" baseline="0">
          <a:solidFill>
            <a:schemeClr val="tx1"/>
          </a:solidFill>
          <a:latin typeface="+mn-lt"/>
          <a:ea typeface="ＭＳ Ｐゴシック" pitchFamily="-60" charset="-128"/>
          <a:cs typeface="ＭＳ Ｐゴシック" pitchFamily="-60" charset="-128"/>
        </a:defRPr>
      </a:lvl1pPr>
      <a:lvl2pPr marL="571500" indent="-228600" algn="l" rtl="0" eaLnBrk="1" fontAlgn="base" hangingPunct="1">
        <a:spcBef>
          <a:spcPct val="20000"/>
        </a:spcBef>
        <a:spcAft>
          <a:spcPct val="0"/>
        </a:spcAft>
        <a:buClr>
          <a:schemeClr val="tx1"/>
        </a:buClr>
        <a:buSzPct val="75000"/>
        <a:buFont typeface="Wingdings" pitchFamily="-60" charset="2"/>
        <a:buChar char="s"/>
        <a:defRPr sz="2200" baseline="0">
          <a:solidFill>
            <a:schemeClr val="tx1"/>
          </a:solidFill>
          <a:latin typeface="+mn-lt"/>
          <a:ea typeface="ＭＳ Ｐゴシック" pitchFamily="-60" charset="-128"/>
        </a:defRPr>
      </a:lvl2pPr>
      <a:lvl3pPr marL="863600" indent="-177800" algn="l" rtl="0" eaLnBrk="1" fontAlgn="base" hangingPunct="1">
        <a:spcBef>
          <a:spcPct val="20000"/>
        </a:spcBef>
        <a:spcAft>
          <a:spcPct val="0"/>
        </a:spcAft>
        <a:buClr>
          <a:schemeClr val="tx1"/>
        </a:buClr>
        <a:buSzPct val="75000"/>
        <a:buFont typeface="Wingdings" pitchFamily="-60" charset="2"/>
        <a:buChar char="l"/>
        <a:defRPr sz="2000" baseline="0">
          <a:solidFill>
            <a:schemeClr val="tx1"/>
          </a:solidFill>
          <a:latin typeface="+mn-lt"/>
          <a:ea typeface="ＭＳ Ｐゴシック" pitchFamily="-60" charset="-128"/>
        </a:defRPr>
      </a:lvl3pPr>
      <a:lvl4pPr marL="1257300" indent="-228600" algn="l" rtl="0" eaLnBrk="1" fontAlgn="base" hangingPunct="1">
        <a:spcBef>
          <a:spcPct val="20000"/>
        </a:spcBef>
        <a:spcAft>
          <a:spcPct val="0"/>
        </a:spcAft>
        <a:buClr>
          <a:schemeClr val="tx1"/>
        </a:buClr>
        <a:buSzPct val="80000"/>
        <a:buChar char="–"/>
        <a:defRPr baseline="0">
          <a:solidFill>
            <a:schemeClr val="tx1"/>
          </a:solidFill>
          <a:latin typeface="+mn-lt"/>
          <a:ea typeface="ＭＳ Ｐゴシック" pitchFamily="-60" charset="-128"/>
        </a:defRPr>
      </a:lvl4pPr>
      <a:lvl5pPr marL="1600200" indent="-228600" algn="l" rtl="0" eaLnBrk="1" fontAlgn="base" hangingPunct="1">
        <a:spcBef>
          <a:spcPct val="20000"/>
        </a:spcBef>
        <a:spcAft>
          <a:spcPct val="0"/>
        </a:spcAft>
        <a:buClr>
          <a:schemeClr val="tx1"/>
        </a:buClr>
        <a:buSzPct val="65000"/>
        <a:buFont typeface="Wingdings" pitchFamily="-60" charset="2"/>
        <a:buChar char="l"/>
        <a:defRPr baseline="0">
          <a:solidFill>
            <a:schemeClr val="tx1"/>
          </a:solidFill>
          <a:latin typeface="+mn-lt"/>
          <a:ea typeface="ＭＳ Ｐゴシック" pitchFamily="-60" charset="-128"/>
        </a:defRPr>
      </a:lvl5pPr>
      <a:lvl6pPr marL="20574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michelle.boudreau@pmprb-cepmb.gc.c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pmprb-cepmb.gc.ca/"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Microsoft_Excel_97-2003_Worksheet1.xls"/></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835696" y="6597352"/>
            <a:ext cx="4680520" cy="1152128"/>
          </a:xfrm>
        </p:spPr>
        <p:txBody>
          <a:bodyPr lIns="0" tIns="0" rIns="0" bIns="0"/>
          <a:lstStyle/>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US" sz="2400" b="1" dirty="0" smtClean="0"/>
          </a:p>
          <a:p>
            <a:pPr eaLnBrk="1" hangingPunct="1">
              <a:buFont typeface="Wingdings" pitchFamily="-60" charset="2"/>
              <a:buNone/>
            </a:pPr>
            <a:endParaRPr lang="en-US" sz="2400" b="1" dirty="0"/>
          </a:p>
          <a:p>
            <a:pPr lvl="0"/>
            <a:endParaRPr lang="en-CA" sz="2400" b="1" dirty="0" smtClean="0"/>
          </a:p>
          <a:p>
            <a:pPr lvl="0"/>
            <a:endParaRPr lang="en-CA" sz="2400" b="1" dirty="0"/>
          </a:p>
          <a:p>
            <a:pPr lvl="0"/>
            <a:endParaRPr lang="en-CA" sz="2400" b="1" dirty="0" smtClean="0"/>
          </a:p>
          <a:p>
            <a:pPr lvl="0"/>
            <a:r>
              <a:rPr lang="fr-CA" sz="2400" b="1" dirty="0" smtClean="0"/>
              <a:t>Michelle Boudreau, </a:t>
            </a:r>
            <a:r>
              <a:rPr lang="fr-CA" sz="2400" dirty="0" smtClean="0"/>
              <a:t>directrice exécutive</a:t>
            </a:r>
          </a:p>
          <a:p>
            <a:pPr lvl="0"/>
            <a:r>
              <a:rPr lang="fr-CA" sz="2400" dirty="0" smtClean="0"/>
              <a:t>Centre des congrès d’Ottawa</a:t>
            </a:r>
          </a:p>
          <a:p>
            <a:pPr lvl="0"/>
            <a:r>
              <a:rPr lang="fr-CA" sz="2000" dirty="0" smtClean="0"/>
              <a:t>Le 25 septembre 2012</a:t>
            </a:r>
          </a:p>
          <a:p>
            <a:pPr lvl="0"/>
            <a:endParaRPr lang="en-CA" sz="2400" dirty="0"/>
          </a:p>
          <a:p>
            <a:pPr eaLnBrk="1" hangingPunct="1">
              <a:buFont typeface="Wingdings" pitchFamily="-60" charset="2"/>
              <a:buNone/>
            </a:pPr>
            <a:endParaRPr lang="en-CA" sz="2000" dirty="0" smtClean="0"/>
          </a:p>
          <a:p>
            <a:pPr eaLnBrk="1" hangingPunct="1">
              <a:buFont typeface="Wingdings" pitchFamily="-60" charset="2"/>
              <a:buNone/>
            </a:pPr>
            <a:endParaRPr lang="en-CA" sz="2000" dirty="0" smtClean="0"/>
          </a:p>
        </p:txBody>
      </p:sp>
      <p:sp>
        <p:nvSpPr>
          <p:cNvPr id="15362" name="AutoShape 2"/>
          <p:cNvSpPr>
            <a:spLocks noGrp="1" noChangeArrowheads="1"/>
          </p:cNvSpPr>
          <p:nvPr>
            <p:ph type="ctrTitle" sz="quarter"/>
          </p:nvPr>
        </p:nvSpPr>
        <p:spPr>
          <a:xfrm>
            <a:off x="1187624" y="2852936"/>
            <a:ext cx="7704856" cy="1660525"/>
          </a:xfrm>
        </p:spPr>
        <p:txBody>
          <a:bodyPr anchor="ctr"/>
          <a:lstStyle/>
          <a:p>
            <a:pPr algn="ctr"/>
            <a:r>
              <a:rPr lang="fr-CA" sz="3200" dirty="0" smtClean="0">
                <a:solidFill>
                  <a:schemeClr val="tx1"/>
                </a:solidFill>
              </a:rPr>
              <a:t>Conseil d’examen du prix des médicaments brevetés (CEPMB)</a:t>
            </a:r>
            <a:br>
              <a:rPr lang="fr-CA" sz="3200" dirty="0" smtClean="0">
                <a:solidFill>
                  <a:schemeClr val="tx1"/>
                </a:solidFill>
              </a:rPr>
            </a:br>
            <a:r>
              <a:rPr lang="en-CA" sz="3200" i="1" dirty="0" smtClean="0">
                <a:solidFill>
                  <a:schemeClr val="tx1"/>
                </a:solidFill>
              </a:rPr>
              <a:t>Healthcare </a:t>
            </a:r>
            <a:r>
              <a:rPr lang="en-CA" sz="3200" i="1" dirty="0">
                <a:solidFill>
                  <a:schemeClr val="tx1"/>
                </a:solidFill>
              </a:rPr>
              <a:t>and Biopharmaceuticals in Canada: Federal Perspective and Beyond</a:t>
            </a:r>
            <a:r>
              <a:rPr lang="en-CA" sz="3200" dirty="0" smtClean="0">
                <a:solidFill>
                  <a:schemeClr val="tx1"/>
                </a:solidFill>
              </a:rPr>
              <a:t/>
            </a:r>
            <a:br>
              <a:rPr lang="en-CA" sz="3200" dirty="0" smtClean="0">
                <a:solidFill>
                  <a:schemeClr val="tx1"/>
                </a:solidFill>
              </a:rPr>
            </a:br>
            <a:r>
              <a:rPr lang="en-CA" sz="3200" dirty="0" smtClean="0">
                <a:solidFill>
                  <a:schemeClr val="tx1"/>
                </a:solidFill>
              </a:rPr>
              <a:t/>
            </a:r>
            <a:br>
              <a:rPr lang="en-CA" sz="3200" dirty="0" smtClean="0">
                <a:solidFill>
                  <a:schemeClr val="tx1"/>
                </a:solidFill>
              </a:rPr>
            </a:br>
            <a:endParaRPr lang="en-US" sz="2800" i="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800" dirty="0">
                <a:solidFill>
                  <a:schemeClr val="tx1"/>
                </a:solidFill>
              </a:rPr>
              <a:t>En apprendre plus sur le CEPMB – citations et décisions judiciaires </a:t>
            </a:r>
            <a:r>
              <a:rPr lang="fr-CA" sz="2800" dirty="0" smtClean="0">
                <a:solidFill>
                  <a:schemeClr val="tx1"/>
                </a:solidFill>
              </a:rPr>
              <a:t>notables</a:t>
            </a:r>
            <a:r>
              <a:rPr lang="en-US" sz="2800" dirty="0" smtClean="0">
                <a:solidFill>
                  <a:schemeClr val="tx1"/>
                </a:solidFill>
              </a:rPr>
              <a:t> </a:t>
            </a:r>
            <a:br>
              <a:rPr lang="en-US" sz="2800" dirty="0" smtClean="0">
                <a:solidFill>
                  <a:schemeClr val="tx1"/>
                </a:solidFill>
              </a:rPr>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196752"/>
            <a:ext cx="7848600" cy="4690864"/>
          </a:xfrm>
        </p:spPr>
        <p:txBody>
          <a:bodyPr/>
          <a:lstStyle/>
          <a:p>
            <a:pPr marL="0" lvl="1" indent="0" eaLnBrk="0" hangingPunct="0">
              <a:buClr>
                <a:srgbClr val="003366"/>
              </a:buClr>
              <a:buNone/>
              <a:defRPr/>
            </a:pPr>
            <a:r>
              <a:rPr lang="fr-CA" sz="2300" dirty="0">
                <a:solidFill>
                  <a:srgbClr val="003366"/>
                </a:solidFill>
              </a:rPr>
              <a:t>[Traduction]</a:t>
            </a:r>
          </a:p>
          <a:p>
            <a:pPr marL="274320" lvl="1" indent="-274320">
              <a:buNone/>
              <a:defRPr/>
            </a:pPr>
            <a:r>
              <a:rPr lang="fr-CA" sz="2300" dirty="0" smtClean="0"/>
              <a:t>« […] le lien le plus ténu » </a:t>
            </a:r>
            <a:r>
              <a:rPr lang="en-US" sz="2300" dirty="0" smtClean="0"/>
              <a:t>- </a:t>
            </a:r>
            <a:r>
              <a:rPr lang="fr-CA" sz="2300" dirty="0" smtClean="0"/>
              <a:t>ICN Pharmaceuticals Inc. [1997] (Virazole)</a:t>
            </a:r>
          </a:p>
          <a:p>
            <a:pPr lvl="1"/>
            <a:r>
              <a:rPr lang="fr-CA" sz="2000" dirty="0" smtClean="0"/>
              <a:t>Définit le </a:t>
            </a:r>
            <a:r>
              <a:rPr lang="fr-FR" sz="2000" dirty="0" smtClean="0"/>
              <a:t>critère </a:t>
            </a:r>
            <a:r>
              <a:rPr lang="fr-CA" sz="2000" dirty="0" smtClean="0"/>
              <a:t>en trois volets servant à établir la compétence du CEPMB</a:t>
            </a:r>
            <a:endParaRPr lang="en-CA" sz="2000" dirty="0" smtClean="0">
              <a:solidFill>
                <a:schemeClr val="tx1"/>
              </a:solidFill>
            </a:endParaRPr>
          </a:p>
          <a:p>
            <a:pPr lvl="3">
              <a:spcBef>
                <a:spcPts val="0"/>
              </a:spcBef>
            </a:pPr>
            <a:r>
              <a:rPr lang="fr-CA" sz="2000" dirty="0" smtClean="0"/>
              <a:t>titulaire d’un brevet</a:t>
            </a:r>
            <a:r>
              <a:rPr lang="en-CA" sz="2000" dirty="0" smtClean="0">
                <a:solidFill>
                  <a:schemeClr val="tx1"/>
                </a:solidFill>
              </a:rPr>
              <a:t> </a:t>
            </a:r>
            <a:endParaRPr lang="en-CA" sz="2000" dirty="0">
              <a:solidFill>
                <a:schemeClr val="tx1"/>
              </a:solidFill>
            </a:endParaRPr>
          </a:p>
          <a:p>
            <a:pPr lvl="3">
              <a:spcBef>
                <a:spcPts val="0"/>
              </a:spcBef>
            </a:pPr>
            <a:r>
              <a:rPr lang="fr-CA" sz="2000" dirty="0" smtClean="0"/>
              <a:t>L’invention doit être liée au médicament</a:t>
            </a:r>
            <a:r>
              <a:rPr lang="en-CA" sz="2000" dirty="0" smtClean="0"/>
              <a:t>.</a:t>
            </a:r>
            <a:endParaRPr lang="en-CA" sz="2000" dirty="0">
              <a:solidFill>
                <a:schemeClr val="tx1"/>
              </a:solidFill>
            </a:endParaRPr>
          </a:p>
          <a:p>
            <a:pPr lvl="3">
              <a:spcBef>
                <a:spcPts val="0"/>
              </a:spcBef>
            </a:pPr>
            <a:r>
              <a:rPr lang="fr-CA" sz="2000" dirty="0" smtClean="0">
                <a:solidFill>
                  <a:schemeClr val="tx1"/>
                </a:solidFill>
              </a:rPr>
              <a:t>vente du médicament </a:t>
            </a:r>
            <a:r>
              <a:rPr lang="fr-CA" sz="2000" dirty="0" smtClean="0"/>
              <a:t>sur le marché canadien</a:t>
            </a:r>
            <a:endParaRPr lang="fr-CA" sz="2000" dirty="0" smtClean="0">
              <a:solidFill>
                <a:schemeClr val="tx1"/>
              </a:solidFill>
            </a:endParaRPr>
          </a:p>
          <a:p>
            <a:pPr lvl="1"/>
            <a:r>
              <a:rPr lang="fr-CA" sz="2000" dirty="0" smtClean="0">
                <a:solidFill>
                  <a:schemeClr val="tx1"/>
                </a:solidFill>
              </a:rPr>
              <a:t>Définit le concept « Brevet applicable ou non? »</a:t>
            </a:r>
          </a:p>
          <a:p>
            <a:pPr lvl="3">
              <a:spcBef>
                <a:spcPts val="0"/>
              </a:spcBef>
            </a:pPr>
            <a:r>
              <a:rPr lang="fr-FR" sz="2000" dirty="0" smtClean="0"/>
              <a:t>Il </a:t>
            </a:r>
            <a:r>
              <a:rPr lang="fr-FR" sz="2000" dirty="0"/>
              <a:t>doit exister un lien rationnel entre </a:t>
            </a:r>
            <a:r>
              <a:rPr lang="fr-FR" sz="2000" dirty="0" smtClean="0"/>
              <a:t>l’invention </a:t>
            </a:r>
            <a:r>
              <a:rPr lang="fr-FR" sz="2000" dirty="0"/>
              <a:t>et le </a:t>
            </a:r>
            <a:r>
              <a:rPr lang="fr-FR" sz="2000" dirty="0" smtClean="0"/>
              <a:t>médicament </a:t>
            </a:r>
            <a:r>
              <a:rPr lang="en-CA" sz="2000" dirty="0" smtClean="0">
                <a:solidFill>
                  <a:schemeClr val="tx1"/>
                </a:solidFill>
              </a:rPr>
              <a:t>– le lien le plus ténu.</a:t>
            </a:r>
          </a:p>
          <a:p>
            <a:pPr lvl="3">
              <a:spcBef>
                <a:spcPts val="0"/>
              </a:spcBef>
            </a:pPr>
            <a:r>
              <a:rPr lang="fr-FR" sz="2000" dirty="0" smtClean="0"/>
              <a:t>Il n’est pas nécessaire d’interpréter </a:t>
            </a:r>
            <a:r>
              <a:rPr lang="fr-FR" sz="2000" dirty="0"/>
              <a:t>le brevet pour établir le </a:t>
            </a:r>
            <a:r>
              <a:rPr lang="fr-FR" sz="2000" dirty="0" smtClean="0"/>
              <a:t>lien.</a:t>
            </a:r>
            <a:r>
              <a:rPr lang="en-CA" sz="2000" dirty="0" smtClean="0">
                <a:solidFill>
                  <a:schemeClr val="tx1"/>
                </a:solidFill>
              </a:rPr>
              <a:t> </a:t>
            </a:r>
            <a:endParaRPr lang="en-CA" sz="2000" dirty="0">
              <a:solidFill>
                <a:schemeClr val="tx1"/>
              </a:solidFill>
            </a:endParaRPr>
          </a:p>
          <a:p>
            <a:pPr lvl="3">
              <a:spcBef>
                <a:spcPts val="0"/>
              </a:spcBef>
            </a:pPr>
            <a:r>
              <a:rPr lang="fr-FR" sz="2000" dirty="0" smtClean="0"/>
              <a:t>Le </a:t>
            </a:r>
            <a:r>
              <a:rPr lang="fr-FR" sz="2000" dirty="0"/>
              <a:t>brevet ne doit pas nécessairement </a:t>
            </a:r>
            <a:r>
              <a:rPr lang="fr-FR" sz="2000" dirty="0" smtClean="0"/>
              <a:t>être utilisé.</a:t>
            </a:r>
            <a:endParaRPr lang="en-CA" sz="2000" dirty="0" smtClean="0">
              <a:solidFill>
                <a:schemeClr val="tx1"/>
              </a:solidFill>
            </a:endParaRPr>
          </a:p>
          <a:p>
            <a:pPr marL="1028700" lvl="3" indent="0">
              <a:spcBef>
                <a:spcPts val="0"/>
              </a:spcBef>
              <a:buNone/>
            </a:pPr>
            <a:endParaRPr lang="en-CA" sz="2000" dirty="0">
              <a:solidFill>
                <a:schemeClr val="tx1"/>
              </a:solidFill>
            </a:endParaRPr>
          </a:p>
          <a:p>
            <a:pPr marL="449263" lvl="1" indent="-106363">
              <a:buNone/>
              <a:defRPr/>
            </a:pPr>
            <a:r>
              <a:rPr lang="fr-CA" sz="2000" dirty="0" smtClean="0"/>
              <a:t>*Compétence – s’applique à tous les brevets, qu’ils soient utilisés ou  susceptibles d’être utilisés</a:t>
            </a:r>
          </a:p>
          <a:p>
            <a:pPr marL="0" indent="0">
              <a:buNone/>
            </a:pPr>
            <a:r>
              <a:rPr lang="en-US" dirty="0">
                <a:solidFill>
                  <a:schemeClr val="tx1"/>
                </a:solidFill>
              </a:rPr>
              <a:t>	</a:t>
            </a:r>
            <a:endParaRPr lang="en-US" dirty="0" smtClean="0">
              <a:solidFill>
                <a:schemeClr val="tx1"/>
              </a:solidFill>
            </a:endParaRPr>
          </a:p>
          <a:p>
            <a:pPr>
              <a:buNone/>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10</a:t>
            </a:fld>
            <a:endParaRPr lang="en-US" dirty="0"/>
          </a:p>
        </p:txBody>
      </p:sp>
    </p:spTree>
    <p:extLst>
      <p:ext uri="{BB962C8B-B14F-4D97-AF65-F5344CB8AC3E}">
        <p14:creationId xmlns:p14="http://schemas.microsoft.com/office/powerpoint/2010/main" val="2834312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p:cNvSpPr>
            <a:spLocks noGrp="1" noChangeArrowheads="1"/>
          </p:cNvSpPr>
          <p:nvPr>
            <p:ph type="title" idx="4294967295"/>
          </p:nvPr>
        </p:nvSpPr>
        <p:spPr>
          <a:xfrm>
            <a:off x="1219200" y="304800"/>
            <a:ext cx="7620000" cy="714375"/>
          </a:xfrm>
        </p:spPr>
        <p:txBody>
          <a:bodyPr/>
          <a:lstStyle/>
          <a:p>
            <a:r>
              <a:rPr lang="fr-CA" sz="2800" dirty="0" smtClean="0">
                <a:solidFill>
                  <a:schemeClr val="tx1"/>
                </a:solidFill>
              </a:rPr>
              <a:t>Comment fonctionne…la réglementation des prix? ______________________________________________</a:t>
            </a:r>
            <a:endParaRPr lang="fr-CA" sz="2800" dirty="0">
              <a:solidFill>
                <a:schemeClr val="tx1"/>
              </a:solidFill>
            </a:endParaRPr>
          </a:p>
        </p:txBody>
      </p:sp>
      <p:sp>
        <p:nvSpPr>
          <p:cNvPr id="21506" name="Rectangle 3"/>
          <p:cNvSpPr>
            <a:spLocks noGrp="1" noChangeArrowheads="1"/>
          </p:cNvSpPr>
          <p:nvPr>
            <p:ph idx="4294967295"/>
          </p:nvPr>
        </p:nvSpPr>
        <p:spPr>
          <a:xfrm>
            <a:off x="1219200" y="1124744"/>
            <a:ext cx="7620000" cy="5328444"/>
          </a:xfrm>
        </p:spPr>
        <p:txBody>
          <a:bodyPr/>
          <a:lstStyle/>
          <a:p>
            <a:pPr marL="0" indent="0">
              <a:buNone/>
            </a:pPr>
            <a:r>
              <a:rPr lang="fr-CA" dirty="0" smtClean="0">
                <a:solidFill>
                  <a:schemeClr val="tx1"/>
                </a:solidFill>
              </a:rPr>
              <a:t>Compétence</a:t>
            </a:r>
          </a:p>
          <a:p>
            <a:pPr lvl="1">
              <a:buFont typeface="Wingdings" pitchFamily="2" charset="2"/>
              <a:buChar char="§"/>
            </a:pPr>
            <a:r>
              <a:rPr lang="fr-FR" sz="2000" dirty="0" smtClean="0"/>
              <a:t>Réglementer </a:t>
            </a:r>
            <a:r>
              <a:rPr lang="fr-FR" sz="2000" dirty="0"/>
              <a:t>les prix (c.-à-d. les prix départ-usine) </a:t>
            </a:r>
            <a:r>
              <a:rPr lang="fr-FR" sz="2000" dirty="0" smtClean="0"/>
              <a:t>auxquels </a:t>
            </a:r>
            <a:r>
              <a:rPr lang="fr-FR" sz="2000" dirty="0"/>
              <a:t>les brevetés vendent leurs médicaments brevetés aux grossistes, aux hôpitaux et aux </a:t>
            </a:r>
            <a:r>
              <a:rPr lang="fr-FR" sz="2000" dirty="0" smtClean="0"/>
              <a:t>pharmacies</a:t>
            </a:r>
            <a:endParaRPr lang="en-CA" sz="2000" dirty="0">
              <a:solidFill>
                <a:schemeClr val="tx1"/>
              </a:solidFill>
            </a:endParaRPr>
          </a:p>
          <a:p>
            <a:pPr marL="0" indent="0">
              <a:buFont typeface="Wingdings" pitchFamily="-60" charset="2"/>
              <a:buNone/>
            </a:pPr>
            <a:r>
              <a:rPr lang="fr-CA" dirty="0" smtClean="0">
                <a:solidFill>
                  <a:schemeClr val="tx1"/>
                </a:solidFill>
              </a:rPr>
              <a:t>Facteurs dont le Conseil doit tenir compte en vue de déterminer si le prix de vente d’un médicament est excessif</a:t>
            </a:r>
            <a:endParaRPr lang="fr-CA" i="1" dirty="0" smtClean="0">
              <a:solidFill>
                <a:schemeClr val="tx1"/>
              </a:solidFill>
            </a:endParaRPr>
          </a:p>
          <a:p>
            <a:pPr marL="698500" lvl="1" indent="-355600">
              <a:tabLst>
                <a:tab pos="355600" algn="l"/>
              </a:tabLst>
            </a:pPr>
            <a:r>
              <a:rPr lang="fr-CA" i="1" dirty="0" smtClean="0"/>
              <a:t>Loi sur les brevets </a:t>
            </a:r>
            <a:r>
              <a:rPr lang="fr-CA" dirty="0" smtClean="0"/>
              <a:t>et</a:t>
            </a:r>
            <a:r>
              <a:rPr lang="fr-CA" i="1" dirty="0" smtClean="0">
                <a:solidFill>
                  <a:schemeClr val="tx1"/>
                </a:solidFill>
              </a:rPr>
              <a:t> </a:t>
            </a:r>
            <a:r>
              <a:rPr lang="fr-CA" i="1" dirty="0" smtClean="0"/>
              <a:t>Règlement sur les médicaments brevetés</a:t>
            </a:r>
            <a:r>
              <a:rPr lang="fr-CA" i="1" dirty="0" smtClean="0">
                <a:solidFill>
                  <a:schemeClr val="tx1"/>
                </a:solidFill>
              </a:rPr>
              <a:t> </a:t>
            </a:r>
            <a:r>
              <a:rPr lang="fr-CA" dirty="0" smtClean="0">
                <a:solidFill>
                  <a:schemeClr val="tx1"/>
                </a:solidFill>
              </a:rPr>
              <a:t>– tests selon la catégorie et cadre établi en fonction du produit de référence </a:t>
            </a:r>
          </a:p>
          <a:p>
            <a:pPr marL="990600" lvl="2" indent="-355600">
              <a:buFont typeface="Wingdings" pitchFamily="-60" charset="2"/>
              <a:buChar char="§"/>
              <a:tabLst>
                <a:tab pos="355600" algn="l"/>
              </a:tabLst>
            </a:pPr>
            <a:r>
              <a:rPr lang="fr-FR" sz="1600" dirty="0" smtClean="0"/>
              <a:t>le </a:t>
            </a:r>
            <a:r>
              <a:rPr lang="fr-FR" sz="1600" dirty="0"/>
              <a:t>prix </a:t>
            </a:r>
            <a:r>
              <a:rPr lang="fr-FR" sz="1600" dirty="0" smtClean="0"/>
              <a:t>de vente d’</a:t>
            </a:r>
            <a:r>
              <a:rPr lang="fr-FR" sz="1600" u="sng" dirty="0" smtClean="0"/>
              <a:t>autres</a:t>
            </a:r>
            <a:r>
              <a:rPr lang="fr-FR" sz="1600" dirty="0" smtClean="0"/>
              <a:t> médicaments </a:t>
            </a:r>
            <a:r>
              <a:rPr lang="fr-FR" sz="1600" dirty="0"/>
              <a:t>de la même </a:t>
            </a:r>
            <a:r>
              <a:rPr lang="fr-FR" sz="1600" dirty="0" smtClean="0"/>
              <a:t>catégorie thérapeutique au Canada</a:t>
            </a:r>
            <a:endParaRPr lang="en-US" sz="1600" dirty="0" smtClean="0">
              <a:solidFill>
                <a:schemeClr val="tx1"/>
              </a:solidFill>
            </a:endParaRPr>
          </a:p>
          <a:p>
            <a:pPr marL="990600" lvl="2" indent="-355600">
              <a:buFont typeface="Wingdings" pitchFamily="-60" charset="2"/>
              <a:buChar char="§"/>
              <a:tabLst>
                <a:tab pos="355600" algn="l"/>
              </a:tabLst>
            </a:pPr>
            <a:r>
              <a:rPr lang="fr-CA" sz="1600" dirty="0" smtClean="0"/>
              <a:t>le prix de vente de médicaments dans les pays de comparaison </a:t>
            </a:r>
            <a:r>
              <a:rPr lang="fr-CA" sz="1600" dirty="0" smtClean="0">
                <a:solidFill>
                  <a:schemeClr val="tx1"/>
                </a:solidFill>
              </a:rPr>
              <a:t>* </a:t>
            </a:r>
          </a:p>
          <a:p>
            <a:pPr marL="990600" lvl="2" indent="-355600">
              <a:buFont typeface="Wingdings" pitchFamily="-60" charset="2"/>
              <a:buChar char="§"/>
              <a:tabLst>
                <a:tab pos="355600" algn="l"/>
              </a:tabLst>
            </a:pPr>
            <a:r>
              <a:rPr lang="fr-CA" sz="1600" dirty="0" smtClean="0">
                <a:solidFill>
                  <a:schemeClr val="tx1"/>
                </a:solidFill>
              </a:rPr>
              <a:t>variations de </a:t>
            </a:r>
            <a:r>
              <a:rPr lang="fr-CA" sz="1600" dirty="0" smtClean="0"/>
              <a:t>l’Indice des prix à la consommation (IPC)</a:t>
            </a:r>
            <a:endParaRPr lang="fr-CA" sz="1600" dirty="0" smtClean="0">
              <a:solidFill>
                <a:schemeClr val="tx1"/>
              </a:solidFill>
            </a:endParaRPr>
          </a:p>
          <a:p>
            <a:pPr marL="698500" lvl="1" indent="-355600">
              <a:buFont typeface="Wingdings" pitchFamily="-60" charset="2"/>
              <a:buChar char="§"/>
              <a:tabLst>
                <a:tab pos="355600" algn="l"/>
              </a:tabLst>
            </a:pPr>
            <a:endParaRPr lang="en-US" sz="1800" dirty="0" smtClean="0">
              <a:solidFill>
                <a:schemeClr val="tx1"/>
              </a:solidFill>
            </a:endParaRPr>
          </a:p>
          <a:p>
            <a:pPr marL="449263" lvl="1" indent="-106363">
              <a:buNone/>
              <a:tabLst>
                <a:tab pos="449263" algn="l"/>
              </a:tabLst>
            </a:pPr>
            <a:r>
              <a:rPr lang="en-US" sz="1400" dirty="0" smtClean="0">
                <a:solidFill>
                  <a:schemeClr val="tx1"/>
                </a:solidFill>
              </a:rPr>
              <a:t>* </a:t>
            </a:r>
            <a:r>
              <a:rPr lang="fr-CA" sz="1400" dirty="0" smtClean="0">
                <a:solidFill>
                  <a:schemeClr val="tx1"/>
                </a:solidFill>
              </a:rPr>
              <a:t>Les sept pays de comparaison sont les suivants : la France, l’Allemagne, l’Italie, la Suède, la Suisse, le   Royaume-Uni et les États-Unis.</a:t>
            </a:r>
            <a:endParaRPr lang="fr-CA" dirty="0" smtClean="0">
              <a:solidFill>
                <a:schemeClr val="tx1"/>
              </a:solidFill>
            </a:endParaRPr>
          </a:p>
          <a:p>
            <a:pPr marL="355600" indent="-355600">
              <a:buFont typeface="Wingdings" pitchFamily="-60" charset="2"/>
              <a:buNone/>
              <a:tabLst>
                <a:tab pos="355600" algn="l"/>
              </a:tabLst>
            </a:pPr>
            <a:endParaRPr lang="en-US" dirty="0" smtClean="0">
              <a:solidFill>
                <a:schemeClr val="tx1"/>
              </a:solidFill>
            </a:endParaRPr>
          </a:p>
        </p:txBody>
      </p:sp>
      <p:sp>
        <p:nvSpPr>
          <p:cNvPr id="21507" name="Slide Number Placeholder 3"/>
          <p:cNvSpPr txBox="1">
            <a:spLocks noGrp="1"/>
          </p:cNvSpPr>
          <p:nvPr/>
        </p:nvSpPr>
        <p:spPr bwMode="auto">
          <a:xfrm>
            <a:off x="152400" y="5867400"/>
            <a:ext cx="609600" cy="476250"/>
          </a:xfrm>
          <a:prstGeom prst="rect">
            <a:avLst/>
          </a:prstGeom>
          <a:noFill/>
          <a:ln w="9525">
            <a:noFill/>
            <a:miter lim="800000"/>
            <a:headEnd/>
            <a:tailEnd/>
          </a:ln>
        </p:spPr>
        <p:txBody>
          <a:bodyPr anchor="b">
            <a:prstTxWarp prst="textNoShape">
              <a:avLst/>
            </a:prstTxWarp>
          </a:bodyPr>
          <a:lstStyle/>
          <a:p>
            <a:pPr algn="r"/>
            <a:fld id="{9C125D66-5488-4A77-9EF4-9D70CDB9619B}" type="slidenum">
              <a:rPr lang="en-US" sz="1400">
                <a:solidFill>
                  <a:schemeClr val="bg1"/>
                </a:solidFill>
              </a:rPr>
              <a:pPr algn="r"/>
              <a:t>11</a:t>
            </a:fld>
            <a:endParaRPr lang="en-US" sz="1400" dirty="0"/>
          </a:p>
        </p:txBody>
      </p:sp>
    </p:spTree>
    <p:extLst>
      <p:ext uri="{BB962C8B-B14F-4D97-AF65-F5344CB8AC3E}">
        <p14:creationId xmlns:p14="http://schemas.microsoft.com/office/powerpoint/2010/main" val="3080181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800" dirty="0" smtClean="0">
                <a:solidFill>
                  <a:schemeClr val="tx1"/>
                </a:solidFill>
              </a:rPr>
              <a:t>Comment fonctionnent…les tests appliqués aux prix des médicaments? </a:t>
            </a: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970384"/>
            <a:ext cx="7848600" cy="5050904"/>
          </a:xfrm>
        </p:spPr>
        <p:txBody>
          <a:bodyPr/>
          <a:lstStyle/>
          <a:p>
            <a:pPr marL="0" indent="0">
              <a:buNone/>
              <a:defRPr/>
            </a:pPr>
            <a:endParaRPr lang="en-CA" sz="2300" dirty="0" smtClean="0">
              <a:solidFill>
                <a:schemeClr val="tx1"/>
              </a:solidFill>
            </a:endParaRPr>
          </a:p>
          <a:p>
            <a:pPr>
              <a:buFont typeface="Wingdings" pitchFamily="2" charset="2"/>
              <a:buChar char="§"/>
              <a:defRPr/>
            </a:pPr>
            <a:r>
              <a:rPr lang="fr-CA" sz="1700" dirty="0" smtClean="0">
                <a:solidFill>
                  <a:schemeClr val="tx1"/>
                </a:solidFill>
              </a:rPr>
              <a:t>Combinaison d’amélioration thérapeutique </a:t>
            </a:r>
            <a:r>
              <a:rPr lang="fr-CA" sz="1700" dirty="0" smtClean="0"/>
              <a:t>et du prix de référence international</a:t>
            </a:r>
            <a:r>
              <a:rPr lang="fr-CA" sz="1700" dirty="0" smtClean="0">
                <a:solidFill>
                  <a:schemeClr val="tx1"/>
                </a:solidFill>
              </a:rPr>
              <a:t> </a:t>
            </a:r>
          </a:p>
          <a:p>
            <a:pPr>
              <a:buFont typeface="Wingdings" pitchFamily="2" charset="2"/>
              <a:buChar char="§"/>
              <a:defRPr/>
            </a:pPr>
            <a:r>
              <a:rPr lang="fr-CA" sz="1700" dirty="0"/>
              <a:t>Reconnaître l’innovation pharmaceutique progressive</a:t>
            </a:r>
          </a:p>
          <a:p>
            <a:pPr lvl="1">
              <a:buFont typeface="Wingdings" pitchFamily="2" charset="2"/>
              <a:buChar char="§"/>
              <a:defRPr/>
            </a:pPr>
            <a:r>
              <a:rPr lang="fr-CA" sz="1700" dirty="0"/>
              <a:t>Au moment du lancement, la majoration de prix s’harmonise avec le degré d’amélioration thérapeutique :</a:t>
            </a:r>
          </a:p>
          <a:p>
            <a:pPr lvl="2">
              <a:buFont typeface="Wingdings" pitchFamily="2" charset="2"/>
              <a:buChar char="§"/>
              <a:defRPr/>
            </a:pPr>
            <a:r>
              <a:rPr lang="fr-CA" sz="1600" dirty="0"/>
              <a:t>Quatre </a:t>
            </a:r>
            <a:r>
              <a:rPr lang="fr-CA" sz="1600" dirty="0" smtClean="0"/>
              <a:t>niveaux </a:t>
            </a:r>
            <a:r>
              <a:rPr lang="fr-CA" sz="1600" dirty="0"/>
              <a:t>d’amélioration thérapeutique :</a:t>
            </a:r>
          </a:p>
          <a:p>
            <a:pPr marL="1371600" lvl="3" indent="-342900">
              <a:buAutoNum type="arabicParenR"/>
              <a:defRPr/>
            </a:pPr>
            <a:r>
              <a:rPr lang="fr-CA" sz="1600" dirty="0"/>
              <a:t>Médicament constituant une découverte – </a:t>
            </a:r>
            <a:r>
              <a:rPr lang="fr-CA" sz="1600" dirty="0" smtClean="0"/>
              <a:t>Test </a:t>
            </a:r>
            <a:r>
              <a:rPr lang="fr-CA" sz="1600" dirty="0"/>
              <a:t>de la médiane des prix internationaux</a:t>
            </a:r>
          </a:p>
          <a:p>
            <a:pPr marL="1371600" lvl="3" indent="-342900">
              <a:buAutoNum type="arabicParenR"/>
              <a:defRPr/>
            </a:pPr>
            <a:r>
              <a:rPr lang="fr-CA" sz="1600" dirty="0"/>
              <a:t>Amélioration importante – </a:t>
            </a:r>
            <a:r>
              <a:rPr lang="fr-CA" sz="1600" dirty="0" smtClean="0"/>
              <a:t>le prix le plus élevé entre : le plus élevé des prix obtenus au moyen du Test de la comparaison </a:t>
            </a:r>
            <a:r>
              <a:rPr lang="fr-CA" sz="1600" dirty="0"/>
              <a:t>selon la catégorie thérapeutique et </a:t>
            </a:r>
            <a:r>
              <a:rPr lang="fr-CA" sz="1600" dirty="0" smtClean="0"/>
              <a:t>du test MPI</a:t>
            </a:r>
            <a:endParaRPr lang="fr-CA" sz="1600" dirty="0"/>
          </a:p>
          <a:p>
            <a:pPr marL="1371600" lvl="3" indent="-342900">
              <a:buAutoNum type="arabicParenR"/>
              <a:defRPr/>
            </a:pPr>
            <a:r>
              <a:rPr lang="fr-CA" sz="1600" dirty="0"/>
              <a:t>Amélioration modeste – </a:t>
            </a:r>
            <a:r>
              <a:rPr lang="fr-CA" sz="1600" dirty="0" smtClean="0"/>
              <a:t>le plus élevé des prix entre : la médiane des prix obtenus au moyen du Test de la comparaison </a:t>
            </a:r>
            <a:r>
              <a:rPr lang="fr-CA" sz="1600" dirty="0"/>
              <a:t>selon la catégorie thérapeutique et </a:t>
            </a:r>
            <a:r>
              <a:rPr lang="fr-CA" sz="1600" dirty="0" smtClean="0"/>
              <a:t>du test MPI, </a:t>
            </a:r>
            <a:r>
              <a:rPr lang="fr-CA" sz="1600" dirty="0"/>
              <a:t>et le </a:t>
            </a:r>
            <a:r>
              <a:rPr lang="fr-CA" sz="1600" dirty="0" smtClean="0"/>
              <a:t>prix le plus élevé obtenu au moyen du Test de la comparaison </a:t>
            </a:r>
            <a:r>
              <a:rPr lang="fr-CA" sz="1600" dirty="0"/>
              <a:t>selon la catégorie thérapeutique </a:t>
            </a:r>
            <a:r>
              <a:rPr lang="fr-CA" sz="1600" i="1" dirty="0"/>
              <a:t>(des facteurs primaires et secondaires s’appliquent dans ce cas)</a:t>
            </a:r>
            <a:endParaRPr lang="fr-CA" sz="1600" dirty="0"/>
          </a:p>
          <a:p>
            <a:pPr marL="1371600" lvl="3" indent="-342900">
              <a:buFontTx/>
              <a:buAutoNum type="arabicParenR"/>
              <a:defRPr/>
            </a:pPr>
            <a:r>
              <a:rPr lang="fr-CA" sz="1600" dirty="0"/>
              <a:t>Amélioration minime ou nulle – </a:t>
            </a:r>
            <a:r>
              <a:rPr lang="fr-CA" sz="1600" dirty="0" smtClean="0"/>
              <a:t>le prix le plus élevé obtenu au moyen du Test de </a:t>
            </a:r>
            <a:r>
              <a:rPr lang="fr-CA" sz="1600" dirty="0"/>
              <a:t>la </a:t>
            </a:r>
            <a:r>
              <a:rPr lang="fr-CA" sz="1600" dirty="0" smtClean="0"/>
              <a:t>comparaison </a:t>
            </a:r>
            <a:r>
              <a:rPr lang="fr-CA" sz="1600" dirty="0"/>
              <a:t>selon la catégorie thérapeutique</a:t>
            </a:r>
          </a:p>
          <a:p>
            <a:pPr lvl="0">
              <a:buFont typeface="Wingdings" pitchFamily="2" charset="2"/>
              <a:buChar char="§"/>
              <a:defRPr/>
            </a:pPr>
            <a:r>
              <a:rPr lang="fr-CA" sz="1700" dirty="0"/>
              <a:t>Surveiller, après le lancement, le prix de transaction moyen (PTM) par rapport au prix moyen non excessif (PMNE), assujetti à la limite établie en fonction de l’Indice des prix à la consommation</a:t>
            </a:r>
          </a:p>
          <a:p>
            <a:pPr>
              <a:buFont typeface="Wingdings" pitchFamily="2" charset="2"/>
              <a:buChar char="§"/>
              <a:defRPr/>
            </a:pPr>
            <a:endParaRPr lang="en-CA" dirty="0" smtClean="0">
              <a:solidFill>
                <a:schemeClr val="tx1"/>
              </a:solidFill>
            </a:endParaRPr>
          </a:p>
          <a:p>
            <a:pPr lvl="2">
              <a:buFont typeface="Wingdings" pitchFamily="2" charset="2"/>
              <a:buChar char="§"/>
            </a:pPr>
            <a:endParaRPr lang="en-CA" sz="1800"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12</a:t>
            </a:fld>
            <a:endParaRPr lang="en-US" dirty="0"/>
          </a:p>
        </p:txBody>
      </p:sp>
    </p:spTree>
    <p:extLst>
      <p:ext uri="{BB962C8B-B14F-4D97-AF65-F5344CB8AC3E}">
        <p14:creationId xmlns:p14="http://schemas.microsoft.com/office/powerpoint/2010/main" val="3338162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60648"/>
            <a:ext cx="7848600" cy="792088"/>
          </a:xfrm>
        </p:spPr>
        <p:txBody>
          <a:bodyPr/>
          <a:lstStyle/>
          <a:p>
            <a:r>
              <a:rPr lang="fr-CA" sz="2800" dirty="0">
                <a:solidFill>
                  <a:srgbClr val="003366"/>
                </a:solidFill>
              </a:rPr>
              <a:t>Comment fonctionnent…les tests appliqués aux prix des </a:t>
            </a:r>
            <a:r>
              <a:rPr lang="fr-CA" sz="2800" dirty="0" smtClean="0">
                <a:solidFill>
                  <a:srgbClr val="003366"/>
                </a:solidFill>
              </a:rPr>
              <a:t>médicaments?</a:t>
            </a:r>
            <a:endParaRPr lang="en-CA" sz="2800" dirty="0"/>
          </a:p>
        </p:txBody>
      </p:sp>
      <p:sp>
        <p:nvSpPr>
          <p:cNvPr id="3" name="Content Placeholder 2"/>
          <p:cNvSpPr>
            <a:spLocks noGrp="1"/>
          </p:cNvSpPr>
          <p:nvPr>
            <p:ph idx="1"/>
          </p:nvPr>
        </p:nvSpPr>
        <p:spPr>
          <a:xfrm>
            <a:off x="1066800" y="1124744"/>
            <a:ext cx="7848600" cy="5580856"/>
          </a:xfrm>
        </p:spPr>
        <p:txBody>
          <a:bodyPr/>
          <a:lstStyle/>
          <a:p>
            <a:pPr lvl="1">
              <a:buFont typeface="Wingdings" pitchFamily="2" charset="2"/>
              <a:buChar char="§"/>
              <a:defRPr/>
            </a:pPr>
            <a:r>
              <a:rPr lang="fr-CA" sz="1800" dirty="0" smtClean="0">
                <a:solidFill>
                  <a:schemeClr val="tx1"/>
                </a:solidFill>
              </a:rPr>
              <a:t>Les tests appliqués aux prix des médicaments sont effectués selon le niveau d’amélioration thérapeutique.</a:t>
            </a:r>
          </a:p>
          <a:p>
            <a:pPr lvl="1">
              <a:buFont typeface="Wingdings" pitchFamily="2" charset="2"/>
              <a:buChar char="§"/>
              <a:defRPr/>
            </a:pPr>
            <a:r>
              <a:rPr lang="fr-CA" sz="1800" dirty="0" smtClean="0">
                <a:solidFill>
                  <a:schemeClr val="tx1"/>
                </a:solidFill>
              </a:rPr>
              <a:t>Les prix maximaux au lancement </a:t>
            </a:r>
            <a:r>
              <a:rPr lang="fr-CA" sz="1800" dirty="0" smtClean="0"/>
              <a:t>peuvent être établis autrement en fonction de circonstances précises.</a:t>
            </a:r>
            <a:r>
              <a:rPr lang="fr-CA" sz="1800" dirty="0" smtClean="0">
                <a:solidFill>
                  <a:schemeClr val="tx1"/>
                </a:solidFill>
              </a:rPr>
              <a:t> </a:t>
            </a:r>
          </a:p>
          <a:p>
            <a:pPr lvl="2">
              <a:buFont typeface="Wingdings" pitchFamily="2" charset="2"/>
              <a:buChar char="§"/>
              <a:defRPr/>
            </a:pPr>
            <a:r>
              <a:rPr lang="fr-CA" sz="1800" dirty="0" smtClean="0">
                <a:solidFill>
                  <a:schemeClr val="tx1"/>
                </a:solidFill>
              </a:rPr>
              <a:t>Par exemple, </a:t>
            </a:r>
            <a:r>
              <a:rPr lang="fr-CA" sz="1800" dirty="0" smtClean="0"/>
              <a:t>en 2011, dans la catégorie des médicaments constituant une amélioration minime ou nulle (soit 70 % des nouveaux médicaments brevetés) :</a:t>
            </a:r>
            <a:endParaRPr lang="fr-CA" sz="1800" dirty="0" smtClean="0">
              <a:solidFill>
                <a:schemeClr val="tx1"/>
              </a:solidFill>
            </a:endParaRPr>
          </a:p>
          <a:p>
            <a:pPr lvl="3">
              <a:buFont typeface="Wingdings" pitchFamily="2" charset="2"/>
              <a:buChar char="§"/>
              <a:defRPr/>
            </a:pPr>
            <a:r>
              <a:rPr lang="fr-CA" dirty="0" smtClean="0">
                <a:solidFill>
                  <a:schemeClr val="tx1"/>
                </a:solidFill>
              </a:rPr>
              <a:t>Trente pour cent (30 %) du temps, le prix moyen maximal potentiel </a:t>
            </a:r>
            <a:r>
              <a:rPr lang="en-CA" dirty="0" smtClean="0">
                <a:solidFill>
                  <a:schemeClr val="tx1"/>
                </a:solidFill>
              </a:rPr>
              <a:t>(PMMP) </a:t>
            </a:r>
            <a:r>
              <a:rPr lang="fr-CA" dirty="0" smtClean="0">
                <a:solidFill>
                  <a:schemeClr val="tx1"/>
                </a:solidFill>
              </a:rPr>
              <a:t>a été établi au moyen de la Comparaison</a:t>
            </a:r>
            <a:r>
              <a:rPr lang="fr-CA" dirty="0" smtClean="0"/>
              <a:t> </a:t>
            </a:r>
            <a:r>
              <a:rPr lang="fr-FR" dirty="0" smtClean="0"/>
              <a:t>du </a:t>
            </a:r>
            <a:r>
              <a:rPr lang="fr-FR" dirty="0"/>
              <a:t>prix au Canada avec le prix international le plus </a:t>
            </a:r>
            <a:r>
              <a:rPr lang="fr-FR" dirty="0" smtClean="0"/>
              <a:t>élevé parce que le prix obtenu au moyen du Test de la comparaison selon la catégorie thérapeutique était supérieur à celui obtenu au moyen de la </a:t>
            </a:r>
            <a:r>
              <a:rPr lang="fr-FR" dirty="0"/>
              <a:t>Comparaison du prix au Canada avec le prix international le plus </a:t>
            </a:r>
            <a:r>
              <a:rPr lang="fr-FR" dirty="0" smtClean="0"/>
              <a:t>élevé, ou parce qu’on ne pouvait effectuer le Test de la comparaison selon la catégorie thérapeutique.</a:t>
            </a:r>
            <a:endParaRPr lang="en-CA" dirty="0" smtClean="0">
              <a:solidFill>
                <a:schemeClr val="tx1"/>
              </a:solidFill>
            </a:endParaRPr>
          </a:p>
          <a:p>
            <a:pPr lvl="3">
              <a:buFont typeface="Wingdings" pitchFamily="2" charset="2"/>
              <a:buChar char="§"/>
              <a:defRPr/>
            </a:pPr>
            <a:r>
              <a:rPr lang="fr-CA" dirty="0" smtClean="0">
                <a:solidFill>
                  <a:schemeClr val="tx1"/>
                </a:solidFill>
              </a:rPr>
              <a:t>Quarante pour cent (40 %) du temps, le PMMP </a:t>
            </a:r>
            <a:r>
              <a:rPr lang="fr-CA" dirty="0" smtClean="0"/>
              <a:t>a été établi </a:t>
            </a:r>
            <a:r>
              <a:rPr lang="fr-CA" dirty="0" smtClean="0">
                <a:solidFill>
                  <a:schemeClr val="tx1"/>
                </a:solidFill>
              </a:rPr>
              <a:t>au moyen du Test de la comparaison selon la catégorie thérapeutique.</a:t>
            </a:r>
            <a:endParaRPr lang="fr-CA" dirty="0">
              <a:solidFill>
                <a:schemeClr val="tx1"/>
              </a:solidFill>
            </a:endParaRPr>
          </a:p>
        </p:txBody>
      </p:sp>
      <p:sp>
        <p:nvSpPr>
          <p:cNvPr id="4" name="Slide Number Placeholder 3"/>
          <p:cNvSpPr>
            <a:spLocks noGrp="1"/>
          </p:cNvSpPr>
          <p:nvPr>
            <p:ph type="sldNum" sz="quarter" idx="10"/>
          </p:nvPr>
        </p:nvSpPr>
        <p:spPr/>
        <p:txBody>
          <a:bodyPr/>
          <a:lstStyle/>
          <a:p>
            <a:fld id="{9AE01BED-D8E1-49C6-9412-EC47A3C5ABFB}" type="slidenum">
              <a:rPr lang="en-US" smtClean="0"/>
              <a:pPr/>
              <a:t>13</a:t>
            </a:fld>
            <a:endParaRPr lang="en-US" dirty="0"/>
          </a:p>
        </p:txBody>
      </p:sp>
    </p:spTree>
    <p:extLst>
      <p:ext uri="{BB962C8B-B14F-4D97-AF65-F5344CB8AC3E}">
        <p14:creationId xmlns:p14="http://schemas.microsoft.com/office/powerpoint/2010/main" val="3400518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3100" dirty="0" smtClean="0">
                <a:solidFill>
                  <a:schemeClr val="tx1"/>
                </a:solidFill>
              </a:rPr>
              <a:t>Comment fonctionnent…les produits biologiques?</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268760"/>
            <a:ext cx="7848600" cy="4978896"/>
          </a:xfrm>
        </p:spPr>
        <p:txBody>
          <a:bodyPr/>
          <a:lstStyle/>
          <a:p>
            <a:r>
              <a:rPr lang="fr-CA" sz="2000" dirty="0" smtClean="0"/>
              <a:t>Les produits biologiques sont traités comme tout autre médicament.</a:t>
            </a:r>
          </a:p>
          <a:p>
            <a:pPr marL="0" indent="0">
              <a:buNone/>
            </a:pPr>
            <a:endParaRPr lang="en-CA" sz="2000" dirty="0" smtClean="0"/>
          </a:p>
          <a:p>
            <a:r>
              <a:rPr lang="fr-CA" sz="2000" dirty="0" smtClean="0"/>
              <a:t>Quelques produits biologiques représentent des produits médicamenteux constituant une découverte (ex. Enbrel en 2000) et sont ainsi soumis au Test de la médiane des prix internationaux.</a:t>
            </a:r>
          </a:p>
          <a:p>
            <a:pPr marL="0" indent="0">
              <a:buNone/>
            </a:pPr>
            <a:endParaRPr lang="en-CA" sz="2000" dirty="0"/>
          </a:p>
          <a:p>
            <a:r>
              <a:rPr lang="fr-CA" sz="2000" dirty="0" smtClean="0"/>
              <a:t>D’autres médicaments peuvent être classés comme produits médicamenteux constituant une amélioration modeste ou nulle (ex. Humira, Cimzia, Simponi).</a:t>
            </a:r>
          </a:p>
          <a:p>
            <a:endParaRPr lang="en-CA" sz="2000" dirty="0"/>
          </a:p>
          <a:p>
            <a:r>
              <a:rPr lang="fr-CA" sz="2000" dirty="0" smtClean="0"/>
              <a:t>Si l’on considère les vaccins comme produits biologiques, le médicament Gardasil était donc un produit médicamenteux constituant une découverte en 2006, mais le médicament Cervarix était classé comme produit médicamenteux constituant une amélioration minime ou nulle en 2010.</a:t>
            </a:r>
          </a:p>
          <a:p>
            <a:endParaRPr lang="en-CA" sz="2000" dirty="0"/>
          </a:p>
          <a:p>
            <a:pPr lvl="2">
              <a:buFont typeface="Wingdings" pitchFamily="2" charset="2"/>
              <a:buChar char="§"/>
            </a:pPr>
            <a:endParaRPr lang="en-CA" sz="1800"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14</a:t>
            </a:fld>
            <a:endParaRPr lang="en-US" dirty="0"/>
          </a:p>
        </p:txBody>
      </p:sp>
    </p:spTree>
    <p:extLst>
      <p:ext uri="{BB962C8B-B14F-4D97-AF65-F5344CB8AC3E}">
        <p14:creationId xmlns:p14="http://schemas.microsoft.com/office/powerpoint/2010/main" val="3227208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600" dirty="0" smtClean="0">
                <a:solidFill>
                  <a:schemeClr val="tx1"/>
                </a:solidFill>
              </a:rPr>
              <a:t>Comment fonctionne…le PMMP par rapport au prix public?</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000" dirty="0" smtClean="0"/>
              <a:t>* L</a:t>
            </a:r>
            <a:r>
              <a:rPr lang="fr-CA" sz="2000" dirty="0" smtClean="0"/>
              <a:t>e PMMP est établi en fonction du prix du médicament de marque, ce prix étant de 0,65 $.</a:t>
            </a:r>
            <a:r>
              <a:rPr lang="fr-CA" sz="1400" dirty="0" smtClean="0"/>
              <a:t/>
            </a:r>
            <a:br>
              <a:rPr lang="fr-CA" sz="1400" dirty="0" smtClean="0"/>
            </a:br>
            <a:endParaRPr lang="fr-CA" sz="1400" dirty="0" smtClean="0"/>
          </a:p>
        </p:txBody>
      </p:sp>
      <p:sp>
        <p:nvSpPr>
          <p:cNvPr id="2" name="Slide Number Placeholder 1"/>
          <p:cNvSpPr>
            <a:spLocks noGrp="1"/>
          </p:cNvSpPr>
          <p:nvPr>
            <p:ph type="sldNum" sz="quarter" idx="10"/>
          </p:nvPr>
        </p:nvSpPr>
        <p:spPr/>
        <p:txBody>
          <a:bodyPr/>
          <a:lstStyle/>
          <a:p>
            <a:fld id="{9AE01BED-D8E1-49C6-9412-EC47A3C5ABFB}" type="slidenum">
              <a:rPr lang="en-US" smtClean="0"/>
              <a:pPr/>
              <a:t>15</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76176992"/>
              </p:ext>
            </p:extLst>
          </p:nvPr>
        </p:nvGraphicFramePr>
        <p:xfrm>
          <a:off x="1115616" y="1844824"/>
          <a:ext cx="7776863" cy="2712720"/>
        </p:xfrm>
        <a:graphic>
          <a:graphicData uri="http://schemas.openxmlformats.org/drawingml/2006/table">
            <a:tbl>
              <a:tblPr firstRow="1" bandRow="1">
                <a:tableStyleId>{5C22544A-7EE6-4342-B048-85BDC9FD1C3A}</a:tableStyleId>
              </a:tblPr>
              <a:tblGrid>
                <a:gridCol w="1074434"/>
                <a:gridCol w="725766"/>
                <a:gridCol w="1116123"/>
                <a:gridCol w="1116125"/>
                <a:gridCol w="1008112"/>
                <a:gridCol w="792087"/>
                <a:gridCol w="1008113"/>
                <a:gridCol w="936103"/>
              </a:tblGrid>
              <a:tr h="1008112">
                <a:tc>
                  <a:txBody>
                    <a:bodyPr/>
                    <a:lstStyle/>
                    <a:p>
                      <a:r>
                        <a:rPr lang="fr-CA" sz="1400" noProof="0" dirty="0" smtClean="0"/>
                        <a:t>Médicament</a:t>
                      </a:r>
                      <a:endParaRPr lang="fr-CA" sz="1400" noProof="0" dirty="0"/>
                    </a:p>
                  </a:txBody>
                  <a:tcPr/>
                </a:tc>
                <a:tc>
                  <a:txBody>
                    <a:bodyPr/>
                    <a:lstStyle/>
                    <a:p>
                      <a:r>
                        <a:rPr lang="fr-CA" sz="1400" noProof="0" dirty="0" smtClean="0"/>
                        <a:t>Cat.</a:t>
                      </a:r>
                      <a:endParaRPr lang="fr-CA" sz="1400" noProof="0" dirty="0"/>
                    </a:p>
                  </a:txBody>
                  <a:tcPr/>
                </a:tc>
                <a:tc>
                  <a:txBody>
                    <a:bodyPr/>
                    <a:lstStyle/>
                    <a:p>
                      <a:r>
                        <a:rPr lang="fr-CA" sz="1400" noProof="0" dirty="0" smtClean="0"/>
                        <a:t>Prix médian international au lancement</a:t>
                      </a:r>
                      <a:endParaRPr lang="fr-CA" sz="1400" noProof="0" dirty="0"/>
                    </a:p>
                  </a:txBody>
                  <a:tcPr/>
                </a:tc>
                <a:tc>
                  <a:txBody>
                    <a:bodyPr/>
                    <a:lstStyle/>
                    <a:p>
                      <a:r>
                        <a:rPr lang="fr-CA" sz="1400" noProof="0" dirty="0" smtClean="0"/>
                        <a:t>Prix international le plus élevé au lancement</a:t>
                      </a:r>
                      <a:endParaRPr lang="fr-CA" sz="1400" noProof="0" dirty="0"/>
                    </a:p>
                  </a:txBody>
                  <a:tcPr/>
                </a:tc>
                <a:tc>
                  <a:txBody>
                    <a:bodyPr/>
                    <a:lstStyle/>
                    <a:p>
                      <a:r>
                        <a:rPr lang="fr-CA" sz="1400" noProof="0" dirty="0" smtClean="0"/>
                        <a:t>Test principal</a:t>
                      </a:r>
                      <a:endParaRPr lang="fr-CA" sz="1400" noProof="0" dirty="0"/>
                    </a:p>
                  </a:txBody>
                  <a:tcPr/>
                </a:tc>
                <a:tc>
                  <a:txBody>
                    <a:bodyPr/>
                    <a:lstStyle/>
                    <a:p>
                      <a:r>
                        <a:rPr lang="fr-CA" sz="1400" noProof="0" dirty="0" smtClean="0"/>
                        <a:t>PMMP</a:t>
                      </a:r>
                      <a:endParaRPr lang="fr-CA" sz="1400" noProof="0" dirty="0"/>
                    </a:p>
                  </a:txBody>
                  <a:tcPr/>
                </a:tc>
                <a:tc>
                  <a:txBody>
                    <a:bodyPr/>
                    <a:lstStyle/>
                    <a:p>
                      <a:r>
                        <a:rPr lang="fr-CA" sz="1400" noProof="0" dirty="0" smtClean="0"/>
                        <a:t>Prix de référence au lancement  (PTM)</a:t>
                      </a:r>
                      <a:endParaRPr lang="fr-CA" sz="1400" noProof="0" dirty="0"/>
                    </a:p>
                  </a:txBody>
                  <a:tcPr/>
                </a:tc>
                <a:tc>
                  <a:txBody>
                    <a:bodyPr/>
                    <a:lstStyle/>
                    <a:p>
                      <a:r>
                        <a:rPr lang="fr-CA" sz="1400" noProof="0" dirty="0" smtClean="0"/>
                        <a:t>Prix accessible au public</a:t>
                      </a:r>
                    </a:p>
                  </a:txBody>
                  <a:tcPr/>
                </a:tc>
              </a:tr>
              <a:tr h="370840">
                <a:tc>
                  <a:txBody>
                    <a:bodyPr/>
                    <a:lstStyle/>
                    <a:p>
                      <a:r>
                        <a:rPr lang="fr-CA" sz="1400" noProof="0" dirty="0" smtClean="0"/>
                        <a:t>Médicament de marque-X</a:t>
                      </a:r>
                      <a:endParaRPr lang="fr-CA" sz="1400" noProof="0" dirty="0"/>
                    </a:p>
                  </a:txBody>
                  <a:tcPr/>
                </a:tc>
                <a:tc>
                  <a:txBody>
                    <a:bodyPr/>
                    <a:lstStyle/>
                    <a:p>
                      <a:r>
                        <a:rPr lang="fr-CA" sz="1400" noProof="0" dirty="0" smtClean="0"/>
                        <a:t>AMN</a:t>
                      </a:r>
                      <a:endParaRPr lang="fr-CA" sz="1400" noProof="0" dirty="0"/>
                    </a:p>
                  </a:txBody>
                  <a:tcPr/>
                </a:tc>
                <a:tc>
                  <a:txBody>
                    <a:bodyPr/>
                    <a:lstStyle/>
                    <a:p>
                      <a:r>
                        <a:rPr lang="fr-CA" sz="1400" noProof="0" dirty="0" smtClean="0"/>
                        <a:t>1,15</a:t>
                      </a:r>
                      <a:endParaRPr lang="fr-CA" sz="1400" noProof="0" dirty="0"/>
                    </a:p>
                  </a:txBody>
                  <a:tcPr/>
                </a:tc>
                <a:tc>
                  <a:txBody>
                    <a:bodyPr/>
                    <a:lstStyle/>
                    <a:p>
                      <a:r>
                        <a:rPr lang="fr-CA" sz="1400" noProof="0" dirty="0" smtClean="0"/>
                        <a:t>2,95</a:t>
                      </a:r>
                      <a:endParaRPr lang="fr-CA" sz="1400" noProof="0" dirty="0"/>
                    </a:p>
                  </a:txBody>
                  <a:tcPr/>
                </a:tc>
                <a:tc>
                  <a:txBody>
                    <a:bodyPr/>
                    <a:lstStyle/>
                    <a:p>
                      <a:r>
                        <a:rPr lang="fr-CA" sz="1400" noProof="0" dirty="0" smtClean="0"/>
                        <a:t>CCT</a:t>
                      </a:r>
                      <a:endParaRPr lang="fr-CA" sz="1400" noProof="0" dirty="0"/>
                    </a:p>
                  </a:txBody>
                  <a:tcPr/>
                </a:tc>
                <a:tc>
                  <a:txBody>
                    <a:bodyPr/>
                    <a:lstStyle/>
                    <a:p>
                      <a:r>
                        <a:rPr lang="fr-CA" sz="1400" noProof="0" dirty="0" smtClean="0"/>
                        <a:t>2,45</a:t>
                      </a:r>
                      <a:endParaRPr lang="fr-CA" sz="1400" noProof="0" dirty="0"/>
                    </a:p>
                  </a:txBody>
                  <a:tcPr/>
                </a:tc>
                <a:tc>
                  <a:txBody>
                    <a:bodyPr/>
                    <a:lstStyle/>
                    <a:p>
                      <a:r>
                        <a:rPr lang="fr-CA" sz="1400" noProof="0" dirty="0" smtClean="0"/>
                        <a:t>0,68</a:t>
                      </a:r>
                      <a:endParaRPr lang="fr-CA" sz="1400" noProof="0" dirty="0"/>
                    </a:p>
                  </a:txBody>
                  <a:tcPr/>
                </a:tc>
                <a:tc>
                  <a:txBody>
                    <a:bodyPr/>
                    <a:lstStyle/>
                    <a:p>
                      <a:r>
                        <a:rPr lang="fr-CA" sz="1400" noProof="0" dirty="0" smtClean="0"/>
                        <a:t>0,69</a:t>
                      </a:r>
                      <a:endParaRPr lang="fr-CA" sz="1400" noProof="0" dirty="0"/>
                    </a:p>
                  </a:txBody>
                  <a:tcPr/>
                </a:tc>
              </a:tr>
              <a:tr h="370840">
                <a:tc>
                  <a:txBody>
                    <a:bodyPr/>
                    <a:lstStyle/>
                    <a:p>
                      <a:r>
                        <a:rPr lang="fr-CA" sz="1400" noProof="0" dirty="0" smtClean="0"/>
                        <a:t>Médicament de marque-Y</a:t>
                      </a:r>
                      <a:endParaRPr lang="fr-CA"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400" noProof="0" dirty="0" smtClean="0"/>
                        <a:t>AMN</a:t>
                      </a:r>
                      <a:endParaRPr lang="fr-CA" sz="1400" noProof="0" dirty="0"/>
                    </a:p>
                  </a:txBody>
                  <a:tcPr/>
                </a:tc>
                <a:tc>
                  <a:txBody>
                    <a:bodyPr/>
                    <a:lstStyle/>
                    <a:p>
                      <a:r>
                        <a:rPr lang="fr-CA" sz="1400" noProof="0" dirty="0" smtClean="0"/>
                        <a:t>1,40</a:t>
                      </a:r>
                      <a:endParaRPr lang="fr-CA" sz="1400" noProof="0" dirty="0"/>
                    </a:p>
                  </a:txBody>
                  <a:tcPr/>
                </a:tc>
                <a:tc>
                  <a:txBody>
                    <a:bodyPr/>
                    <a:lstStyle/>
                    <a:p>
                      <a:r>
                        <a:rPr lang="fr-CA" sz="1400" noProof="0" dirty="0" smtClean="0"/>
                        <a:t>1,85</a:t>
                      </a:r>
                      <a:endParaRPr lang="fr-CA" sz="1400" noProof="0" dirty="0"/>
                    </a:p>
                  </a:txBody>
                  <a:tcPr/>
                </a:tc>
                <a:tc>
                  <a:txBody>
                    <a:bodyPr/>
                    <a:lstStyle/>
                    <a:p>
                      <a:r>
                        <a:rPr lang="fr-CA" sz="1400" noProof="0" dirty="0" smtClean="0"/>
                        <a:t>CCT</a:t>
                      </a:r>
                      <a:endParaRPr lang="fr-CA" sz="1400" noProof="0" dirty="0"/>
                    </a:p>
                  </a:txBody>
                  <a:tcPr/>
                </a:tc>
                <a:tc>
                  <a:txBody>
                    <a:bodyPr/>
                    <a:lstStyle/>
                    <a:p>
                      <a:r>
                        <a:rPr lang="fr-CA" sz="1400" noProof="0" dirty="0" smtClean="0"/>
                        <a:t>1,52</a:t>
                      </a:r>
                      <a:endParaRPr lang="fr-CA" sz="1400" noProof="0" dirty="0"/>
                    </a:p>
                  </a:txBody>
                  <a:tcPr/>
                </a:tc>
                <a:tc>
                  <a:txBody>
                    <a:bodyPr/>
                    <a:lstStyle/>
                    <a:p>
                      <a:r>
                        <a:rPr lang="fr-CA" sz="1400" noProof="0" dirty="0" smtClean="0"/>
                        <a:t>1,50</a:t>
                      </a:r>
                      <a:endParaRPr lang="fr-CA" sz="1400" noProof="0" dirty="0"/>
                    </a:p>
                  </a:txBody>
                  <a:tcPr/>
                </a:tc>
                <a:tc>
                  <a:txBody>
                    <a:bodyPr/>
                    <a:lstStyle/>
                    <a:p>
                      <a:r>
                        <a:rPr lang="fr-CA" sz="1400" noProof="0" dirty="0" smtClean="0"/>
                        <a:t>1,50</a:t>
                      </a:r>
                      <a:endParaRPr lang="fr-CA" sz="1400" noProof="0" dirty="0"/>
                    </a:p>
                  </a:txBody>
                  <a:tcPr/>
                </a:tc>
              </a:tr>
              <a:tr h="482456">
                <a:tc>
                  <a:txBody>
                    <a:bodyPr/>
                    <a:lstStyle/>
                    <a:p>
                      <a:r>
                        <a:rPr lang="fr-CA" sz="1400" noProof="0" dirty="0" smtClean="0"/>
                        <a:t>Médicament </a:t>
                      </a:r>
                      <a:r>
                        <a:rPr lang="fr-CA" sz="1400" baseline="0" noProof="0" dirty="0" smtClean="0"/>
                        <a:t>générique</a:t>
                      </a:r>
                      <a:r>
                        <a:rPr lang="fr-CA" sz="1400" noProof="0" dirty="0" smtClean="0"/>
                        <a:t>-A</a:t>
                      </a:r>
                      <a:endParaRPr lang="fr-CA"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400" noProof="0" dirty="0" smtClean="0"/>
                        <a:t>AMN</a:t>
                      </a:r>
                      <a:endParaRPr lang="fr-CA" sz="1400" noProof="0" dirty="0"/>
                    </a:p>
                  </a:txBody>
                  <a:tcPr/>
                </a:tc>
                <a:tc>
                  <a:txBody>
                    <a:bodyPr/>
                    <a:lstStyle/>
                    <a:p>
                      <a:r>
                        <a:rPr lang="fr-CA" sz="1400" noProof="0" dirty="0" smtClean="0"/>
                        <a:t>0,85</a:t>
                      </a:r>
                      <a:endParaRPr lang="fr-CA" sz="1400" noProof="0" dirty="0"/>
                    </a:p>
                  </a:txBody>
                  <a:tcPr/>
                </a:tc>
                <a:tc>
                  <a:txBody>
                    <a:bodyPr/>
                    <a:lstStyle/>
                    <a:p>
                      <a:r>
                        <a:rPr lang="fr-CA" sz="1400" noProof="0" dirty="0" smtClean="0"/>
                        <a:t>1,50</a:t>
                      </a:r>
                      <a:endParaRPr lang="fr-CA" sz="1400" noProof="0" dirty="0"/>
                    </a:p>
                  </a:txBody>
                  <a:tcPr/>
                </a:tc>
                <a:tc>
                  <a:txBody>
                    <a:bodyPr/>
                    <a:lstStyle/>
                    <a:p>
                      <a:r>
                        <a:rPr lang="fr-CA" sz="1400" noProof="0" dirty="0" smtClean="0"/>
                        <a:t>CCT*</a:t>
                      </a:r>
                      <a:endParaRPr lang="fr-CA" sz="1400" noProof="0" dirty="0"/>
                    </a:p>
                  </a:txBody>
                  <a:tcPr/>
                </a:tc>
                <a:tc>
                  <a:txBody>
                    <a:bodyPr/>
                    <a:lstStyle/>
                    <a:p>
                      <a:r>
                        <a:rPr lang="fr-CA" sz="1400" noProof="0" dirty="0" smtClean="0"/>
                        <a:t>0,65</a:t>
                      </a:r>
                      <a:endParaRPr lang="fr-CA" sz="1400" noProof="0" dirty="0"/>
                    </a:p>
                  </a:txBody>
                  <a:tcPr/>
                </a:tc>
                <a:tc>
                  <a:txBody>
                    <a:bodyPr/>
                    <a:lstStyle/>
                    <a:p>
                      <a:r>
                        <a:rPr lang="fr-CA" sz="1400" noProof="0" dirty="0" smtClean="0"/>
                        <a:t>0,42</a:t>
                      </a:r>
                      <a:endParaRPr lang="fr-CA" sz="1400" noProof="0" dirty="0"/>
                    </a:p>
                  </a:txBody>
                  <a:tcPr/>
                </a:tc>
                <a:tc>
                  <a:txBody>
                    <a:bodyPr/>
                    <a:lstStyle/>
                    <a:p>
                      <a:r>
                        <a:rPr lang="fr-CA" sz="1400" noProof="0" dirty="0" smtClean="0"/>
                        <a:t>0,33</a:t>
                      </a:r>
                      <a:endParaRPr lang="fr-CA" sz="1400" noProof="0" dirty="0"/>
                    </a:p>
                  </a:txBody>
                  <a:tcPr/>
                </a:tc>
              </a:tr>
            </a:tbl>
          </a:graphicData>
        </a:graphic>
      </p:graphicFrame>
    </p:spTree>
    <p:extLst>
      <p:ext uri="{BB962C8B-B14F-4D97-AF65-F5344CB8AC3E}">
        <p14:creationId xmlns:p14="http://schemas.microsoft.com/office/powerpoint/2010/main" val="3111517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332656"/>
            <a:ext cx="7848600" cy="1066800"/>
          </a:xfrm>
        </p:spPr>
        <p:txBody>
          <a:bodyPr/>
          <a:lstStyle/>
          <a:p>
            <a:r>
              <a:rPr lang="fr-CA" sz="3400" dirty="0" smtClean="0">
                <a:solidFill>
                  <a:schemeClr val="tx1"/>
                </a:solidFill>
              </a:rPr>
              <a:t>Ratio moyen du prix de 2011 par rapport au prix de lancement, par année de lancement</a:t>
            </a:r>
            <a:endParaRPr lang="fr-CA" sz="3400" dirty="0">
              <a:solidFill>
                <a:schemeClr val="tx1"/>
              </a:solidFill>
            </a:endParaRPr>
          </a:p>
        </p:txBody>
      </p:sp>
      <p:sp>
        <p:nvSpPr>
          <p:cNvPr id="4" name="Slide Number Placeholder 3"/>
          <p:cNvSpPr>
            <a:spLocks noGrp="1"/>
          </p:cNvSpPr>
          <p:nvPr>
            <p:ph type="sldNum" sz="quarter" idx="10"/>
          </p:nvPr>
        </p:nvSpPr>
        <p:spPr/>
        <p:txBody>
          <a:bodyPr/>
          <a:lstStyle/>
          <a:p>
            <a:fld id="{9AE01BED-D8E1-49C6-9412-EC47A3C5ABFB}" type="slidenum">
              <a:rPr lang="en-US" smtClean="0"/>
              <a:pPr/>
              <a:t>16</a:t>
            </a:fld>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dirty="0"/>
          </a:p>
        </p:txBody>
      </p:sp>
      <p:graphicFrame>
        <p:nvGraphicFramePr>
          <p:cNvPr id="3" name="Object 5"/>
          <p:cNvGraphicFramePr>
            <a:graphicFrameLocks noChangeAspect="1"/>
          </p:cNvGraphicFramePr>
          <p:nvPr>
            <p:extLst>
              <p:ext uri="{D42A27DB-BD31-4B8C-83A1-F6EECF244321}">
                <p14:modId xmlns:p14="http://schemas.microsoft.com/office/powerpoint/2010/main" val="3446603815"/>
              </p:ext>
            </p:extLst>
          </p:nvPr>
        </p:nvGraphicFramePr>
        <p:xfrm>
          <a:off x="1024230" y="1511571"/>
          <a:ext cx="7375146" cy="4570871"/>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3"/>
          <p:cNvSpPr>
            <a:spLocks noChangeArrowheads="1"/>
          </p:cNvSpPr>
          <p:nvPr/>
        </p:nvSpPr>
        <p:spPr bwMode="auto">
          <a:xfrm>
            <a:off x="0" y="4105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dirty="0"/>
          </a:p>
        </p:txBody>
      </p:sp>
      <p:cxnSp>
        <p:nvCxnSpPr>
          <p:cNvPr id="8" name="Straight Connector 7"/>
          <p:cNvCxnSpPr/>
          <p:nvPr/>
        </p:nvCxnSpPr>
        <p:spPr bwMode="auto">
          <a:xfrm flipV="1">
            <a:off x="1691680" y="3140968"/>
            <a:ext cx="6480720" cy="72008"/>
          </a:xfrm>
          <a:prstGeom prst="line">
            <a:avLst/>
          </a:prstGeom>
          <a:solidFill>
            <a:schemeClr val="accent1"/>
          </a:solidFill>
          <a:ln w="22225" cap="sq"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2571943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800" dirty="0" smtClean="0">
                <a:solidFill>
                  <a:schemeClr val="tx1"/>
                </a:solidFill>
              </a:rPr>
              <a:t>Mot de la fin</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1196752"/>
            <a:ext cx="7848600" cy="4824536"/>
          </a:xfrm>
        </p:spPr>
        <p:txBody>
          <a:bodyPr/>
          <a:lstStyle/>
          <a:p>
            <a:pPr>
              <a:buFont typeface="Wingdings" pitchFamily="2" charset="2"/>
              <a:buChar char="§"/>
            </a:pPr>
            <a:r>
              <a:rPr lang="fr-CA" sz="1900" dirty="0" smtClean="0">
                <a:solidFill>
                  <a:schemeClr val="tx1"/>
                </a:solidFill>
              </a:rPr>
              <a:t>Marché très dynamique, avec de nombreux facteurs en jeu</a:t>
            </a:r>
          </a:p>
          <a:p>
            <a:pPr>
              <a:buFont typeface="Wingdings" pitchFamily="2" charset="2"/>
              <a:buChar char="§"/>
            </a:pPr>
            <a:endParaRPr lang="fr-CA" sz="1900" dirty="0" smtClean="0">
              <a:solidFill>
                <a:schemeClr val="tx1"/>
              </a:solidFill>
            </a:endParaRPr>
          </a:p>
          <a:p>
            <a:pPr>
              <a:buFont typeface="Wingdings" pitchFamily="2" charset="2"/>
              <a:buChar char="§"/>
            </a:pPr>
            <a:r>
              <a:rPr lang="fr-CA" sz="1900" dirty="0" smtClean="0">
                <a:solidFill>
                  <a:schemeClr val="tx1"/>
                </a:solidFill>
              </a:rPr>
              <a:t>En moyenne, les prix pratiqués au Canada sont inférieurs à ceux pratiqués aux États-Unis de </a:t>
            </a:r>
            <a:r>
              <a:rPr lang="fr-CA" sz="1900" dirty="0" smtClean="0"/>
              <a:t>même que </a:t>
            </a:r>
            <a:r>
              <a:rPr lang="fr-CA" sz="1900" dirty="0" smtClean="0">
                <a:solidFill>
                  <a:schemeClr val="tx1"/>
                </a:solidFill>
              </a:rPr>
              <a:t>dans certains pays de l’Union européenne.</a:t>
            </a:r>
          </a:p>
          <a:p>
            <a:pPr>
              <a:buFont typeface="Wingdings" pitchFamily="2" charset="2"/>
              <a:buChar char="§"/>
            </a:pPr>
            <a:endParaRPr lang="en-US" sz="1900" dirty="0" smtClean="0">
              <a:solidFill>
                <a:schemeClr val="tx1"/>
              </a:solidFill>
            </a:endParaRPr>
          </a:p>
          <a:p>
            <a:pPr>
              <a:buFont typeface="Wingdings" pitchFamily="2" charset="2"/>
              <a:buChar char="§"/>
            </a:pPr>
            <a:r>
              <a:rPr lang="fr-CA" sz="1900" dirty="0" smtClean="0">
                <a:solidFill>
                  <a:schemeClr val="tx1"/>
                </a:solidFill>
              </a:rPr>
              <a:t>Il peut être difficile de créer un équilibre entre l’attribution d’un niveau d’innovation et l’atteinte d’un prix non excessif.</a:t>
            </a:r>
          </a:p>
          <a:p>
            <a:pPr marL="0" indent="0">
              <a:buNone/>
            </a:pPr>
            <a:endParaRPr lang="en-US" sz="1900" dirty="0" smtClean="0">
              <a:solidFill>
                <a:schemeClr val="tx1"/>
              </a:solidFill>
            </a:endParaRPr>
          </a:p>
          <a:p>
            <a:pPr>
              <a:buFont typeface="Wingdings" pitchFamily="2" charset="2"/>
              <a:buChar char="§"/>
            </a:pPr>
            <a:r>
              <a:rPr lang="fr-CA" sz="1900" dirty="0" smtClean="0">
                <a:solidFill>
                  <a:schemeClr val="tx1"/>
                </a:solidFill>
              </a:rPr>
              <a:t>Industrie très conforme</a:t>
            </a:r>
          </a:p>
          <a:p>
            <a:pPr>
              <a:buFont typeface="Wingdings" pitchFamily="2" charset="2"/>
              <a:buChar char="§"/>
            </a:pPr>
            <a:endParaRPr lang="en-US" sz="1900" dirty="0" smtClean="0">
              <a:solidFill>
                <a:schemeClr val="tx1"/>
              </a:solidFill>
            </a:endParaRPr>
          </a:p>
          <a:p>
            <a:pPr>
              <a:buFont typeface="Wingdings" pitchFamily="2" charset="2"/>
              <a:buChar char="§"/>
            </a:pPr>
            <a:r>
              <a:rPr lang="fr-CA" sz="1900" dirty="0" smtClean="0">
                <a:solidFill>
                  <a:schemeClr val="tx1"/>
                </a:solidFill>
              </a:rPr>
              <a:t>Continuer de promouvoir la conformité</a:t>
            </a:r>
          </a:p>
          <a:p>
            <a:pPr marL="0" indent="0">
              <a:buNone/>
            </a:pPr>
            <a:endParaRPr lang="en-US" sz="1900" dirty="0" smtClean="0">
              <a:solidFill>
                <a:schemeClr val="tx1"/>
              </a:solidFill>
            </a:endParaRPr>
          </a:p>
          <a:p>
            <a:r>
              <a:rPr lang="fr-CA" sz="1900" dirty="0" smtClean="0">
                <a:solidFill>
                  <a:schemeClr val="tx1"/>
                </a:solidFill>
              </a:rPr>
              <a:t>Engagement à l’égard des Lignes directrices qui peuvent être adaptées à un milieu en évolution</a:t>
            </a:r>
          </a:p>
        </p:txBody>
      </p:sp>
      <p:sp>
        <p:nvSpPr>
          <p:cNvPr id="2" name="Slide Number Placeholder 1"/>
          <p:cNvSpPr>
            <a:spLocks noGrp="1"/>
          </p:cNvSpPr>
          <p:nvPr>
            <p:ph type="sldNum" sz="quarter" idx="10"/>
          </p:nvPr>
        </p:nvSpPr>
        <p:spPr/>
        <p:txBody>
          <a:bodyPr/>
          <a:lstStyle/>
          <a:p>
            <a:fld id="{9AE01BED-D8E1-49C6-9412-EC47A3C5ABFB}" type="slidenum">
              <a:rPr lang="en-US" smtClean="0"/>
              <a:pPr/>
              <a:t>17</a:t>
            </a:fld>
            <a:endParaRPr lang="en-US" dirty="0"/>
          </a:p>
        </p:txBody>
      </p:sp>
    </p:spTree>
    <p:extLst>
      <p:ext uri="{BB962C8B-B14F-4D97-AF65-F5344CB8AC3E}">
        <p14:creationId xmlns:p14="http://schemas.microsoft.com/office/powerpoint/2010/main" val="3159689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3"/>
          <p:cNvSpPr>
            <a:spLocks noGrp="1" noChangeArrowheads="1"/>
          </p:cNvSpPr>
          <p:nvPr>
            <p:ph type="body" idx="4294967295"/>
          </p:nvPr>
        </p:nvSpPr>
        <p:spPr>
          <a:xfrm>
            <a:off x="1115615" y="755424"/>
            <a:ext cx="7632849" cy="1233416"/>
          </a:xfrm>
        </p:spPr>
        <p:txBody>
          <a:bodyPr/>
          <a:lstStyle/>
          <a:p>
            <a:pPr algn="ctr">
              <a:buFont typeface="Wingdings" pitchFamily="-60" charset="2"/>
              <a:buNone/>
            </a:pPr>
            <a:r>
              <a:rPr lang="en-US" sz="3600" dirty="0" smtClean="0">
                <a:solidFill>
                  <a:schemeClr val="tx1"/>
                </a:solidFill>
              </a:rPr>
              <a:t>Thank you.</a:t>
            </a:r>
          </a:p>
          <a:p>
            <a:pPr algn="ctr">
              <a:buFont typeface="Wingdings" pitchFamily="-60" charset="2"/>
              <a:buNone/>
            </a:pPr>
            <a:r>
              <a:rPr lang="en-US" sz="3600" dirty="0" smtClean="0">
                <a:solidFill>
                  <a:schemeClr val="tx1"/>
                </a:solidFill>
              </a:rPr>
              <a:t>Merci.</a:t>
            </a:r>
          </a:p>
          <a:p>
            <a:pPr algn="ctr">
              <a:buFont typeface="Wingdings" pitchFamily="-60" charset="2"/>
              <a:buNone/>
            </a:pPr>
            <a:r>
              <a:rPr lang="en-US" sz="3600" dirty="0" smtClean="0">
                <a:solidFill>
                  <a:schemeClr val="tx1"/>
                </a:solidFill>
                <a:hlinkClick r:id="rId3"/>
              </a:rPr>
              <a:t>michelle.boudreau@pmprb-cepmb.gc.ca</a:t>
            </a:r>
            <a:endParaRPr lang="en-US" sz="3600" dirty="0" smtClean="0">
              <a:solidFill>
                <a:schemeClr val="tx1"/>
              </a:solidFill>
            </a:endParaRPr>
          </a:p>
          <a:p>
            <a:pPr algn="ctr">
              <a:buFont typeface="Wingdings" pitchFamily="-60" charset="2"/>
              <a:buNone/>
            </a:pPr>
            <a:endParaRPr lang="en-US" sz="3600" dirty="0" smtClean="0">
              <a:solidFill>
                <a:schemeClr val="tx1"/>
              </a:solidFill>
            </a:endParaRPr>
          </a:p>
          <a:p>
            <a:pPr algn="ctr">
              <a:buNone/>
            </a:pPr>
            <a:r>
              <a:rPr lang="en-US" sz="3600" dirty="0" smtClean="0">
                <a:solidFill>
                  <a:schemeClr val="tx1"/>
                </a:solidFill>
                <a:hlinkClick r:id="rId4"/>
              </a:rPr>
              <a:t>www.pmprb-cepmb.gc.ca</a:t>
            </a:r>
            <a:endParaRPr lang="en-US" sz="3600" dirty="0" smtClean="0">
              <a:solidFill>
                <a:schemeClr val="tx1"/>
              </a:solidFill>
            </a:endParaRPr>
          </a:p>
          <a:p>
            <a:pPr algn="ctr">
              <a:buNone/>
            </a:pPr>
            <a:endParaRPr lang="en-US" dirty="0" smtClean="0">
              <a:solidFill>
                <a:schemeClr val="tx1"/>
              </a:solidFill>
            </a:endParaRPr>
          </a:p>
          <a:p>
            <a:pPr algn="ctr">
              <a:buNone/>
            </a:pPr>
            <a:r>
              <a:rPr lang="en-US" dirty="0" smtClean="0">
                <a:solidFill>
                  <a:schemeClr val="tx1"/>
                </a:solidFill>
              </a:rPr>
              <a:t>Twitter : @PMPRB_CEPMB</a:t>
            </a:r>
          </a:p>
        </p:txBody>
      </p:sp>
      <p:sp>
        <p:nvSpPr>
          <p:cNvPr id="50178" name="Slide Number Placeholder 3"/>
          <p:cNvSpPr txBox="1">
            <a:spLocks noGrp="1"/>
          </p:cNvSpPr>
          <p:nvPr/>
        </p:nvSpPr>
        <p:spPr bwMode="auto">
          <a:xfrm>
            <a:off x="152400" y="6245225"/>
            <a:ext cx="609600" cy="476250"/>
          </a:xfrm>
          <a:prstGeom prst="rect">
            <a:avLst/>
          </a:prstGeom>
          <a:noFill/>
          <a:ln w="9525">
            <a:noFill/>
            <a:miter lim="800000"/>
            <a:headEnd/>
            <a:tailEnd/>
          </a:ln>
        </p:spPr>
        <p:txBody>
          <a:bodyPr anchor="b">
            <a:prstTxWarp prst="textNoShape">
              <a:avLst/>
            </a:prstTxWarp>
          </a:bodyPr>
          <a:lstStyle/>
          <a:p>
            <a:pPr algn="r"/>
            <a:fld id="{17016D0D-139E-4D90-9504-C6C651D5A083}" type="slidenum">
              <a:rPr lang="en-US" sz="1400">
                <a:solidFill>
                  <a:schemeClr val="bg1"/>
                </a:solidFill>
              </a:rPr>
              <a:pPr algn="r"/>
              <a:t>18</a:t>
            </a:fld>
            <a:endParaRPr lang="en-US" sz="1400" dirty="0"/>
          </a:p>
        </p:txBody>
      </p:sp>
    </p:spTree>
    <p:extLst>
      <p:ext uri="{BB962C8B-B14F-4D97-AF65-F5344CB8AC3E}">
        <p14:creationId xmlns:p14="http://schemas.microsoft.com/office/powerpoint/2010/main" val="557204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z="3600" dirty="0" smtClean="0"/>
              <a:t>Annexe – renseignements supplémentaires, statistiques et survol du SNIUMP</a:t>
            </a:r>
            <a:r>
              <a:rPr lang="en-CA" dirty="0"/>
              <a:t>	</a:t>
            </a:r>
          </a:p>
        </p:txBody>
      </p:sp>
      <p:sp>
        <p:nvSpPr>
          <p:cNvPr id="4" name="Slide Number Placeholder 3"/>
          <p:cNvSpPr>
            <a:spLocks noGrp="1"/>
          </p:cNvSpPr>
          <p:nvPr>
            <p:ph type="sldNum" sz="quarter" idx="10"/>
          </p:nvPr>
        </p:nvSpPr>
        <p:spPr/>
        <p:txBody>
          <a:bodyPr/>
          <a:lstStyle/>
          <a:p>
            <a:fld id="{9AE01BED-D8E1-49C6-9412-EC47A3C5ABFB}" type="slidenum">
              <a:rPr lang="en-US" smtClean="0"/>
              <a:pPr/>
              <a:t>19</a:t>
            </a:fld>
            <a:endParaRPr lang="en-US" dirty="0"/>
          </a:p>
        </p:txBody>
      </p:sp>
    </p:spTree>
    <p:extLst>
      <p:ext uri="{BB962C8B-B14F-4D97-AF65-F5344CB8AC3E}">
        <p14:creationId xmlns:p14="http://schemas.microsoft.com/office/powerpoint/2010/main" val="586113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800" dirty="0" smtClean="0">
                <a:solidFill>
                  <a:schemeClr val="tx1"/>
                </a:solidFill>
              </a:rPr>
              <a:t>Sommaire</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1700808"/>
            <a:ext cx="7848600" cy="3826768"/>
          </a:xfrm>
        </p:spPr>
        <p:txBody>
          <a:bodyPr/>
          <a:lstStyle/>
          <a:p>
            <a:pPr>
              <a:buFont typeface="Wingdings" pitchFamily="2" charset="2"/>
              <a:buChar char="§"/>
            </a:pPr>
            <a:r>
              <a:rPr lang="fr-CA" dirty="0" smtClean="0">
                <a:solidFill>
                  <a:schemeClr val="tx1"/>
                </a:solidFill>
              </a:rPr>
              <a:t>Tendances du marché</a:t>
            </a:r>
          </a:p>
          <a:p>
            <a:pPr>
              <a:buFont typeface="Wingdings" pitchFamily="2" charset="2"/>
              <a:buChar char="§"/>
            </a:pPr>
            <a:endParaRPr lang="fr-CA" dirty="0" smtClean="0">
              <a:solidFill>
                <a:schemeClr val="tx1"/>
              </a:solidFill>
            </a:endParaRPr>
          </a:p>
          <a:p>
            <a:pPr>
              <a:buFont typeface="Wingdings" pitchFamily="2" charset="2"/>
              <a:buChar char="§"/>
            </a:pPr>
            <a:r>
              <a:rPr lang="fr-CA" dirty="0" smtClean="0">
                <a:solidFill>
                  <a:schemeClr val="tx1"/>
                </a:solidFill>
              </a:rPr>
              <a:t>En apprendre plus sur le CEPMB</a:t>
            </a:r>
          </a:p>
          <a:p>
            <a:pPr>
              <a:buFont typeface="Wingdings" pitchFamily="2" charset="2"/>
              <a:buChar char="§"/>
            </a:pPr>
            <a:endParaRPr lang="fr-CA" dirty="0" smtClean="0">
              <a:solidFill>
                <a:schemeClr val="tx1"/>
              </a:solidFill>
            </a:endParaRPr>
          </a:p>
          <a:p>
            <a:pPr>
              <a:buFont typeface="Wingdings" pitchFamily="2" charset="2"/>
              <a:buChar char="§"/>
            </a:pPr>
            <a:r>
              <a:rPr lang="fr-CA" dirty="0" smtClean="0">
                <a:solidFill>
                  <a:schemeClr val="tx1"/>
                </a:solidFill>
              </a:rPr>
              <a:t>Comment fonctionne…?</a:t>
            </a:r>
          </a:p>
          <a:p>
            <a:pPr marL="0" indent="0">
              <a:buNone/>
            </a:pPr>
            <a:endParaRPr lang="fr-CA" dirty="0" smtClean="0">
              <a:solidFill>
                <a:schemeClr val="tx1"/>
              </a:solidFill>
            </a:endParaRPr>
          </a:p>
          <a:p>
            <a:pPr>
              <a:buFont typeface="Wingdings" pitchFamily="2" charset="2"/>
              <a:buChar char="§"/>
            </a:pPr>
            <a:r>
              <a:rPr lang="fr-CA" dirty="0" smtClean="0">
                <a:solidFill>
                  <a:schemeClr val="tx1"/>
                </a:solidFill>
              </a:rPr>
              <a:t>Mot de la fin</a:t>
            </a:r>
          </a:p>
          <a:p>
            <a:pPr>
              <a:buNone/>
            </a:pPr>
            <a:endParaRPr lang="en-US" dirty="0" smtClean="0">
              <a:solidFill>
                <a:schemeClr val="tx1"/>
              </a:solidFill>
            </a:endParaRPr>
          </a:p>
          <a:p>
            <a:pPr lvl="1">
              <a:buFont typeface="Wingdings" pitchFamily="2" charset="2"/>
              <a:buChar char="§"/>
            </a:pPr>
            <a:endParaRPr lang="en-US" dirty="0" smtClean="0">
              <a:solidFill>
                <a:schemeClr val="tx1"/>
              </a:solidFill>
            </a:endParaRPr>
          </a:p>
          <a:p>
            <a:pPr marL="0" indent="0">
              <a:buNone/>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87450" y="260350"/>
            <a:ext cx="7727950" cy="864394"/>
          </a:xfrm>
        </p:spPr>
        <p:txBody>
          <a:bodyPr/>
          <a:lstStyle/>
          <a:p>
            <a:r>
              <a:rPr lang="fr-CA" sz="2200" dirty="0" smtClean="0">
                <a:ea typeface="ＭＳ Ｐゴシック" pitchFamily="34" charset="-128"/>
              </a:rPr>
              <a:t>Tendances du marché – Dépenses </a:t>
            </a:r>
            <a:r>
              <a:rPr lang="fr-CA" sz="2200" dirty="0">
                <a:ea typeface="ＭＳ Ｐゴシック" pitchFamily="34" charset="-128"/>
              </a:rPr>
              <a:t>des régimes publics d’assurance-médicaments canadiens* en médicaments sur </a:t>
            </a:r>
            <a:r>
              <a:rPr lang="fr-CA" sz="2200" dirty="0" smtClean="0">
                <a:ea typeface="ＭＳ Ｐゴシック" pitchFamily="34" charset="-128"/>
              </a:rPr>
              <a:t>ordonnance, taux </a:t>
            </a:r>
            <a:r>
              <a:rPr lang="fr-CA" sz="2200" dirty="0">
                <a:ea typeface="ＭＳ Ｐゴシック" pitchFamily="34" charset="-128"/>
              </a:rPr>
              <a:t>de croissance et totaux </a:t>
            </a:r>
            <a:r>
              <a:rPr lang="fr-CA" sz="2200" dirty="0" smtClean="0">
                <a:ea typeface="ＭＳ Ｐゴシック" pitchFamily="34" charset="-128"/>
              </a:rPr>
              <a:t>annuels de </a:t>
            </a:r>
            <a:r>
              <a:rPr lang="fr-CA" sz="2200" dirty="0">
                <a:ea typeface="ＭＳ Ｐゴシック" pitchFamily="34" charset="-128"/>
              </a:rPr>
              <a:t>2005-2006 à </a:t>
            </a:r>
            <a:r>
              <a:rPr lang="fr-CA" sz="2200" dirty="0" smtClean="0">
                <a:ea typeface="ＭＳ Ｐゴシック" pitchFamily="34" charset="-128"/>
              </a:rPr>
              <a:t>2010-2011</a:t>
            </a:r>
            <a:endParaRPr lang="en-US" sz="2200" dirty="0" smtClean="0">
              <a:ea typeface="ＭＳ Ｐゴシック" pitchFamily="34" charset="-128"/>
            </a:endParaRPr>
          </a:p>
        </p:txBody>
      </p:sp>
      <p:sp>
        <p:nvSpPr>
          <p:cNvPr id="409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b="1">
                <a:solidFill>
                  <a:schemeClr val="tx1"/>
                </a:solidFill>
                <a:latin typeface="Arial" charset="0"/>
              </a:defRPr>
            </a:lvl1pPr>
            <a:lvl2pPr marL="742950" indent="-285750" eaLnBrk="0" hangingPunct="0">
              <a:defRPr sz="1200" b="1">
                <a:solidFill>
                  <a:schemeClr val="tx1"/>
                </a:solidFill>
                <a:latin typeface="Arial" charset="0"/>
              </a:defRPr>
            </a:lvl2pPr>
            <a:lvl3pPr marL="1143000" indent="-228600" eaLnBrk="0" hangingPunct="0">
              <a:defRPr sz="1200" b="1">
                <a:solidFill>
                  <a:schemeClr val="tx1"/>
                </a:solidFill>
                <a:latin typeface="Arial" charset="0"/>
              </a:defRPr>
            </a:lvl3pPr>
            <a:lvl4pPr marL="1600200" indent="-228600" eaLnBrk="0" hangingPunct="0">
              <a:defRPr sz="1200" b="1">
                <a:solidFill>
                  <a:schemeClr val="tx1"/>
                </a:solidFill>
                <a:latin typeface="Arial" charset="0"/>
              </a:defRPr>
            </a:lvl4pPr>
            <a:lvl5pPr marL="2057400" indent="-228600" eaLnBrk="0" hangingPunct="0">
              <a:defRPr sz="1200" b="1">
                <a:solidFill>
                  <a:schemeClr val="tx1"/>
                </a:solidFill>
                <a:latin typeface="Arial" charset="0"/>
              </a:defRPr>
            </a:lvl5pPr>
            <a:lvl6pPr marL="2514600" indent="-228600" eaLnBrk="0" fontAlgn="base" hangingPunct="0">
              <a:spcBef>
                <a:spcPct val="0"/>
              </a:spcBef>
              <a:spcAft>
                <a:spcPct val="0"/>
              </a:spcAft>
              <a:defRPr sz="1200" b="1">
                <a:solidFill>
                  <a:schemeClr val="tx1"/>
                </a:solidFill>
                <a:latin typeface="Arial" charset="0"/>
              </a:defRPr>
            </a:lvl6pPr>
            <a:lvl7pPr marL="2971800" indent="-228600" eaLnBrk="0" fontAlgn="base" hangingPunct="0">
              <a:spcBef>
                <a:spcPct val="0"/>
              </a:spcBef>
              <a:spcAft>
                <a:spcPct val="0"/>
              </a:spcAft>
              <a:defRPr sz="1200" b="1">
                <a:solidFill>
                  <a:schemeClr val="tx1"/>
                </a:solidFill>
                <a:latin typeface="Arial" charset="0"/>
              </a:defRPr>
            </a:lvl7pPr>
            <a:lvl8pPr marL="3429000" indent="-228600" eaLnBrk="0" fontAlgn="base" hangingPunct="0">
              <a:spcBef>
                <a:spcPct val="0"/>
              </a:spcBef>
              <a:spcAft>
                <a:spcPct val="0"/>
              </a:spcAft>
              <a:defRPr sz="1200" b="1">
                <a:solidFill>
                  <a:schemeClr val="tx1"/>
                </a:solidFill>
                <a:latin typeface="Arial" charset="0"/>
              </a:defRPr>
            </a:lvl8pPr>
            <a:lvl9pPr marL="3886200" indent="-228600" eaLnBrk="0" fontAlgn="base" hangingPunct="0">
              <a:spcBef>
                <a:spcPct val="0"/>
              </a:spcBef>
              <a:spcAft>
                <a:spcPct val="0"/>
              </a:spcAft>
              <a:defRPr sz="1200" b="1">
                <a:solidFill>
                  <a:schemeClr val="tx1"/>
                </a:solidFill>
                <a:latin typeface="Arial" charset="0"/>
              </a:defRPr>
            </a:lvl9pPr>
          </a:lstStyle>
          <a:p>
            <a:pPr eaLnBrk="1" hangingPunct="1"/>
            <a:fld id="{B5A0497D-B609-490D-B415-0B37DBA04EE9}" type="slidenum">
              <a:rPr lang="en-US" sz="1400" smtClean="0">
                <a:solidFill>
                  <a:schemeClr val="bg1"/>
                </a:solidFill>
              </a:rPr>
              <a:pPr eaLnBrk="1" hangingPunct="1"/>
              <a:t>20</a:t>
            </a:fld>
            <a:endParaRPr lang="en-US" sz="1400" dirty="0" smtClean="0"/>
          </a:p>
        </p:txBody>
      </p:sp>
      <p:sp>
        <p:nvSpPr>
          <p:cNvPr id="5" name="TextBox 4"/>
          <p:cNvSpPr txBox="1"/>
          <p:nvPr/>
        </p:nvSpPr>
        <p:spPr>
          <a:xfrm>
            <a:off x="971600" y="5661248"/>
            <a:ext cx="7560840" cy="769441"/>
          </a:xfrm>
          <a:prstGeom prst="rect">
            <a:avLst/>
          </a:prstGeom>
          <a:noFill/>
        </p:spPr>
        <p:txBody>
          <a:bodyPr wrap="square" rtlCol="0">
            <a:spAutoFit/>
          </a:bodyPr>
          <a:lstStyle/>
          <a:p>
            <a:r>
              <a:rPr lang="en-CA" sz="1100" dirty="0" smtClean="0"/>
              <a:t>* </a:t>
            </a:r>
            <a:r>
              <a:rPr lang="fr-CA" sz="1100" dirty="0" smtClean="0"/>
              <a:t>Ne comprend pas tous les régimes d’assurance-médicaments. Les totaux renferment le coût des médicaments</a:t>
            </a:r>
            <a:r>
              <a:rPr lang="en-CA" sz="1100" dirty="0" smtClean="0"/>
              <a:t>, </a:t>
            </a:r>
            <a:r>
              <a:rPr lang="fr-FR" sz="1100" dirty="0"/>
              <a:t>les marges bénéficiaires du grossiste et du détaillant </a:t>
            </a:r>
            <a:r>
              <a:rPr lang="fr-CA" sz="1100" dirty="0" smtClean="0"/>
              <a:t>ainsi que les frais d’exécution d’ordonnance.   		</a:t>
            </a:r>
          </a:p>
          <a:p>
            <a:r>
              <a:rPr lang="fr-CA" sz="1100" dirty="0" smtClean="0"/>
              <a:t>				</a:t>
            </a:r>
          </a:p>
          <a:p>
            <a:endParaRPr lang="en-CA" sz="1100" dirty="0"/>
          </a:p>
        </p:txBody>
      </p:sp>
      <p:graphicFrame>
        <p:nvGraphicFramePr>
          <p:cNvPr id="2" name="Object 1"/>
          <p:cNvGraphicFramePr>
            <a:graphicFrameLocks noGrp="1"/>
          </p:cNvGraphicFramePr>
          <p:nvPr>
            <p:extLst>
              <p:ext uri="{D42A27DB-BD31-4B8C-83A1-F6EECF244321}">
                <p14:modId xmlns:p14="http://schemas.microsoft.com/office/powerpoint/2010/main" val="3191567870"/>
              </p:ext>
            </p:extLst>
          </p:nvPr>
        </p:nvGraphicFramePr>
        <p:xfrm>
          <a:off x="1259632" y="1228850"/>
          <a:ext cx="7120297" cy="4464496"/>
        </p:xfrm>
        <a:graphic>
          <a:graphicData uri="http://schemas.openxmlformats.org/presentationml/2006/ole">
            <mc:AlternateContent xmlns:mc="http://schemas.openxmlformats.org/markup-compatibility/2006">
              <mc:Choice xmlns:v="urn:schemas-microsoft-com:vml" Requires="v">
                <p:oleObj spid="_x0000_s3210" name="Worksheet" r:id="rId4" imgW="7200900" imgH="4343516" progId="Excel.Sheet.8">
                  <p:embed/>
                </p:oleObj>
              </mc:Choice>
              <mc:Fallback>
                <p:oleObj name="Worksheet" r:id="rId4" imgW="7200900" imgH="4343516" progId="Excel.Sheet.8">
                  <p:embed/>
                  <p:pic>
                    <p:nvPicPr>
                      <p:cNvPr id="0" name="Content Placeholder 5"/>
                      <p:cNvPicPr>
                        <a:picLocks noGrp="1" noChangeArrowheads="1"/>
                      </p:cNvPicPr>
                      <p:nvPr/>
                    </p:nvPicPr>
                    <p:blipFill>
                      <a:blip r:embed="rId5"/>
                      <a:srcRect/>
                      <a:stretch>
                        <a:fillRect/>
                      </a:stretch>
                    </p:blipFill>
                    <p:spPr bwMode="auto">
                      <a:xfrm>
                        <a:off x="1259632" y="1228850"/>
                        <a:ext cx="7120297" cy="446449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05632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400" dirty="0" smtClean="0">
                <a:solidFill>
                  <a:schemeClr val="tx1"/>
                </a:solidFill>
              </a:rPr>
              <a:t>Tests appliqués aux prix du CEPMB – Comment fonctionnent-ils?</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970384"/>
            <a:ext cx="7848600" cy="5050904"/>
          </a:xfrm>
        </p:spPr>
        <p:txBody>
          <a:bodyPr/>
          <a:lstStyle/>
          <a:p>
            <a:pPr>
              <a:buFont typeface="Wingdings" pitchFamily="2" charset="2"/>
              <a:buChar char="§"/>
              <a:defRPr/>
            </a:pPr>
            <a:r>
              <a:rPr lang="fr-CA" sz="2300" dirty="0" smtClean="0">
                <a:solidFill>
                  <a:schemeClr val="tx1"/>
                </a:solidFill>
              </a:rPr>
              <a:t>Des 109 nouveaux produits médicamenteux lancés </a:t>
            </a:r>
            <a:r>
              <a:rPr lang="fr-CA" sz="2300" dirty="0" smtClean="0"/>
              <a:t>s</a:t>
            </a:r>
            <a:r>
              <a:rPr lang="fr-CA" sz="2300" dirty="0" smtClean="0">
                <a:solidFill>
                  <a:schemeClr val="tx1"/>
                </a:solidFill>
              </a:rPr>
              <a:t>ur le marché en 2011 :</a:t>
            </a:r>
          </a:p>
          <a:p>
            <a:pPr lvl="1">
              <a:buFont typeface="Wingdings" pitchFamily="2" charset="2"/>
              <a:buChar char="§"/>
              <a:defRPr/>
            </a:pPr>
            <a:endParaRPr lang="en-CA" sz="1800" dirty="0" smtClean="0">
              <a:solidFill>
                <a:schemeClr val="tx1"/>
              </a:solidFill>
            </a:endParaRPr>
          </a:p>
          <a:p>
            <a:pPr lvl="1">
              <a:buFont typeface="Wingdings" pitchFamily="2" charset="2"/>
              <a:buChar char="§"/>
              <a:defRPr/>
            </a:pPr>
            <a:r>
              <a:rPr lang="en-CA" sz="1800" dirty="0" smtClean="0">
                <a:solidFill>
                  <a:schemeClr val="tx1"/>
                </a:solidFill>
              </a:rPr>
              <a:t>12 </a:t>
            </a:r>
            <a:r>
              <a:rPr lang="fr-CA" sz="1800" dirty="0" smtClean="0">
                <a:solidFill>
                  <a:schemeClr val="tx1"/>
                </a:solidFill>
              </a:rPr>
              <a:t>% d’entre eux faisaient l’objet d’une enquête;</a:t>
            </a:r>
          </a:p>
          <a:p>
            <a:pPr lvl="1">
              <a:buFont typeface="Wingdings" pitchFamily="2" charset="2"/>
              <a:buChar char="§"/>
              <a:defRPr/>
            </a:pPr>
            <a:endParaRPr lang="fr-CA" sz="1800" dirty="0" smtClean="0">
              <a:solidFill>
                <a:schemeClr val="tx1"/>
              </a:solidFill>
            </a:endParaRPr>
          </a:p>
          <a:p>
            <a:pPr lvl="1">
              <a:buFont typeface="Wingdings" pitchFamily="2" charset="2"/>
              <a:buChar char="§"/>
              <a:defRPr/>
            </a:pPr>
            <a:r>
              <a:rPr lang="fr-CA" sz="1800" dirty="0" smtClean="0">
                <a:solidFill>
                  <a:schemeClr val="tx1"/>
                </a:solidFill>
              </a:rPr>
              <a:t>69 % d’entre eux constituaient une amélioration minime ou nulle;</a:t>
            </a:r>
          </a:p>
          <a:p>
            <a:pPr lvl="1">
              <a:buFont typeface="Wingdings" pitchFamily="2" charset="2"/>
              <a:buChar char="§"/>
              <a:defRPr/>
            </a:pPr>
            <a:endParaRPr lang="fr-CA" sz="1800" dirty="0" smtClean="0">
              <a:solidFill>
                <a:schemeClr val="tx1"/>
              </a:solidFill>
            </a:endParaRPr>
          </a:p>
          <a:p>
            <a:pPr lvl="1">
              <a:buFont typeface="Wingdings" pitchFamily="2" charset="2"/>
              <a:buChar char="§"/>
              <a:defRPr/>
            </a:pPr>
            <a:r>
              <a:rPr lang="fr-CA" sz="1800" dirty="0" smtClean="0">
                <a:solidFill>
                  <a:schemeClr val="tx1"/>
                </a:solidFill>
              </a:rPr>
              <a:t>25 % d’entre eux constituaient une amélioration modeste;</a:t>
            </a:r>
          </a:p>
          <a:p>
            <a:pPr lvl="1">
              <a:buFont typeface="Wingdings" pitchFamily="2" charset="2"/>
              <a:buChar char="§"/>
              <a:defRPr/>
            </a:pPr>
            <a:endParaRPr lang="fr-CA" sz="1800" dirty="0" smtClean="0">
              <a:solidFill>
                <a:schemeClr val="tx1"/>
              </a:solidFill>
            </a:endParaRPr>
          </a:p>
          <a:p>
            <a:pPr lvl="1">
              <a:buFont typeface="Wingdings" pitchFamily="2" charset="2"/>
              <a:buChar char="§"/>
              <a:defRPr/>
            </a:pPr>
            <a:r>
              <a:rPr lang="fr-CA" sz="1800" dirty="0" smtClean="0">
                <a:solidFill>
                  <a:schemeClr val="tx1"/>
                </a:solidFill>
              </a:rPr>
              <a:t>5 % d’entre eux constituaient une amélioration importante, alors que 1 % d’entre eux constituaient une découverte.</a:t>
            </a:r>
          </a:p>
          <a:p>
            <a:pPr marL="685800" lvl="2" indent="0">
              <a:buNone/>
            </a:pPr>
            <a:endParaRPr lang="en-CA" sz="1800"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21</a:t>
            </a:fld>
            <a:endParaRPr lang="en-US" dirty="0"/>
          </a:p>
        </p:txBody>
      </p:sp>
    </p:spTree>
    <p:extLst>
      <p:ext uri="{BB962C8B-B14F-4D97-AF65-F5344CB8AC3E}">
        <p14:creationId xmlns:p14="http://schemas.microsoft.com/office/powerpoint/2010/main" val="3407489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980728"/>
            <a:ext cx="7848600" cy="5112568"/>
          </a:xfrm>
        </p:spPr>
        <p:txBody>
          <a:bodyPr/>
          <a:lstStyle/>
          <a:p>
            <a:pPr lvl="0">
              <a:buClr>
                <a:srgbClr val="20558A"/>
              </a:buClr>
            </a:pPr>
            <a:r>
              <a:rPr lang="fr-CA" sz="1800" dirty="0">
                <a:solidFill>
                  <a:srgbClr val="003366"/>
                </a:solidFill>
              </a:rPr>
              <a:t>Le prix de référence au lancement et pour les médicaments existants est établi en fonction de </a:t>
            </a:r>
            <a:r>
              <a:rPr lang="fr-CA" sz="1800" dirty="0" smtClean="0">
                <a:solidFill>
                  <a:srgbClr val="003366"/>
                </a:solidFill>
              </a:rPr>
              <a:t>sept </a:t>
            </a:r>
            <a:r>
              <a:rPr lang="fr-CA" sz="1800" dirty="0">
                <a:solidFill>
                  <a:srgbClr val="003366"/>
                </a:solidFill>
              </a:rPr>
              <a:t>pays de comparaison – </a:t>
            </a:r>
            <a:r>
              <a:rPr lang="fr-CA" sz="1600" dirty="0">
                <a:solidFill>
                  <a:srgbClr val="003366"/>
                </a:solidFill>
              </a:rPr>
              <a:t>la France, l’Allemagne, l’Italie, la Suède, la Suisse, le Royaume-Uni (R.-U.) et les États-Unis (É.-U</a:t>
            </a:r>
            <a:r>
              <a:rPr lang="fr-CA" sz="1600" dirty="0" smtClean="0">
                <a:solidFill>
                  <a:srgbClr val="003366"/>
                </a:solidFill>
              </a:rPr>
              <a:t>.).</a:t>
            </a:r>
            <a:endParaRPr lang="en-CA" sz="1600" dirty="0">
              <a:solidFill>
                <a:schemeClr val="tx1"/>
              </a:solidFill>
            </a:endParaRPr>
          </a:p>
          <a:p>
            <a:pPr lvl="1">
              <a:buClr>
                <a:srgbClr val="20558A"/>
              </a:buClr>
              <a:buFont typeface="Wingdings" pitchFamily="2" charset="2"/>
              <a:buChar char="§"/>
            </a:pPr>
            <a:r>
              <a:rPr lang="fr-CA" sz="1500" dirty="0">
                <a:solidFill>
                  <a:srgbClr val="003366"/>
                </a:solidFill>
              </a:rPr>
              <a:t>Les modifications aux politiques dans ces pays pourraient avoir une incidence sur les prix au Canada</a:t>
            </a:r>
            <a:r>
              <a:rPr lang="en-CA" sz="1500" dirty="0" smtClean="0">
                <a:solidFill>
                  <a:srgbClr val="003366"/>
                </a:solidFill>
              </a:rPr>
              <a:t>.</a:t>
            </a:r>
            <a:endParaRPr lang="en-CA" sz="1800" dirty="0">
              <a:solidFill>
                <a:schemeClr val="tx1"/>
              </a:solidFill>
            </a:endParaRPr>
          </a:p>
          <a:p>
            <a:pPr lvl="0">
              <a:buClr>
                <a:srgbClr val="20558A"/>
              </a:buClr>
            </a:pPr>
            <a:r>
              <a:rPr lang="fr-CA" sz="1800" dirty="0">
                <a:solidFill>
                  <a:srgbClr val="003366"/>
                </a:solidFill>
              </a:rPr>
              <a:t>Au cours des trois dernières années, l’Allemagne a le plus souvent eu le prix de référence le plus élevé selon les tests appliqués aux prix du CEPMB, suivi des     É.-</a:t>
            </a:r>
            <a:r>
              <a:rPr lang="fr-CA" sz="1800" dirty="0" smtClean="0">
                <a:solidFill>
                  <a:srgbClr val="003366"/>
                </a:solidFill>
              </a:rPr>
              <a:t>U.</a:t>
            </a:r>
            <a:r>
              <a:rPr lang="en-CA" sz="2200" dirty="0" smtClean="0">
                <a:solidFill>
                  <a:schemeClr val="tx1"/>
                </a:solidFill>
              </a:rPr>
              <a:t> </a:t>
            </a:r>
            <a:endParaRPr lang="en-CA" sz="2200" dirty="0">
              <a:solidFill>
                <a:schemeClr val="tx1"/>
              </a:solidFill>
            </a:endParaRPr>
          </a:p>
          <a:p>
            <a:pPr lvl="1">
              <a:buClr>
                <a:srgbClr val="20558A"/>
              </a:buClr>
              <a:buFont typeface="Wingdings" pitchFamily="2" charset="2"/>
              <a:buChar char="§"/>
            </a:pPr>
            <a:r>
              <a:rPr lang="fr-CA" sz="1500" dirty="0">
                <a:solidFill>
                  <a:srgbClr val="003366"/>
                </a:solidFill>
              </a:rPr>
              <a:t>Les mesures de limitation des coûts prises par les pays de comparaison (p. ex., l’Allemagne) peuvent entraîner de plus faibles prix au </a:t>
            </a:r>
            <a:r>
              <a:rPr lang="fr-CA" sz="1500" dirty="0" smtClean="0">
                <a:solidFill>
                  <a:srgbClr val="003366"/>
                </a:solidFill>
              </a:rPr>
              <a:t>Canada.</a:t>
            </a:r>
            <a:endParaRPr lang="en-CA" sz="1800" dirty="0">
              <a:solidFill>
                <a:schemeClr val="tx1"/>
              </a:solidFill>
            </a:endParaRPr>
          </a:p>
        </p:txBody>
      </p:sp>
      <p:sp>
        <p:nvSpPr>
          <p:cNvPr id="4" name="Slide Number Placeholder 3"/>
          <p:cNvSpPr>
            <a:spLocks noGrp="1"/>
          </p:cNvSpPr>
          <p:nvPr>
            <p:ph type="sldNum" sz="quarter" idx="10"/>
          </p:nvPr>
        </p:nvSpPr>
        <p:spPr/>
        <p:txBody>
          <a:bodyPr/>
          <a:lstStyle/>
          <a:p>
            <a:fld id="{9AE01BED-D8E1-49C6-9412-EC47A3C5ABFB}" type="slidenum">
              <a:rPr lang="en-US" smtClean="0"/>
              <a:pPr/>
              <a:t>22</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245943727"/>
              </p:ext>
            </p:extLst>
          </p:nvPr>
        </p:nvGraphicFramePr>
        <p:xfrm>
          <a:off x="2396864" y="4046820"/>
          <a:ext cx="4572000" cy="1779337"/>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1"/>
          <p:cNvSpPr txBox="1">
            <a:spLocks/>
          </p:cNvSpPr>
          <p:nvPr/>
        </p:nvSpPr>
        <p:spPr bwMode="auto">
          <a:xfrm>
            <a:off x="1070890" y="260648"/>
            <a:ext cx="7848600" cy="504056"/>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1" fontAlgn="base" hangingPunct="1">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eaLnBrk="1" fontAlgn="base" hangingPunct="1">
              <a:lnSpc>
                <a:spcPct val="90000"/>
              </a:lnSpc>
              <a:spcBef>
                <a:spcPct val="0"/>
              </a:spcBef>
              <a:spcAft>
                <a:spcPct val="0"/>
              </a:spcAft>
              <a:defRPr sz="4000" b="1">
                <a:solidFill>
                  <a:srgbClr val="20558A"/>
                </a:solidFill>
                <a:latin typeface="Arial Narrow" pitchFamily="34" charset="0"/>
              </a:defRPr>
            </a:lvl6pPr>
            <a:lvl7pPr marL="914400" algn="l" rtl="0" eaLnBrk="1" fontAlgn="base" hangingPunct="1">
              <a:lnSpc>
                <a:spcPct val="90000"/>
              </a:lnSpc>
              <a:spcBef>
                <a:spcPct val="0"/>
              </a:spcBef>
              <a:spcAft>
                <a:spcPct val="0"/>
              </a:spcAft>
              <a:defRPr sz="4000" b="1">
                <a:solidFill>
                  <a:srgbClr val="20558A"/>
                </a:solidFill>
                <a:latin typeface="Arial Narrow" pitchFamily="34" charset="0"/>
              </a:defRPr>
            </a:lvl7pPr>
            <a:lvl8pPr marL="1371600" algn="l" rtl="0" eaLnBrk="1" fontAlgn="base" hangingPunct="1">
              <a:lnSpc>
                <a:spcPct val="90000"/>
              </a:lnSpc>
              <a:spcBef>
                <a:spcPct val="0"/>
              </a:spcBef>
              <a:spcAft>
                <a:spcPct val="0"/>
              </a:spcAft>
              <a:defRPr sz="4000" b="1">
                <a:solidFill>
                  <a:srgbClr val="20558A"/>
                </a:solidFill>
                <a:latin typeface="Arial Narrow" pitchFamily="34" charset="0"/>
              </a:defRPr>
            </a:lvl8pPr>
            <a:lvl9pPr marL="1828800" algn="l" rtl="0" eaLnBrk="1" fontAlgn="base" hangingPunct="1">
              <a:lnSpc>
                <a:spcPct val="90000"/>
              </a:lnSpc>
              <a:spcBef>
                <a:spcPct val="0"/>
              </a:spcBef>
              <a:spcAft>
                <a:spcPct val="0"/>
              </a:spcAft>
              <a:defRPr sz="4000" b="1">
                <a:solidFill>
                  <a:srgbClr val="20558A"/>
                </a:solidFill>
                <a:latin typeface="Arial Narrow" pitchFamily="34" charset="0"/>
              </a:defRPr>
            </a:lvl9pPr>
          </a:lstStyle>
          <a:p>
            <a:r>
              <a:rPr lang="fr-FR" sz="2300" dirty="0">
                <a:solidFill>
                  <a:schemeClr val="tx1"/>
                </a:solidFill>
              </a:rPr>
              <a:t>Tests appliqués aux prix du CEPMB – Prix de référence </a:t>
            </a:r>
            <a:r>
              <a:rPr lang="fr-FR" sz="2300" dirty="0" smtClean="0">
                <a:solidFill>
                  <a:schemeClr val="tx1"/>
                </a:solidFill>
              </a:rPr>
              <a:t>international</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p>
        </p:txBody>
      </p:sp>
      <p:sp>
        <p:nvSpPr>
          <p:cNvPr id="6" name="TextBox 5"/>
          <p:cNvSpPr txBox="1"/>
          <p:nvPr/>
        </p:nvSpPr>
        <p:spPr>
          <a:xfrm>
            <a:off x="2396864" y="3645024"/>
            <a:ext cx="4464496" cy="461665"/>
          </a:xfrm>
          <a:prstGeom prst="rect">
            <a:avLst/>
          </a:prstGeom>
          <a:noFill/>
        </p:spPr>
        <p:txBody>
          <a:bodyPr wrap="square" rtlCol="0">
            <a:spAutoFit/>
          </a:bodyPr>
          <a:lstStyle/>
          <a:p>
            <a:pPr lvl="0" algn="ctr"/>
            <a:r>
              <a:rPr lang="fr-CA" sz="1200" b="1" dirty="0">
                <a:solidFill>
                  <a:srgbClr val="003366"/>
                </a:solidFill>
              </a:rPr>
              <a:t>Fréquence de l’établissement de la comparaison du prix au Canada avec le prix international le plus élevé au moment du lancement</a:t>
            </a:r>
          </a:p>
        </p:txBody>
      </p:sp>
      <p:sp>
        <p:nvSpPr>
          <p:cNvPr id="2" name="TextBox 1"/>
          <p:cNvSpPr txBox="1"/>
          <p:nvPr/>
        </p:nvSpPr>
        <p:spPr>
          <a:xfrm>
            <a:off x="2684896" y="5826157"/>
            <a:ext cx="4176464" cy="246221"/>
          </a:xfrm>
          <a:prstGeom prst="rect">
            <a:avLst/>
          </a:prstGeom>
          <a:noFill/>
        </p:spPr>
        <p:txBody>
          <a:bodyPr wrap="square" rtlCol="0">
            <a:spAutoFit/>
          </a:bodyPr>
          <a:lstStyle/>
          <a:p>
            <a:pPr lvl="0"/>
            <a:r>
              <a:rPr lang="fr-CA" sz="1000" dirty="0">
                <a:solidFill>
                  <a:srgbClr val="003366"/>
                </a:solidFill>
              </a:rPr>
              <a:t>Pays de gauche à droite : France; Allemagne; Italie; Suède; Suisse; R.-U.; É.-U.</a:t>
            </a:r>
          </a:p>
        </p:txBody>
      </p:sp>
    </p:spTree>
    <p:extLst>
      <p:ext uri="{BB962C8B-B14F-4D97-AF65-F5344CB8AC3E}">
        <p14:creationId xmlns:p14="http://schemas.microsoft.com/office/powerpoint/2010/main" val="2365745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219200" y="304800"/>
            <a:ext cx="7620000" cy="714375"/>
          </a:xfrm>
        </p:spPr>
        <p:txBody>
          <a:bodyPr/>
          <a:lstStyle/>
          <a:p>
            <a:pPr lvl="2"/>
            <a:r>
              <a:rPr lang="fr-CA" sz="2800" dirty="0">
                <a:solidFill>
                  <a:srgbClr val="003366"/>
                </a:solidFill>
                <a:latin typeface="Arial Narrow"/>
              </a:rPr>
              <a:t>Statistiques relatives à la </a:t>
            </a:r>
            <a:r>
              <a:rPr lang="fr-CA" sz="2800" dirty="0" smtClean="0">
                <a:solidFill>
                  <a:srgbClr val="003366"/>
                </a:solidFill>
                <a:latin typeface="Arial Narrow"/>
              </a:rPr>
              <a:t>réglementation</a:t>
            </a:r>
            <a:r>
              <a:rPr lang="en-US" sz="2800" dirty="0" smtClean="0">
                <a:solidFill>
                  <a:schemeClr val="tx1"/>
                </a:solidFill>
              </a:rPr>
              <a:t>  </a:t>
            </a:r>
            <a:br>
              <a:rPr lang="en-US" sz="2800" dirty="0" smtClean="0">
                <a:solidFill>
                  <a:schemeClr val="tx1"/>
                </a:solidFill>
              </a:rPr>
            </a:br>
            <a:r>
              <a:rPr lang="fr-CA" sz="2000" dirty="0" smtClean="0">
                <a:solidFill>
                  <a:schemeClr val="tx1"/>
                </a:solidFill>
              </a:rPr>
              <a:t>Haut degré de conformité – en moyenne, taux de conformité global situé entre 93 % et 95 %</a:t>
            </a:r>
            <a:endParaRPr lang="fr-CA" sz="2800" dirty="0" smtClean="0"/>
          </a:p>
        </p:txBody>
      </p:sp>
      <p:sp>
        <p:nvSpPr>
          <p:cNvPr id="25602" name="Content Placeholder 2"/>
          <p:cNvSpPr>
            <a:spLocks noGrp="1"/>
          </p:cNvSpPr>
          <p:nvPr>
            <p:ph idx="1"/>
          </p:nvPr>
        </p:nvSpPr>
        <p:spPr>
          <a:xfrm>
            <a:off x="971600" y="3140968"/>
            <a:ext cx="7848600" cy="3096344"/>
          </a:xfrm>
        </p:spPr>
        <p:txBody>
          <a:bodyPr/>
          <a:lstStyle/>
          <a:p>
            <a:pPr marL="114300" lvl="1" indent="0">
              <a:buClr>
                <a:srgbClr val="20558A"/>
              </a:buClr>
              <a:buSzPct val="95000"/>
              <a:buNone/>
            </a:pPr>
            <a:r>
              <a:rPr lang="fr-CA" sz="2300" b="1" dirty="0">
                <a:solidFill>
                  <a:srgbClr val="003366"/>
                </a:solidFill>
              </a:rPr>
              <a:t>De 2000 à 2009, </a:t>
            </a:r>
            <a:r>
              <a:rPr lang="fr-CA" sz="2300" b="1" dirty="0" smtClean="0">
                <a:solidFill>
                  <a:srgbClr val="003366"/>
                </a:solidFill>
              </a:rPr>
              <a:t>en moyenne, 86 </a:t>
            </a:r>
            <a:r>
              <a:rPr lang="fr-CA" sz="2300" b="1" dirty="0">
                <a:solidFill>
                  <a:srgbClr val="003366"/>
                </a:solidFill>
              </a:rPr>
              <a:t>nouveaux produits </a:t>
            </a:r>
            <a:r>
              <a:rPr lang="fr-CA" sz="2300" b="1" dirty="0" smtClean="0">
                <a:solidFill>
                  <a:srgbClr val="003366"/>
                </a:solidFill>
              </a:rPr>
              <a:t>médicamenteux ont été lancés sur le marché par année.</a:t>
            </a:r>
            <a:endParaRPr lang="en-US" sz="2400" b="1" dirty="0" smtClean="0">
              <a:solidFill>
                <a:schemeClr val="tx1"/>
              </a:solidFill>
            </a:endParaRPr>
          </a:p>
          <a:p>
            <a:pPr marL="457200" lvl="1" indent="-342900">
              <a:buClr>
                <a:srgbClr val="20558A"/>
              </a:buClr>
              <a:buSzPct val="95000"/>
              <a:buFont typeface="Wingdings" pitchFamily="2" charset="2"/>
              <a:buChar char="§"/>
            </a:pPr>
            <a:r>
              <a:rPr lang="fr-CA" sz="2300" b="1" dirty="0">
                <a:solidFill>
                  <a:srgbClr val="003366"/>
                </a:solidFill>
              </a:rPr>
              <a:t>Des 109 nouveaux produits médicamenteux lancés sur le marché en 2011 </a:t>
            </a:r>
            <a:r>
              <a:rPr lang="fr-CA" sz="2300" b="1" dirty="0" smtClean="0">
                <a:solidFill>
                  <a:srgbClr val="003366"/>
                </a:solidFill>
              </a:rPr>
              <a:t>:</a:t>
            </a:r>
            <a:endParaRPr lang="en-US" sz="2400" b="1" dirty="0" smtClean="0">
              <a:solidFill>
                <a:schemeClr val="tx1"/>
              </a:solidFill>
            </a:endParaRPr>
          </a:p>
          <a:p>
            <a:pPr marL="749300" lvl="2" indent="-342900">
              <a:buClr>
                <a:srgbClr val="20558A"/>
              </a:buClr>
              <a:buSzPct val="95000"/>
              <a:buFont typeface="Wingdings" pitchFamily="2" charset="2"/>
              <a:buChar char="§"/>
            </a:pPr>
            <a:r>
              <a:rPr lang="fr-CA" b="1" dirty="0">
                <a:solidFill>
                  <a:srgbClr val="003366"/>
                </a:solidFill>
              </a:rPr>
              <a:t>79 % d’entre eux étaient conformes aux Lignes directrices;</a:t>
            </a:r>
          </a:p>
          <a:p>
            <a:pPr marL="749300" lvl="2" indent="-342900">
              <a:buClr>
                <a:srgbClr val="20558A"/>
              </a:buClr>
              <a:buSzPct val="95000"/>
              <a:buFont typeface="Wingdings" pitchFamily="2" charset="2"/>
              <a:buChar char="§"/>
            </a:pPr>
            <a:r>
              <a:rPr lang="fr-CA" b="1" dirty="0">
                <a:solidFill>
                  <a:srgbClr val="003366"/>
                </a:solidFill>
              </a:rPr>
              <a:t>13 % d’entre eux faisaient l’objet d’une enquête;</a:t>
            </a:r>
          </a:p>
          <a:p>
            <a:pPr marL="749300" lvl="2" indent="-342900">
              <a:buClr>
                <a:srgbClr val="20558A"/>
              </a:buClr>
              <a:buSzPct val="95000"/>
              <a:buFont typeface="Wingdings" pitchFamily="2" charset="2"/>
              <a:buChar char="§"/>
            </a:pPr>
            <a:r>
              <a:rPr lang="fr-CA" b="1" dirty="0">
                <a:solidFill>
                  <a:srgbClr val="003366"/>
                </a:solidFill>
              </a:rPr>
              <a:t>8 % d’entre eux n’étaient pas conformes aux Lignes directrices, mais n’ont pas justifié la tenue d’une </a:t>
            </a:r>
            <a:r>
              <a:rPr lang="fr-CA" b="1" dirty="0" smtClean="0">
                <a:solidFill>
                  <a:srgbClr val="003366"/>
                </a:solidFill>
              </a:rPr>
              <a:t>enquête.</a:t>
            </a:r>
            <a:endParaRPr lang="en-US" b="1" dirty="0" smtClean="0">
              <a:solidFill>
                <a:schemeClr val="tx1"/>
              </a:solidFill>
            </a:endParaRPr>
          </a:p>
          <a:p>
            <a:pPr marL="114300" lvl="1" indent="0">
              <a:buSzPct val="95000"/>
              <a:buNone/>
            </a:pPr>
            <a:r>
              <a:rPr lang="en-US" sz="2400" b="1" dirty="0" smtClean="0">
                <a:solidFill>
                  <a:schemeClr val="tx1"/>
                </a:solidFill>
              </a:rPr>
              <a:t> </a:t>
            </a:r>
          </a:p>
          <a:p>
            <a:pPr marL="457200" lvl="1" indent="-342900">
              <a:buSzPct val="95000"/>
              <a:buFont typeface="Wingdings" pitchFamily="2" charset="2"/>
              <a:buChar char="§"/>
            </a:pPr>
            <a:endParaRPr lang="en-US" b="1" dirty="0" smtClean="0">
              <a:solidFill>
                <a:schemeClr val="tx1"/>
              </a:solidFill>
            </a:endParaRPr>
          </a:p>
        </p:txBody>
      </p:sp>
      <p:sp>
        <p:nvSpPr>
          <p:cNvPr id="25603" name="Slide Number Placeholder 3"/>
          <p:cNvSpPr>
            <a:spLocks noGrp="1"/>
          </p:cNvSpPr>
          <p:nvPr>
            <p:ph type="sldNum" sz="quarter" idx="10"/>
          </p:nvPr>
        </p:nvSpPr>
        <p:spPr>
          <a:noFill/>
        </p:spPr>
        <p:txBody>
          <a:bodyPr/>
          <a:lstStyle/>
          <a:p>
            <a:fld id="{78438712-289D-458B-AF47-5F429D3E4676}" type="slidenum">
              <a:rPr lang="en-US" smtClean="0">
                <a:latin typeface="Arial" pitchFamily="-60" charset="-52"/>
                <a:ea typeface="ＭＳ Ｐゴシック" pitchFamily="-60" charset="-128"/>
                <a:cs typeface="ＭＳ Ｐゴシック" pitchFamily="-60" charset="-128"/>
              </a:rPr>
              <a:pPr/>
              <a:t>23</a:t>
            </a:fld>
            <a:endParaRPr lang="en-US" dirty="0" smtClean="0">
              <a:solidFill>
                <a:schemeClr val="tx1"/>
              </a:solidFill>
              <a:latin typeface="Arial" pitchFamily="-60" charset="-52"/>
              <a:ea typeface="ＭＳ Ｐゴシック" pitchFamily="-60" charset="-128"/>
              <a:cs typeface="ＭＳ Ｐゴシック" pitchFamily="-60"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2876364135"/>
              </p:ext>
            </p:extLst>
          </p:nvPr>
        </p:nvGraphicFramePr>
        <p:xfrm>
          <a:off x="1547664" y="1412776"/>
          <a:ext cx="6096000" cy="15646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solidFill>
                            <a:schemeClr val="tx1"/>
                          </a:solidFill>
                        </a:rPr>
                        <a:t>2011</a:t>
                      </a:r>
                      <a:endParaRPr lang="en-CA" dirty="0">
                        <a:solidFill>
                          <a:schemeClr val="tx1"/>
                        </a:solidFill>
                      </a:endParaRP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solidFill>
                            <a:schemeClr val="tx1"/>
                          </a:solidFill>
                        </a:rPr>
                        <a:t>2010</a:t>
                      </a:r>
                      <a:endParaRPr lang="en-CA" dirty="0">
                        <a:solidFill>
                          <a:schemeClr val="tx1"/>
                        </a:solidFill>
                      </a:endParaRP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370840">
                <a:tc>
                  <a:txBody>
                    <a:bodyPr/>
                    <a:lstStyle/>
                    <a:p>
                      <a:r>
                        <a:rPr lang="fr-CA" sz="1600" b="1" noProof="0" dirty="0" smtClean="0"/>
                        <a:t>Nouveaux produits médicamenteux lancés sur le marché</a:t>
                      </a:r>
                      <a:endParaRPr lang="fr-CA" sz="1600" b="1" baseline="0" noProof="0" dirty="0" smtClean="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109</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68</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370840">
                <a:tc>
                  <a:txBody>
                    <a:bodyPr/>
                    <a:lstStyle/>
                    <a:p>
                      <a:r>
                        <a:rPr lang="fr-CA" sz="1600" b="1" noProof="0" dirty="0" smtClean="0"/>
                        <a:t>Nombre d’enquêtes</a:t>
                      </a:r>
                      <a:endParaRPr lang="fr-CA" sz="1600" b="1" noProof="0"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69</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87</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bl>
          </a:graphicData>
        </a:graphic>
      </p:graphicFrame>
    </p:spTree>
    <p:extLst>
      <p:ext uri="{BB962C8B-B14F-4D97-AF65-F5344CB8AC3E}">
        <p14:creationId xmlns:p14="http://schemas.microsoft.com/office/powerpoint/2010/main" val="22720418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400" dirty="0">
                <a:solidFill>
                  <a:srgbClr val="003366"/>
                </a:solidFill>
              </a:rPr>
              <a:t>Statistiques relatives à la réglementation : Engagements de conformité volontaire et ordonnances du Conseil de 2008 à </a:t>
            </a:r>
            <a:r>
              <a:rPr lang="fr-CA" sz="2400" dirty="0" smtClean="0">
                <a:solidFill>
                  <a:srgbClr val="003366"/>
                </a:solidFill>
              </a:rPr>
              <a:t>2012</a:t>
            </a:r>
            <a:r>
              <a:rPr lang="en-US" sz="2800" dirty="0" smtClean="0">
                <a:solidFill>
                  <a:schemeClr val="tx1"/>
                </a:solidFill>
              </a:rPr>
              <a:t>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115616" y="1412776"/>
            <a:ext cx="7848600" cy="4536504"/>
          </a:xfrm>
        </p:spPr>
        <p:txBody>
          <a:bodyPr/>
          <a:lstStyle/>
          <a:p>
            <a:pPr marL="342900" lvl="1" indent="0">
              <a:buNone/>
            </a:pPr>
            <a:endParaRPr lang="en-US" dirty="0" smtClean="0">
              <a:solidFill>
                <a:schemeClr val="tx1"/>
              </a:solidFill>
            </a:endParaRPr>
          </a:p>
          <a:p>
            <a:pPr marL="342900" lvl="1" indent="0">
              <a:buNone/>
            </a:pPr>
            <a:endParaRPr lang="en-US" dirty="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solidFill>
                  <a:srgbClr val="FFFFFF"/>
                </a:solidFill>
              </a:rPr>
              <a:pPr/>
              <a:t>24</a:t>
            </a:fld>
            <a:endParaRPr lang="en-US" dirty="0">
              <a:solidFill>
                <a:srgbClr val="FFFFFF"/>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92283026"/>
              </p:ext>
            </p:extLst>
          </p:nvPr>
        </p:nvGraphicFramePr>
        <p:xfrm>
          <a:off x="1547664" y="1556792"/>
          <a:ext cx="5688632" cy="4376080"/>
        </p:xfrm>
        <a:graphic>
          <a:graphicData uri="http://schemas.openxmlformats.org/drawingml/2006/table">
            <a:tbl>
              <a:tblPr firstRow="1" bandRow="1">
                <a:tableStyleId>{9D7B26C5-4107-4FEC-AEDC-1716B250A1EF}</a:tableStyleId>
              </a:tblPr>
              <a:tblGrid>
                <a:gridCol w="1422158"/>
                <a:gridCol w="1422158"/>
                <a:gridCol w="1422158"/>
                <a:gridCol w="1422158"/>
              </a:tblGrid>
              <a:tr h="1112215">
                <a:tc>
                  <a:txBody>
                    <a:bodyPr/>
                    <a:lstStyle/>
                    <a:p>
                      <a:pPr algn="ctr"/>
                      <a:r>
                        <a:rPr lang="fr-CA" sz="2000" b="1" noProof="0" dirty="0" smtClean="0"/>
                        <a:t>Année</a:t>
                      </a:r>
                      <a:endParaRPr lang="fr-CA" sz="2000" b="1" noProof="0" dirty="0"/>
                    </a:p>
                  </a:txBody>
                  <a:tcPr>
                    <a:gradFill>
                      <a:gsLst>
                        <a:gs pos="0">
                          <a:schemeClr val="tx1">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fr-CA" sz="1600" b="1" noProof="0" dirty="0" smtClean="0"/>
                        <a:t>Nombre </a:t>
                      </a:r>
                      <a:r>
                        <a:rPr lang="fr-CA" sz="1600" b="1" baseline="0" noProof="0" dirty="0" smtClean="0"/>
                        <a:t>d’Engagements de conformité volontaire</a:t>
                      </a:r>
                      <a:endParaRPr lang="fr-CA" sz="1600" b="1" noProof="0" dirty="0"/>
                    </a:p>
                  </a:txBody>
                  <a:tcPr>
                    <a:gradFill>
                      <a:gsLst>
                        <a:gs pos="0">
                          <a:schemeClr val="tx1">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fr-CA" sz="1600" b="1" noProof="0" dirty="0" smtClean="0"/>
                        <a:t>Nombre d’ordonnances</a:t>
                      </a:r>
                      <a:endParaRPr lang="fr-CA" sz="1600" b="1" noProof="0" dirty="0"/>
                    </a:p>
                  </a:txBody>
                  <a:tcPr>
                    <a:gradFill>
                      <a:gsLst>
                        <a:gs pos="0">
                          <a:schemeClr val="tx1">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fr-CA" sz="2000" b="1" noProof="0" dirty="0" smtClean="0"/>
                        <a:t>Paiements</a:t>
                      </a:r>
                      <a:r>
                        <a:rPr lang="fr-CA" sz="2000" b="1" baseline="0" noProof="0" dirty="0" smtClean="0"/>
                        <a:t> de recettes excessives</a:t>
                      </a:r>
                      <a:endParaRPr lang="fr-CA" sz="2000" b="1" noProof="0" dirty="0"/>
                    </a:p>
                  </a:txBody>
                  <a:tcPr>
                    <a:gradFill>
                      <a:gsLst>
                        <a:gs pos="0">
                          <a:schemeClr val="tx1">
                            <a:lumMod val="60000"/>
                            <a:lumOff val="40000"/>
                          </a:schemeClr>
                        </a:gs>
                        <a:gs pos="50000">
                          <a:schemeClr val="accent1">
                            <a:tint val="44500"/>
                            <a:satMod val="160000"/>
                          </a:schemeClr>
                        </a:gs>
                        <a:gs pos="100000">
                          <a:schemeClr val="accent1">
                            <a:tint val="23500"/>
                            <a:satMod val="160000"/>
                          </a:schemeClr>
                        </a:gs>
                      </a:gsLst>
                      <a:lin ang="5400000" scaled="0"/>
                    </a:gradFill>
                  </a:tcPr>
                </a:tc>
              </a:tr>
              <a:tr h="652773">
                <a:tc>
                  <a:txBody>
                    <a:bodyPr/>
                    <a:lstStyle/>
                    <a:p>
                      <a:pPr algn="ctr">
                        <a:lnSpc>
                          <a:spcPct val="115000"/>
                        </a:lnSpc>
                        <a:spcAft>
                          <a:spcPts val="0"/>
                        </a:spcAft>
                      </a:pPr>
                      <a:r>
                        <a:rPr lang="en-CA" sz="1800" b="1" dirty="0" smtClean="0">
                          <a:effectLst/>
                          <a:latin typeface="Calibri"/>
                          <a:ea typeface="Calibri"/>
                          <a:cs typeface="Times New Roman"/>
                        </a:rPr>
                        <a:t>2008</a:t>
                      </a:r>
                      <a:endParaRPr lang="en-CA" sz="1800" b="1" dirty="0">
                        <a:effectLst/>
                        <a:latin typeface="Calibri"/>
                        <a:ea typeface="Calibri"/>
                        <a:cs typeface="Times New Roman"/>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kern="1200" dirty="0" smtClean="0">
                          <a:solidFill>
                            <a:schemeClr val="tx1"/>
                          </a:solidFill>
                          <a:effectLst/>
                          <a:latin typeface="Calibri" pitchFamily="34" charset="0"/>
                          <a:ea typeface="+mn-ea"/>
                          <a:cs typeface="Calibri" pitchFamily="34" charset="0"/>
                        </a:rPr>
                        <a:t>6</a:t>
                      </a:r>
                      <a:endParaRPr lang="en-CA" sz="1800" dirty="0">
                        <a:effectLst/>
                        <a:latin typeface="Calibri" pitchFamily="34" charset="0"/>
                        <a:ea typeface="Calibri"/>
                        <a:cs typeface="Calibri" pitchFamily="34" charset="0"/>
                      </a:endParaRPr>
                    </a:p>
                  </a:txBody>
                  <a:tcPr marL="68580" marR="68580" marT="0" marB="0"/>
                </a:tc>
                <a:tc>
                  <a:txBody>
                    <a:bodyPr/>
                    <a:lstStyle/>
                    <a:p>
                      <a:pPr algn="ctr">
                        <a:lnSpc>
                          <a:spcPct val="115000"/>
                        </a:lnSpc>
                        <a:spcAft>
                          <a:spcPts val="0"/>
                        </a:spcAft>
                      </a:pPr>
                      <a:r>
                        <a:rPr lang="en-CA" sz="1800" dirty="0" smtClean="0">
                          <a:effectLst/>
                          <a:latin typeface="Calibri"/>
                          <a:ea typeface="Calibri"/>
                          <a:cs typeface="Times New Roman"/>
                        </a:rPr>
                        <a:t>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CA" sz="1800" dirty="0" smtClean="0">
                          <a:effectLst/>
                          <a:latin typeface="Calibri"/>
                          <a:ea typeface="Calibri"/>
                          <a:cs typeface="Times New Roman"/>
                        </a:rPr>
                        <a:t>25,5 M$</a:t>
                      </a:r>
                      <a:endParaRPr lang="en-CA" sz="1800" dirty="0">
                        <a:effectLst/>
                        <a:latin typeface="Calibri"/>
                        <a:ea typeface="Calibri"/>
                        <a:cs typeface="Times New Roman"/>
                      </a:endParaRPr>
                    </a:p>
                  </a:txBody>
                  <a:tcPr marL="68580" marR="68580" marT="0" marB="0"/>
                </a:tc>
              </a:tr>
              <a:tr h="652773">
                <a:tc>
                  <a:txBody>
                    <a:bodyPr/>
                    <a:lstStyle/>
                    <a:p>
                      <a:pPr algn="ctr">
                        <a:lnSpc>
                          <a:spcPct val="115000"/>
                        </a:lnSpc>
                        <a:spcAft>
                          <a:spcPts val="0"/>
                        </a:spcAft>
                      </a:pPr>
                      <a:r>
                        <a:rPr lang="fr-CA" sz="1800" b="1" dirty="0">
                          <a:effectLst/>
                          <a:latin typeface="Calibri"/>
                          <a:ea typeface="Calibri"/>
                          <a:cs typeface="Times New Roman"/>
                        </a:rPr>
                        <a:t>2009</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10</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smtClean="0">
                          <a:effectLst/>
                          <a:latin typeface="Calibri"/>
                          <a:ea typeface="Calibri"/>
                          <a:cs typeface="Times New Roman"/>
                        </a:rPr>
                        <a:t>37,3 M$</a:t>
                      </a:r>
                      <a:endParaRPr lang="en-CA" sz="1800" dirty="0">
                        <a:effectLst/>
                        <a:latin typeface="Calibri"/>
                        <a:ea typeface="Calibri"/>
                        <a:cs typeface="Times New Roman"/>
                      </a:endParaRPr>
                    </a:p>
                  </a:txBody>
                  <a:tcPr marL="68580" marR="68580" marT="0" marB="0"/>
                </a:tc>
              </a:tr>
              <a:tr h="652773">
                <a:tc>
                  <a:txBody>
                    <a:bodyPr/>
                    <a:lstStyle/>
                    <a:p>
                      <a:pPr algn="ctr">
                        <a:lnSpc>
                          <a:spcPct val="115000"/>
                        </a:lnSpc>
                        <a:spcAft>
                          <a:spcPts val="0"/>
                        </a:spcAft>
                      </a:pPr>
                      <a:r>
                        <a:rPr lang="fr-CA" sz="1800" b="1" dirty="0">
                          <a:effectLst/>
                          <a:latin typeface="Calibri"/>
                          <a:ea typeface="Calibri"/>
                          <a:cs typeface="Times New Roman"/>
                        </a:rPr>
                        <a:t>2010</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12</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3</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smtClean="0">
                          <a:effectLst/>
                          <a:latin typeface="Calibri"/>
                          <a:ea typeface="Calibri"/>
                          <a:cs typeface="Times New Roman"/>
                        </a:rPr>
                        <a:t>13,2 M$</a:t>
                      </a:r>
                      <a:endParaRPr lang="en-CA" sz="1800" dirty="0">
                        <a:effectLst/>
                        <a:latin typeface="Calibri"/>
                        <a:ea typeface="Calibri"/>
                        <a:cs typeface="Times New Roman"/>
                      </a:endParaRPr>
                    </a:p>
                  </a:txBody>
                  <a:tcPr marL="68580" marR="68580" marT="0" marB="0"/>
                </a:tc>
              </a:tr>
              <a:tr h="652773">
                <a:tc>
                  <a:txBody>
                    <a:bodyPr/>
                    <a:lstStyle/>
                    <a:p>
                      <a:pPr algn="ctr">
                        <a:lnSpc>
                          <a:spcPct val="115000"/>
                        </a:lnSpc>
                        <a:spcAft>
                          <a:spcPts val="0"/>
                        </a:spcAft>
                      </a:pPr>
                      <a:r>
                        <a:rPr lang="fr-CA" sz="1800" b="1" dirty="0">
                          <a:effectLst/>
                          <a:latin typeface="Calibri"/>
                          <a:ea typeface="Calibri"/>
                          <a:cs typeface="Times New Roman"/>
                        </a:rPr>
                        <a:t>2011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9</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smtClean="0">
                          <a:effectLst/>
                          <a:latin typeface="Calibri"/>
                          <a:ea typeface="Calibri"/>
                          <a:cs typeface="Times New Roman"/>
                        </a:rPr>
                        <a:t>0,9 M$</a:t>
                      </a:r>
                      <a:endParaRPr lang="en-CA" sz="1800" dirty="0">
                        <a:effectLst/>
                        <a:latin typeface="Calibri"/>
                        <a:ea typeface="Calibri"/>
                        <a:cs typeface="Times New Roman"/>
                      </a:endParaRPr>
                    </a:p>
                  </a:txBody>
                  <a:tcPr marL="68580" marR="68580" marT="0" marB="0"/>
                </a:tc>
              </a:tr>
              <a:tr h="652773">
                <a:tc>
                  <a:txBody>
                    <a:bodyPr/>
                    <a:lstStyle/>
                    <a:p>
                      <a:pPr algn="ctr">
                        <a:lnSpc>
                          <a:spcPct val="115000"/>
                        </a:lnSpc>
                        <a:spcAft>
                          <a:spcPts val="0"/>
                        </a:spcAft>
                      </a:pPr>
                      <a:r>
                        <a:rPr lang="fr-CA" sz="1800" b="1" dirty="0" smtClean="0">
                          <a:effectLst/>
                          <a:latin typeface="Calibri"/>
                          <a:ea typeface="Calibri"/>
                          <a:cs typeface="Times New Roman"/>
                        </a:rPr>
                        <a:t>2012</a:t>
                      </a:r>
                    </a:p>
                    <a:p>
                      <a:pPr algn="ctr">
                        <a:lnSpc>
                          <a:spcPct val="115000"/>
                        </a:lnSpc>
                        <a:spcAft>
                          <a:spcPts val="0"/>
                        </a:spcAft>
                      </a:pPr>
                      <a:r>
                        <a:rPr lang="fr-CA" sz="1200" b="1" dirty="0" smtClean="0">
                          <a:effectLst/>
                          <a:latin typeface="Calibri"/>
                          <a:ea typeface="Calibri"/>
                          <a:cs typeface="Times New Roman"/>
                        </a:rPr>
                        <a:t>(31 mai)</a:t>
                      </a:r>
                      <a:endParaRPr lang="en-CA" sz="12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6</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smtClean="0">
                          <a:effectLst/>
                          <a:latin typeface="Calibri"/>
                          <a:ea typeface="Calibri"/>
                          <a:cs typeface="Times New Roman"/>
                        </a:rPr>
                        <a:t>12,1 M$</a:t>
                      </a:r>
                      <a:endParaRPr lang="en-CA"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497185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2"/>
          <p:cNvSpPr>
            <a:spLocks noGrp="1" noChangeArrowheads="1"/>
          </p:cNvSpPr>
          <p:nvPr>
            <p:ph type="title" idx="4294967295"/>
          </p:nvPr>
        </p:nvSpPr>
        <p:spPr>
          <a:xfrm>
            <a:off x="1066800" y="260648"/>
            <a:ext cx="7848600" cy="792088"/>
          </a:xfrm>
        </p:spPr>
        <p:txBody>
          <a:bodyPr/>
          <a:lstStyle/>
          <a:p>
            <a:pPr eaLnBrk="1" hangingPunct="1"/>
            <a:r>
              <a:rPr lang="en-US" sz="2800" dirty="0" smtClean="0">
                <a:solidFill>
                  <a:schemeClr val="tx1"/>
                </a:solidFill>
              </a:rPr>
              <a:t>SNIUMP</a:t>
            </a:r>
            <a:r>
              <a:rPr lang="en-US" sz="2800" dirty="0" smtClean="0"/>
              <a:t/>
            </a:r>
            <a:br>
              <a:rPr lang="en-US" sz="2800" dirty="0" smtClean="0"/>
            </a:br>
            <a:r>
              <a:rPr lang="en-US" sz="2800" b="0" dirty="0" smtClean="0"/>
              <a:t>________________________________________________</a:t>
            </a:r>
            <a:endParaRPr lang="en-US" sz="2800" dirty="0" smtClean="0">
              <a:solidFill>
                <a:schemeClr val="tx1"/>
              </a:solidFill>
            </a:endParaRPr>
          </a:p>
        </p:txBody>
      </p:sp>
      <p:sp>
        <p:nvSpPr>
          <p:cNvPr id="25602" name="Rectangle 3"/>
          <p:cNvSpPr>
            <a:spLocks noGrp="1" noChangeArrowheads="1"/>
          </p:cNvSpPr>
          <p:nvPr>
            <p:ph idx="4294967295"/>
          </p:nvPr>
        </p:nvSpPr>
        <p:spPr>
          <a:xfrm>
            <a:off x="1066800" y="1052736"/>
            <a:ext cx="7848600" cy="4968552"/>
          </a:xfrm>
        </p:spPr>
        <p:txBody>
          <a:bodyPr/>
          <a:lstStyle/>
          <a:p>
            <a:pPr marL="228600" lvl="1">
              <a:buSzPct val="95000"/>
              <a:buFont typeface="Wingdings" pitchFamily="-60" charset="2"/>
              <a:buChar char="§"/>
            </a:pPr>
            <a:r>
              <a:rPr lang="fr-CA" sz="2400" b="1" dirty="0" smtClean="0">
                <a:solidFill>
                  <a:schemeClr val="tx1"/>
                </a:solidFill>
              </a:rPr>
              <a:t>Système national d’information sur l’utilisation des médicaments prescrits</a:t>
            </a:r>
          </a:p>
          <a:p>
            <a:pPr lvl="1">
              <a:buFont typeface="Wingdings" pitchFamily="2" charset="2"/>
              <a:buChar char="§"/>
            </a:pPr>
            <a:r>
              <a:rPr lang="fr-FR" sz="2000" dirty="0" smtClean="0"/>
              <a:t>Le SNIUMP</a:t>
            </a:r>
            <a:r>
              <a:rPr lang="fr-FR" sz="2000" dirty="0"/>
              <a:t> a été créé en </a:t>
            </a:r>
            <a:r>
              <a:rPr lang="fr-FR" sz="2000" dirty="0" smtClean="0"/>
              <a:t>2001 </a:t>
            </a:r>
            <a:r>
              <a:rPr lang="fr-FR" sz="2000" dirty="0"/>
              <a:t>en partenariat avec l’Institut canadien d’information sur la santé (ICIS), </a:t>
            </a:r>
            <a:r>
              <a:rPr lang="fr-FR" sz="2000" dirty="0" smtClean="0"/>
              <a:t>à </a:t>
            </a:r>
            <a:r>
              <a:rPr lang="fr-FR" sz="2000" dirty="0"/>
              <a:t>la demande des ministres </a:t>
            </a:r>
            <a:r>
              <a:rPr lang="fr-FR" sz="2000" dirty="0" smtClean="0"/>
              <a:t>de la Santé fédéral</a:t>
            </a:r>
            <a:r>
              <a:rPr lang="fr-FR" sz="2000" dirty="0"/>
              <a:t>, provinciaux et territoriaux</a:t>
            </a:r>
            <a:r>
              <a:rPr lang="fr-FR" sz="2000" dirty="0" smtClean="0"/>
              <a:t>. </a:t>
            </a:r>
            <a:endParaRPr lang="fr-CA" sz="2000" dirty="0" smtClean="0">
              <a:solidFill>
                <a:schemeClr val="tx1"/>
              </a:solidFill>
            </a:endParaRPr>
          </a:p>
          <a:p>
            <a:pPr lvl="1">
              <a:buFont typeface="Wingdings" pitchFamily="2" charset="2"/>
              <a:buChar char="§"/>
            </a:pPr>
            <a:r>
              <a:rPr lang="fr-FR" sz="2000" dirty="0" smtClean="0"/>
              <a:t>Le SNIUMP effectue des analyses critiques sur les tendances des prix, de l’utilisation et des coûts des médicaments d’ordonnance afin </a:t>
            </a:r>
            <a:r>
              <a:rPr lang="fr-FR" sz="2000" dirty="0"/>
              <a:t>d’éclairer les décisions stratégiques des régimes </a:t>
            </a:r>
            <a:r>
              <a:rPr lang="fr-FR" sz="2000" dirty="0" smtClean="0"/>
              <a:t>d’assurance-médicaments fédéraux</a:t>
            </a:r>
            <a:r>
              <a:rPr lang="fr-FR" sz="2000" dirty="0"/>
              <a:t>, provinciaux et territoriaux </a:t>
            </a:r>
            <a:r>
              <a:rPr lang="fr-FR" sz="2000" dirty="0" smtClean="0"/>
              <a:t>participants.</a:t>
            </a:r>
            <a:endParaRPr lang="en-CA" sz="2000" dirty="0" smtClean="0">
              <a:solidFill>
                <a:schemeClr val="tx1"/>
              </a:solidFill>
            </a:endParaRPr>
          </a:p>
          <a:p>
            <a:pPr lvl="1">
              <a:buFont typeface="Wingdings" pitchFamily="2" charset="2"/>
              <a:buChar char="§"/>
            </a:pPr>
            <a:r>
              <a:rPr lang="fr-CA" sz="2000" dirty="0" smtClean="0">
                <a:solidFill>
                  <a:schemeClr val="tx1"/>
                </a:solidFill>
              </a:rPr>
              <a:t>Le Comité directeur</a:t>
            </a:r>
            <a:r>
              <a:rPr lang="en-US" sz="2000" dirty="0" smtClean="0">
                <a:solidFill>
                  <a:schemeClr val="tx1"/>
                </a:solidFill>
              </a:rPr>
              <a:t>, </a:t>
            </a:r>
            <a:r>
              <a:rPr lang="fr-FR" sz="2000" dirty="0"/>
              <a:t>dont les membres sont des représentants </a:t>
            </a:r>
            <a:r>
              <a:rPr lang="fr-FR" sz="2000" dirty="0" smtClean="0"/>
              <a:t>fédéraux</a:t>
            </a:r>
            <a:r>
              <a:rPr lang="fr-FR" sz="2000" dirty="0"/>
              <a:t>, provinciaux et </a:t>
            </a:r>
            <a:r>
              <a:rPr lang="fr-FR" sz="2000" dirty="0" smtClean="0"/>
              <a:t>territoriaux, offre des conseils au CEPMB concernant les besoins et priorités en matière de recherche.</a:t>
            </a:r>
            <a:endParaRPr lang="en-US" sz="2000" dirty="0" smtClean="0">
              <a:solidFill>
                <a:schemeClr val="tx1"/>
              </a:solidFill>
            </a:endParaRPr>
          </a:p>
          <a:p>
            <a:pPr lvl="1" eaLnBrk="1" hangingPunct="1">
              <a:buFont typeface="Wingdings" pitchFamily="2" charset="2"/>
              <a:buChar char="§"/>
            </a:pPr>
            <a:r>
              <a:rPr lang="fr-CA" sz="2000" dirty="0" smtClean="0">
                <a:solidFill>
                  <a:schemeClr val="tx1"/>
                </a:solidFill>
              </a:rPr>
              <a:t>Huit publications ont été publiées depuis </a:t>
            </a:r>
            <a:r>
              <a:rPr lang="fr-CA" sz="2000" dirty="0" smtClean="0"/>
              <a:t>décembre 2010.</a:t>
            </a:r>
            <a:endParaRPr lang="fr-CA" sz="2000" dirty="0" smtClean="0">
              <a:solidFill>
                <a:schemeClr val="tx1"/>
              </a:solidFill>
            </a:endParaRPr>
          </a:p>
          <a:p>
            <a:pPr lvl="1">
              <a:buNone/>
            </a:pPr>
            <a:endParaRPr lang="en-US" dirty="0" smtClean="0">
              <a:solidFill>
                <a:schemeClr val="tx1"/>
              </a:solidFill>
            </a:endParaRPr>
          </a:p>
        </p:txBody>
      </p:sp>
      <p:sp>
        <p:nvSpPr>
          <p:cNvPr id="25603" name="Slide Number Placeholder 3"/>
          <p:cNvSpPr txBox="1">
            <a:spLocks noGrp="1"/>
          </p:cNvSpPr>
          <p:nvPr/>
        </p:nvSpPr>
        <p:spPr bwMode="auto">
          <a:xfrm>
            <a:off x="152400" y="5949281"/>
            <a:ext cx="609600" cy="360040"/>
          </a:xfrm>
          <a:prstGeom prst="rect">
            <a:avLst/>
          </a:prstGeom>
          <a:noFill/>
          <a:ln w="9525">
            <a:noFill/>
            <a:miter lim="800000"/>
            <a:headEnd/>
            <a:tailEnd/>
          </a:ln>
        </p:spPr>
        <p:txBody>
          <a:bodyPr anchor="b">
            <a:prstTxWarp prst="textNoShape">
              <a:avLst/>
            </a:prstTxWarp>
          </a:bodyPr>
          <a:lstStyle/>
          <a:p>
            <a:pPr algn="r"/>
            <a:fld id="{564857FA-250A-464B-8A0E-270621B65D79}" type="slidenum">
              <a:rPr lang="en-US" sz="1400">
                <a:solidFill>
                  <a:schemeClr val="bg1"/>
                </a:solidFill>
              </a:rPr>
              <a:pPr algn="r"/>
              <a:t>25</a:t>
            </a:fld>
            <a:endParaRPr lang="en-US" sz="1400" dirty="0"/>
          </a:p>
        </p:txBody>
      </p:sp>
    </p:spTree>
    <p:extLst>
      <p:ext uri="{BB962C8B-B14F-4D97-AF65-F5344CB8AC3E}">
        <p14:creationId xmlns:p14="http://schemas.microsoft.com/office/powerpoint/2010/main" val="251681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196752"/>
            <a:ext cx="7848600" cy="4824536"/>
          </a:xfrm>
        </p:spPr>
        <p:txBody>
          <a:bodyPr/>
          <a:lstStyle/>
          <a:p>
            <a:r>
              <a:rPr lang="fr-CA" sz="2000" dirty="0" smtClean="0"/>
              <a:t>Médicaments génériques au Canada : Comparaison des prix internationaux et économies de coûts potentielles</a:t>
            </a:r>
          </a:p>
          <a:p>
            <a:r>
              <a:rPr lang="fr-CA" sz="2000" dirty="0" smtClean="0"/>
              <a:t>Incidence de l’arrivée sur le marché des médicaments génériques sur l’utilisation de l’ingrédient</a:t>
            </a:r>
          </a:p>
          <a:p>
            <a:r>
              <a:rPr lang="fr-CA" sz="2000" dirty="0" smtClean="0"/>
              <a:t>Analyse des facteurs de coûts associés aux frais d’exécution d’ordonnance assumés par les régimes d’assurance-médicaments, de 2001-2002 à 2007-2008</a:t>
            </a:r>
          </a:p>
          <a:p>
            <a:r>
              <a:rPr lang="fr-CA" sz="2000" dirty="0" smtClean="0"/>
              <a:t>Politique sur les frais accessoires facturés par les grossistes des régimes publics d’assurance-médicaments </a:t>
            </a:r>
            <a:r>
              <a:rPr lang="en-CA" sz="2000" dirty="0" smtClean="0"/>
              <a:t>du Canada</a:t>
            </a:r>
            <a:endParaRPr lang="en-US" sz="2000" dirty="0" smtClean="0"/>
          </a:p>
          <a:p>
            <a:pPr marL="0" indent="0">
              <a:buNone/>
            </a:pPr>
            <a:endParaRPr lang="en-CA" sz="2000" dirty="0" smtClean="0"/>
          </a:p>
          <a:p>
            <a:pPr marL="0" indent="0">
              <a:buNone/>
            </a:pPr>
            <a:r>
              <a:rPr lang="fr-CA" sz="2000" dirty="0" smtClean="0"/>
              <a:t>Et à venir prochainement…</a:t>
            </a:r>
          </a:p>
          <a:p>
            <a:r>
              <a:rPr lang="fr-CA" sz="2000" dirty="0" smtClean="0"/>
              <a:t>L’Observateur des médicaments émergents – quatrième édition </a:t>
            </a:r>
          </a:p>
          <a:p>
            <a:r>
              <a:rPr lang="fr-CA" sz="2000" dirty="0" smtClean="0"/>
              <a:t>Bandelettes de test pour le diabète : Utilisation réelle par rapport aux recommandations</a:t>
            </a:r>
          </a:p>
          <a:p>
            <a:endParaRPr lang="en-US" dirty="0"/>
          </a:p>
        </p:txBody>
      </p:sp>
      <p:sp>
        <p:nvSpPr>
          <p:cNvPr id="4" name="Slide Number Placeholder 3"/>
          <p:cNvSpPr>
            <a:spLocks noGrp="1"/>
          </p:cNvSpPr>
          <p:nvPr>
            <p:ph type="sldNum" sz="quarter" idx="10"/>
          </p:nvPr>
        </p:nvSpPr>
        <p:spPr/>
        <p:txBody>
          <a:bodyPr/>
          <a:lstStyle/>
          <a:p>
            <a:fld id="{9AE01BED-D8E1-49C6-9412-EC47A3C5ABFB}" type="slidenum">
              <a:rPr lang="en-US" smtClean="0"/>
              <a:pPr/>
              <a:t>26</a:t>
            </a:fld>
            <a:endParaRPr lang="en-US" dirty="0"/>
          </a:p>
        </p:txBody>
      </p:sp>
      <p:sp>
        <p:nvSpPr>
          <p:cNvPr id="8" name="Title 1"/>
          <p:cNvSpPr txBox="1">
            <a:spLocks/>
          </p:cNvSpPr>
          <p:nvPr/>
        </p:nvSpPr>
        <p:spPr bwMode="auto">
          <a:xfrm>
            <a:off x="1070890" y="260648"/>
            <a:ext cx="7848600" cy="504056"/>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1" fontAlgn="base" hangingPunct="1">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eaLnBrk="1" fontAlgn="base" hangingPunct="1">
              <a:lnSpc>
                <a:spcPct val="90000"/>
              </a:lnSpc>
              <a:spcBef>
                <a:spcPct val="0"/>
              </a:spcBef>
              <a:spcAft>
                <a:spcPct val="0"/>
              </a:spcAft>
              <a:defRPr sz="4000" b="1">
                <a:solidFill>
                  <a:srgbClr val="20558A"/>
                </a:solidFill>
                <a:latin typeface="Arial Narrow" pitchFamily="34" charset="0"/>
              </a:defRPr>
            </a:lvl6pPr>
            <a:lvl7pPr marL="914400" algn="l" rtl="0" eaLnBrk="1" fontAlgn="base" hangingPunct="1">
              <a:lnSpc>
                <a:spcPct val="90000"/>
              </a:lnSpc>
              <a:spcBef>
                <a:spcPct val="0"/>
              </a:spcBef>
              <a:spcAft>
                <a:spcPct val="0"/>
              </a:spcAft>
              <a:defRPr sz="4000" b="1">
                <a:solidFill>
                  <a:srgbClr val="20558A"/>
                </a:solidFill>
                <a:latin typeface="Arial Narrow" pitchFamily="34" charset="0"/>
              </a:defRPr>
            </a:lvl7pPr>
            <a:lvl8pPr marL="1371600" algn="l" rtl="0" eaLnBrk="1" fontAlgn="base" hangingPunct="1">
              <a:lnSpc>
                <a:spcPct val="90000"/>
              </a:lnSpc>
              <a:spcBef>
                <a:spcPct val="0"/>
              </a:spcBef>
              <a:spcAft>
                <a:spcPct val="0"/>
              </a:spcAft>
              <a:defRPr sz="4000" b="1">
                <a:solidFill>
                  <a:srgbClr val="20558A"/>
                </a:solidFill>
                <a:latin typeface="Arial Narrow" pitchFamily="34" charset="0"/>
              </a:defRPr>
            </a:lvl8pPr>
            <a:lvl9pPr marL="1828800" algn="l" rtl="0" eaLnBrk="1" fontAlgn="base" hangingPunct="1">
              <a:lnSpc>
                <a:spcPct val="90000"/>
              </a:lnSpc>
              <a:spcBef>
                <a:spcPct val="0"/>
              </a:spcBef>
              <a:spcAft>
                <a:spcPct val="0"/>
              </a:spcAft>
              <a:defRPr sz="4000" b="1">
                <a:solidFill>
                  <a:srgbClr val="20558A"/>
                </a:solidFill>
                <a:latin typeface="Arial Narrow" pitchFamily="34" charset="0"/>
              </a:defRPr>
            </a:lvl9pPr>
          </a:lstStyle>
          <a:p>
            <a:r>
              <a:rPr lang="fr-CA" sz="2800" dirty="0" smtClean="0">
                <a:solidFill>
                  <a:schemeClr val="tx1"/>
                </a:solidFill>
              </a:rPr>
              <a:t>Quelques études récentes et à venir</a:t>
            </a:r>
          </a:p>
          <a:p>
            <a:r>
              <a:rPr lang="en-US" sz="2800" dirty="0" smtClean="0"/>
              <a:t>________________________________________________</a:t>
            </a:r>
          </a:p>
        </p:txBody>
      </p:sp>
    </p:spTree>
    <p:extLst>
      <p:ext uri="{BB962C8B-B14F-4D97-AF65-F5344CB8AC3E}">
        <p14:creationId xmlns:p14="http://schemas.microsoft.com/office/powerpoint/2010/main" val="3956137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600" dirty="0" smtClean="0">
                <a:solidFill>
                  <a:schemeClr val="tx1"/>
                </a:solidFill>
              </a:rPr>
              <a:t>Tendances du marché – Le Canada dans le contexte mondial </a:t>
            </a:r>
            <a:r>
              <a:rPr lang="fr-CA" sz="2800" dirty="0" smtClean="0"/>
              <a:t>________________________________________________</a:t>
            </a:r>
            <a:br>
              <a:rPr lang="fr-CA" sz="2800" dirty="0" smtClean="0"/>
            </a:br>
            <a:r>
              <a:rPr lang="fr-CA" sz="2800" dirty="0" smtClean="0"/>
              <a:t/>
            </a:r>
            <a:br>
              <a:rPr lang="fr-CA" sz="2800" dirty="0" smtClean="0"/>
            </a:br>
            <a:endParaRPr lang="fr-CA" sz="2800" dirty="0" smtClean="0"/>
          </a:p>
        </p:txBody>
      </p:sp>
      <p:sp>
        <p:nvSpPr>
          <p:cNvPr id="27650" name="Content Placeholder 2"/>
          <p:cNvSpPr>
            <a:spLocks noGrp="1"/>
          </p:cNvSpPr>
          <p:nvPr>
            <p:ph idx="1"/>
          </p:nvPr>
        </p:nvSpPr>
        <p:spPr>
          <a:xfrm>
            <a:off x="1066800" y="1124744"/>
            <a:ext cx="7848600" cy="4896544"/>
          </a:xfrm>
        </p:spPr>
        <p:txBody>
          <a:bodyPr/>
          <a:lstStyle/>
          <a:p>
            <a:pPr lvl="0">
              <a:buFont typeface="Wingdings" pitchFamily="2" charset="2"/>
              <a:buChar char="§"/>
            </a:pPr>
            <a:r>
              <a:rPr lang="fr-FR" sz="2100" dirty="0">
                <a:solidFill>
                  <a:schemeClr val="tx1"/>
                </a:solidFill>
              </a:rPr>
              <a:t>En 2005 et en 2010, la part des ventes de médicaments au Canada sur les marchés mondiaux représentait 2,4 % et 2,7 %, </a:t>
            </a:r>
            <a:r>
              <a:rPr lang="fr-FR" sz="2100" dirty="0" smtClean="0">
                <a:solidFill>
                  <a:schemeClr val="tx1"/>
                </a:solidFill>
              </a:rPr>
              <a:t>respectivement</a:t>
            </a:r>
            <a:endParaRPr lang="en-US" dirty="0" smtClean="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a:solidFill>
                <a:schemeClr val="tx1"/>
              </a:solidFill>
            </a:endParaRPr>
          </a:p>
          <a:p>
            <a:pPr>
              <a:buFont typeface="Wingdings" pitchFamily="2" charset="2"/>
              <a:buChar char="§"/>
            </a:pPr>
            <a:endParaRPr lang="en-US" dirty="0" smtClean="0">
              <a:solidFill>
                <a:schemeClr val="tx1"/>
              </a:solidFill>
            </a:endParaRPr>
          </a:p>
          <a:p>
            <a:pPr marL="0" indent="0">
              <a:buNone/>
            </a:pPr>
            <a:endParaRPr lang="en-US" dirty="0">
              <a:solidFill>
                <a:schemeClr val="tx1"/>
              </a:solidFill>
            </a:endParaRPr>
          </a:p>
          <a:p>
            <a:pPr lvl="0">
              <a:buFont typeface="Wingdings" pitchFamily="2" charset="2"/>
              <a:buChar char="§"/>
            </a:pPr>
            <a:r>
              <a:rPr lang="fr-FR" sz="2100" dirty="0">
                <a:solidFill>
                  <a:schemeClr val="tx1"/>
                </a:solidFill>
              </a:rPr>
              <a:t>Une faible part, mais un marché en </a:t>
            </a:r>
            <a:r>
              <a:rPr lang="fr-FR" sz="2100" dirty="0" smtClean="0">
                <a:solidFill>
                  <a:schemeClr val="tx1"/>
                </a:solidFill>
              </a:rPr>
              <a:t>croissance</a:t>
            </a:r>
            <a:endParaRPr lang="en-CA" sz="2200" dirty="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3</a:t>
            </a:fld>
            <a:endParaRPr 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1916832"/>
            <a:ext cx="4874029" cy="3401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5434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600" dirty="0">
                <a:solidFill>
                  <a:srgbClr val="003366"/>
                </a:solidFill>
              </a:rPr>
              <a:t>Tendances du marché – Le Canada dans le contexte </a:t>
            </a:r>
            <a:r>
              <a:rPr lang="fr-CA" sz="2600" dirty="0" smtClean="0">
                <a:solidFill>
                  <a:srgbClr val="003366"/>
                </a:solidFill>
              </a:rPr>
              <a:t>mondial</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124744"/>
            <a:ext cx="7848600" cy="4896544"/>
          </a:xfrm>
        </p:spPr>
        <p:txBody>
          <a:bodyPr/>
          <a:lstStyle/>
          <a:p>
            <a:pPr>
              <a:buFont typeface="Wingdings" pitchFamily="2" charset="2"/>
              <a:buChar char="§"/>
            </a:pPr>
            <a:r>
              <a:rPr lang="fr-FR" dirty="0">
                <a:solidFill>
                  <a:schemeClr val="tx1"/>
                </a:solidFill>
              </a:rPr>
              <a:t>Le taux d’augmentation des ventes de médicaments est plus élevé que dans les pays de </a:t>
            </a:r>
            <a:r>
              <a:rPr lang="fr-FR" dirty="0" smtClean="0">
                <a:solidFill>
                  <a:schemeClr val="tx1"/>
                </a:solidFill>
              </a:rPr>
              <a:t>comparaison</a:t>
            </a: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4</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988840"/>
            <a:ext cx="6336704"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8204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600" dirty="0">
                <a:solidFill>
                  <a:srgbClr val="003366"/>
                </a:solidFill>
              </a:rPr>
              <a:t>Tendances du marché – Le Canada dans le contexte mondial</a:t>
            </a:r>
            <a:r>
              <a:rPr lang="en-US" sz="2800" dirty="0">
                <a:solidFill>
                  <a:srgbClr val="003366"/>
                </a:solidFill>
              </a:rPr>
              <a:t/>
            </a:r>
            <a:br>
              <a:rPr lang="en-US" sz="2800" dirty="0">
                <a:solidFill>
                  <a:srgbClr val="003366"/>
                </a:solidFill>
              </a:rPr>
            </a:br>
            <a:r>
              <a:rPr lang="en-US" sz="2800" dirty="0"/>
              <a:t>________________________________________________</a:t>
            </a:r>
            <a:br>
              <a:rPr lang="en-US" sz="2800" dirty="0"/>
            </a:br>
            <a:r>
              <a:rPr lang="en-US" sz="2800" dirty="0"/>
              <a:t/>
            </a:r>
            <a:br>
              <a:rPr lang="en-US" sz="2800" dirty="0"/>
            </a:br>
            <a:endParaRPr lang="en-US" sz="2800" dirty="0" smtClean="0"/>
          </a:p>
        </p:txBody>
      </p:sp>
      <p:sp>
        <p:nvSpPr>
          <p:cNvPr id="27650" name="Content Placeholder 2"/>
          <p:cNvSpPr>
            <a:spLocks noGrp="1"/>
          </p:cNvSpPr>
          <p:nvPr>
            <p:ph idx="1"/>
          </p:nvPr>
        </p:nvSpPr>
        <p:spPr>
          <a:xfrm>
            <a:off x="1115616" y="1124744"/>
            <a:ext cx="7848600" cy="4535924"/>
          </a:xfrm>
        </p:spPr>
        <p:txBody>
          <a:bodyPr/>
          <a:lstStyle/>
          <a:p>
            <a:pPr lvl="0">
              <a:buFont typeface="Wingdings" pitchFamily="2" charset="2"/>
              <a:buChar char="§"/>
            </a:pPr>
            <a:r>
              <a:rPr lang="fr-FR" dirty="0">
                <a:solidFill>
                  <a:schemeClr val="tx1"/>
                </a:solidFill>
              </a:rPr>
              <a:t>Les prix au Canada </a:t>
            </a:r>
            <a:r>
              <a:rPr lang="fr-FR" dirty="0" smtClean="0">
                <a:solidFill>
                  <a:schemeClr val="tx1"/>
                </a:solidFill>
              </a:rPr>
              <a:t>étaient relativement plus </a:t>
            </a:r>
            <a:r>
              <a:rPr lang="fr-FR" dirty="0">
                <a:solidFill>
                  <a:schemeClr val="tx1"/>
                </a:solidFill>
              </a:rPr>
              <a:t>élevés que dans plusieurs pays de </a:t>
            </a:r>
            <a:r>
              <a:rPr lang="fr-FR" dirty="0" smtClean="0">
                <a:solidFill>
                  <a:schemeClr val="tx1"/>
                </a:solidFill>
              </a:rPr>
              <a:t>l’OCDE.</a:t>
            </a:r>
            <a:endParaRPr lang="en-US" dirty="0" smtClean="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5</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2222484032"/>
              </p:ext>
            </p:extLst>
          </p:nvPr>
        </p:nvGraphicFramePr>
        <p:xfrm>
          <a:off x="1259632" y="2057400"/>
          <a:ext cx="7632848" cy="353184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8028384" y="5445224"/>
            <a:ext cx="1944216" cy="215444"/>
          </a:xfrm>
          <a:prstGeom prst="rect">
            <a:avLst/>
          </a:prstGeom>
          <a:noFill/>
        </p:spPr>
        <p:txBody>
          <a:bodyPr wrap="square" rtlCol="0">
            <a:spAutoFit/>
          </a:bodyPr>
          <a:lstStyle/>
          <a:p>
            <a:r>
              <a:rPr lang="en-CA" sz="800" dirty="0" err="1" smtClean="0"/>
              <a:t>Données</a:t>
            </a:r>
            <a:r>
              <a:rPr lang="en-CA" sz="800" dirty="0" smtClean="0"/>
              <a:t>  IMS Health  2010</a:t>
            </a:r>
            <a:endParaRPr lang="en-CA" sz="800" dirty="0"/>
          </a:p>
        </p:txBody>
      </p:sp>
      <p:sp>
        <p:nvSpPr>
          <p:cNvPr id="4" name="TextBox 3"/>
          <p:cNvSpPr txBox="1"/>
          <p:nvPr/>
        </p:nvSpPr>
        <p:spPr>
          <a:xfrm>
            <a:off x="1043608" y="5622852"/>
            <a:ext cx="7776864" cy="400110"/>
          </a:xfrm>
          <a:prstGeom prst="rect">
            <a:avLst/>
          </a:prstGeom>
          <a:noFill/>
        </p:spPr>
        <p:txBody>
          <a:bodyPr wrap="square" rtlCol="0">
            <a:spAutoFit/>
          </a:bodyPr>
          <a:lstStyle/>
          <a:p>
            <a:pPr lvl="0"/>
            <a:r>
              <a:rPr lang="fr-CA" sz="1000" dirty="0"/>
              <a:t>Pays de gauche à droite : Corée du Sud; Italie; R.-U.; Australie; France; Espagne; Autriche; Belgique; Suède; Suisse; Danemark; Canada; Allemagne; Mexique; Japon; É.-U.</a:t>
            </a:r>
          </a:p>
        </p:txBody>
      </p:sp>
    </p:spTree>
    <p:extLst>
      <p:ext uri="{BB962C8B-B14F-4D97-AF65-F5344CB8AC3E}">
        <p14:creationId xmlns:p14="http://schemas.microsoft.com/office/powerpoint/2010/main" val="350880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600" dirty="0">
                <a:solidFill>
                  <a:srgbClr val="003366"/>
                </a:solidFill>
              </a:rPr>
              <a:t>Tendances du marché – Le Canada dans le contexte mondial</a:t>
            </a:r>
            <a:r>
              <a:rPr lang="en-US" sz="2800" dirty="0">
                <a:solidFill>
                  <a:srgbClr val="003366"/>
                </a:solidFill>
              </a:rPr>
              <a:t/>
            </a:r>
            <a:br>
              <a:rPr lang="en-US" sz="2800" dirty="0">
                <a:solidFill>
                  <a:srgbClr val="003366"/>
                </a:solidFill>
              </a:rPr>
            </a:br>
            <a:r>
              <a:rPr lang="en-US" sz="2800" dirty="0"/>
              <a:t>________________________________________________</a:t>
            </a:r>
            <a:br>
              <a:rPr lang="en-US" sz="2800" dirty="0"/>
            </a:br>
            <a:r>
              <a:rPr lang="en-US" sz="2800" dirty="0"/>
              <a:t/>
            </a:r>
            <a:br>
              <a:rPr lang="en-US" sz="2800" dirty="0"/>
            </a:br>
            <a:endParaRPr lang="en-US" sz="2800" dirty="0" smtClean="0"/>
          </a:p>
        </p:txBody>
      </p:sp>
      <p:sp>
        <p:nvSpPr>
          <p:cNvPr id="27650" name="Content Placeholder 2"/>
          <p:cNvSpPr>
            <a:spLocks noGrp="1"/>
          </p:cNvSpPr>
          <p:nvPr>
            <p:ph idx="1"/>
          </p:nvPr>
        </p:nvSpPr>
        <p:spPr>
          <a:xfrm>
            <a:off x="1115616" y="1124744"/>
            <a:ext cx="7848600" cy="4535924"/>
          </a:xfrm>
        </p:spPr>
        <p:txBody>
          <a:bodyPr/>
          <a:lstStyle/>
          <a:p>
            <a:pPr lvl="0">
              <a:buFont typeface="Wingdings" pitchFamily="2" charset="2"/>
              <a:buChar char="§"/>
            </a:pPr>
            <a:r>
              <a:rPr lang="fr-FR" dirty="0">
                <a:solidFill>
                  <a:schemeClr val="tx1"/>
                </a:solidFill>
              </a:rPr>
              <a:t>Les prix au Canada </a:t>
            </a:r>
            <a:r>
              <a:rPr lang="fr-FR" dirty="0" smtClean="0">
                <a:solidFill>
                  <a:schemeClr val="tx1"/>
                </a:solidFill>
              </a:rPr>
              <a:t>étaient relativement plus </a:t>
            </a:r>
            <a:r>
              <a:rPr lang="fr-FR" dirty="0">
                <a:solidFill>
                  <a:schemeClr val="tx1"/>
                </a:solidFill>
              </a:rPr>
              <a:t>élevés que dans plusieurs pays de </a:t>
            </a:r>
            <a:r>
              <a:rPr lang="fr-FR" dirty="0" smtClean="0">
                <a:solidFill>
                  <a:schemeClr val="tx1"/>
                </a:solidFill>
              </a:rPr>
              <a:t>l’OCDE.</a:t>
            </a:r>
            <a:endParaRPr lang="en-US" dirty="0" smtClean="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solidFill>
                  <a:srgbClr val="FFFFFF"/>
                </a:solidFill>
              </a:rPr>
              <a:pPr/>
              <a:t>6</a:t>
            </a:fld>
            <a:endParaRPr lang="en-US" dirty="0">
              <a:solidFill>
                <a:srgbClr val="FFFFFF"/>
              </a:solidFill>
            </a:endParaRPr>
          </a:p>
        </p:txBody>
      </p:sp>
      <p:graphicFrame>
        <p:nvGraphicFramePr>
          <p:cNvPr id="7" name="Chart 6"/>
          <p:cNvGraphicFramePr>
            <a:graphicFrameLocks/>
          </p:cNvGraphicFramePr>
          <p:nvPr>
            <p:extLst>
              <p:ext uri="{D42A27DB-BD31-4B8C-83A1-F6EECF244321}">
                <p14:modId xmlns:p14="http://schemas.microsoft.com/office/powerpoint/2010/main" val="3546424270"/>
              </p:ext>
            </p:extLst>
          </p:nvPr>
        </p:nvGraphicFramePr>
        <p:xfrm>
          <a:off x="1205052" y="2021106"/>
          <a:ext cx="7632848" cy="353184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7199784" y="5407408"/>
            <a:ext cx="1944216" cy="215444"/>
          </a:xfrm>
          <a:prstGeom prst="rect">
            <a:avLst/>
          </a:prstGeom>
          <a:noFill/>
        </p:spPr>
        <p:txBody>
          <a:bodyPr wrap="square" rtlCol="0">
            <a:spAutoFit/>
          </a:bodyPr>
          <a:lstStyle/>
          <a:p>
            <a:r>
              <a:rPr lang="en-CA" sz="800" dirty="0" err="1" smtClean="0">
                <a:solidFill>
                  <a:srgbClr val="003366"/>
                </a:solidFill>
              </a:rPr>
              <a:t>Données</a:t>
            </a:r>
            <a:r>
              <a:rPr lang="en-CA" sz="800" dirty="0" smtClean="0">
                <a:solidFill>
                  <a:srgbClr val="003366"/>
                </a:solidFill>
              </a:rPr>
              <a:t>  IMS Health  2010</a:t>
            </a:r>
            <a:endParaRPr lang="en-CA" sz="800" dirty="0">
              <a:solidFill>
                <a:srgbClr val="003366"/>
              </a:solidFill>
            </a:endParaRPr>
          </a:p>
        </p:txBody>
      </p:sp>
      <p:sp>
        <p:nvSpPr>
          <p:cNvPr id="4" name="TextBox 3"/>
          <p:cNvSpPr txBox="1"/>
          <p:nvPr/>
        </p:nvSpPr>
        <p:spPr>
          <a:xfrm>
            <a:off x="1043608" y="5622852"/>
            <a:ext cx="7776864" cy="246221"/>
          </a:xfrm>
          <a:prstGeom prst="rect">
            <a:avLst/>
          </a:prstGeom>
          <a:noFill/>
        </p:spPr>
        <p:txBody>
          <a:bodyPr wrap="square" rtlCol="0">
            <a:spAutoFit/>
          </a:bodyPr>
          <a:lstStyle/>
          <a:p>
            <a:endParaRPr lang="fr-CA" sz="1000" dirty="0">
              <a:solidFill>
                <a:srgbClr val="003366"/>
              </a:solidFill>
            </a:endParaRPr>
          </a:p>
        </p:txBody>
      </p:sp>
    </p:spTree>
    <p:extLst>
      <p:ext uri="{BB962C8B-B14F-4D97-AF65-F5344CB8AC3E}">
        <p14:creationId xmlns:p14="http://schemas.microsoft.com/office/powerpoint/2010/main" val="3615489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800" dirty="0" smtClean="0">
                <a:solidFill>
                  <a:schemeClr val="tx1"/>
                </a:solidFill>
              </a:rPr>
              <a:t>Tendances du marché </a:t>
            </a:r>
            <a:r>
              <a:rPr lang="en-CA" sz="2800" dirty="0" smtClean="0">
                <a:solidFill>
                  <a:schemeClr val="tx1"/>
                </a:solidFill>
              </a:rPr>
              <a:t>– p</a:t>
            </a:r>
            <a:r>
              <a:rPr lang="fr-CA" sz="2800" dirty="0" smtClean="0">
                <a:solidFill>
                  <a:srgbClr val="003366"/>
                </a:solidFill>
              </a:rPr>
              <a:t>arts </a:t>
            </a:r>
            <a:r>
              <a:rPr lang="fr-CA" sz="2800" dirty="0">
                <a:solidFill>
                  <a:srgbClr val="003366"/>
                </a:solidFill>
              </a:rPr>
              <a:t>de toutes les ordonnances* par </a:t>
            </a:r>
            <a:r>
              <a:rPr lang="fr-CA" sz="2800" dirty="0" smtClean="0">
                <a:solidFill>
                  <a:srgbClr val="003366"/>
                </a:solidFill>
              </a:rPr>
              <a:t>segment, de 2005-2006 </a:t>
            </a:r>
            <a:r>
              <a:rPr lang="fr-CA" sz="2800" dirty="0">
                <a:solidFill>
                  <a:srgbClr val="003366"/>
                </a:solidFill>
              </a:rPr>
              <a:t>à </a:t>
            </a:r>
            <a:r>
              <a:rPr lang="fr-CA" sz="2800" dirty="0" smtClean="0">
                <a:solidFill>
                  <a:srgbClr val="003366"/>
                </a:solidFill>
              </a:rPr>
              <a:t>2010-2011</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endParaRPr lang="en-US" sz="2800" dirty="0" smtClean="0"/>
          </a:p>
        </p:txBody>
      </p:sp>
      <p:sp>
        <p:nvSpPr>
          <p:cNvPr id="2" name="Slide Number Placeholder 1"/>
          <p:cNvSpPr>
            <a:spLocks noGrp="1"/>
          </p:cNvSpPr>
          <p:nvPr>
            <p:ph type="sldNum" sz="quarter" idx="10"/>
          </p:nvPr>
        </p:nvSpPr>
        <p:spPr/>
        <p:txBody>
          <a:bodyPr/>
          <a:lstStyle/>
          <a:p>
            <a:fld id="{9AE01BED-D8E1-49C6-9412-EC47A3C5ABFB}" type="slidenum">
              <a:rPr lang="en-US" smtClean="0"/>
              <a:pPr/>
              <a:t>7</a:t>
            </a:fld>
            <a:endParaRPr lang="en-US" dirty="0"/>
          </a:p>
        </p:txBody>
      </p:sp>
      <p:sp>
        <p:nvSpPr>
          <p:cNvPr id="5" name="TextBox 4"/>
          <p:cNvSpPr txBox="1"/>
          <p:nvPr/>
        </p:nvSpPr>
        <p:spPr>
          <a:xfrm>
            <a:off x="1115616" y="5373216"/>
            <a:ext cx="7776864" cy="400110"/>
          </a:xfrm>
          <a:prstGeom prst="rect">
            <a:avLst/>
          </a:prstGeom>
          <a:noFill/>
        </p:spPr>
        <p:txBody>
          <a:bodyPr wrap="square" rtlCol="0">
            <a:spAutoFit/>
          </a:bodyPr>
          <a:lstStyle/>
          <a:p>
            <a:r>
              <a:rPr lang="fr-CA" sz="1000" dirty="0" smtClean="0"/>
              <a:t>Équivalents français : Generic = Médicaments génériques; Patented Brand = Médicaments de marque brevetés; Non-Patented Brand = Médicaments de marque non brevetés</a:t>
            </a:r>
            <a:endParaRPr lang="fr-CA" sz="1000" dirty="0"/>
          </a:p>
        </p:txBody>
      </p:sp>
      <p:sp>
        <p:nvSpPr>
          <p:cNvPr id="3" name="Content Placeholder 2"/>
          <p:cNvSpPr>
            <a:spLocks noGrp="1"/>
          </p:cNvSpPr>
          <p:nvPr>
            <p:ph idx="1"/>
          </p:nvPr>
        </p:nvSpPr>
        <p:spPr/>
        <p:txBody>
          <a:bodyPr/>
          <a:lstStyle/>
          <a:p>
            <a:endParaRPr lang="en-US" dirty="0"/>
          </a:p>
        </p:txBody>
      </p:sp>
      <p:graphicFrame>
        <p:nvGraphicFramePr>
          <p:cNvPr id="7" name="Chart 6"/>
          <p:cNvGraphicFramePr>
            <a:graphicFrameLocks/>
          </p:cNvGraphicFramePr>
          <p:nvPr>
            <p:extLst>
              <p:ext uri="{D42A27DB-BD31-4B8C-83A1-F6EECF244321}">
                <p14:modId xmlns:p14="http://schemas.microsoft.com/office/powerpoint/2010/main" val="2178533116"/>
              </p:ext>
            </p:extLst>
          </p:nvPr>
        </p:nvGraphicFramePr>
        <p:xfrm>
          <a:off x="827584" y="1556792"/>
          <a:ext cx="2322886" cy="420107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939612252"/>
              </p:ext>
            </p:extLst>
          </p:nvPr>
        </p:nvGraphicFramePr>
        <p:xfrm>
          <a:off x="7288775" y="1556792"/>
          <a:ext cx="2251777" cy="42010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51163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800" dirty="0" smtClean="0">
                <a:solidFill>
                  <a:schemeClr val="tx1"/>
                </a:solidFill>
              </a:rPr>
              <a:t>En apprendre plus sur le CEPMB – citations et décisions judiciaires notables</a:t>
            </a:r>
            <a:r>
              <a:rPr lang="en-US" sz="2800" dirty="0" smtClean="0">
                <a:solidFill>
                  <a:schemeClr val="tx1"/>
                </a:solidFill>
              </a:rPr>
              <a:t/>
            </a:r>
            <a:br>
              <a:rPr lang="en-US" sz="2800" dirty="0" smtClean="0">
                <a:solidFill>
                  <a:schemeClr val="tx1"/>
                </a:solidFill>
              </a:rPr>
            </a:br>
            <a:r>
              <a:rPr lang="en-US" sz="2800" dirty="0" smtClean="0"/>
              <a:t/>
            </a:r>
            <a:br>
              <a:rPr lang="en-US" sz="2800" dirty="0" smtClean="0"/>
            </a:br>
            <a:r>
              <a:rPr lang="en-US" sz="2200" b="0" dirty="0" smtClean="0">
                <a:solidFill>
                  <a:schemeClr val="tx1"/>
                </a:solidFill>
              </a:rPr>
              <a:t>[</a:t>
            </a:r>
            <a:r>
              <a:rPr lang="fr-CA" sz="2200" b="0" dirty="0" smtClean="0">
                <a:solidFill>
                  <a:schemeClr val="tx1"/>
                </a:solidFill>
              </a:rPr>
              <a:t>Traduction]</a:t>
            </a:r>
            <a:r>
              <a:rPr lang="en-US" sz="2800" dirty="0"/>
              <a:t/>
            </a:r>
            <a:br>
              <a:rPr lang="en-US" sz="2800" dirty="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1772816"/>
            <a:ext cx="7848600" cy="3754760"/>
          </a:xfrm>
        </p:spPr>
        <p:txBody>
          <a:bodyPr/>
          <a:lstStyle/>
          <a:p>
            <a:pPr marL="0" lvl="1" indent="0" eaLnBrk="0" hangingPunct="0">
              <a:buNone/>
              <a:defRPr/>
            </a:pPr>
            <a:r>
              <a:rPr lang="fr-CA" dirty="0" smtClean="0">
                <a:solidFill>
                  <a:schemeClr val="tx1"/>
                </a:solidFill>
              </a:rPr>
              <a:t>« […] les modifications apportées (au projet de loi C-22) permettront également d’assurer la protection du consommateur </a:t>
            </a:r>
            <a:r>
              <a:rPr lang="fr-CA" dirty="0">
                <a:solidFill>
                  <a:schemeClr val="tx1"/>
                </a:solidFill>
              </a:rPr>
              <a:t>grâce à la création d’un conseil d’examen du prix des </a:t>
            </a:r>
            <a:r>
              <a:rPr lang="fr-CA" dirty="0" smtClean="0">
                <a:solidFill>
                  <a:schemeClr val="tx1"/>
                </a:solidFill>
              </a:rPr>
              <a:t>médicaments qui veillera à la surveillance des prix des médicaments […] »</a:t>
            </a:r>
          </a:p>
          <a:p>
            <a:pPr marL="0" indent="0">
              <a:buNone/>
            </a:pPr>
            <a:endParaRPr lang="en-CA" sz="2200" b="0" dirty="0">
              <a:solidFill>
                <a:schemeClr val="tx1"/>
              </a:solidFill>
            </a:endParaRPr>
          </a:p>
          <a:p>
            <a:pPr marL="342900" lvl="1" indent="-342900" eaLnBrk="0" hangingPunct="0">
              <a:buFont typeface="Wingdings" pitchFamily="2" charset="2"/>
              <a:buChar char="§"/>
              <a:defRPr/>
            </a:pPr>
            <a:r>
              <a:rPr lang="fr-CA" dirty="0" smtClean="0">
                <a:solidFill>
                  <a:schemeClr val="tx1"/>
                </a:solidFill>
              </a:rPr>
              <a:t>Déclaration de l’honorable Harvie Andre lors du dépôt du projet de loi C-22 à l’étape de la deuxième lecture le 20 novembre 1986.</a:t>
            </a:r>
          </a:p>
          <a:p>
            <a:endParaRPr lang="en-CA" sz="2200" b="0" dirty="0">
              <a:solidFill>
                <a:schemeClr val="tx1"/>
              </a:solidFill>
            </a:endParaRPr>
          </a:p>
          <a:p>
            <a:pPr marL="342900" lvl="1" indent="-342900" eaLnBrk="0" hangingPunct="0">
              <a:buFont typeface="Wingdings" pitchFamily="2" charset="2"/>
              <a:buChar char="§"/>
              <a:defRPr/>
            </a:pPr>
            <a:r>
              <a:rPr lang="fr-CA" dirty="0" smtClean="0">
                <a:solidFill>
                  <a:schemeClr val="tx1"/>
                </a:solidFill>
              </a:rPr>
              <a:t>La protection des intérêts des consommateurs était l’un des « cinq piliers » de la politique officielle dont ont tenu compte les modifications apportées à la </a:t>
            </a:r>
            <a:r>
              <a:rPr lang="fr-CA" i="1" dirty="0" smtClean="0">
                <a:solidFill>
                  <a:schemeClr val="tx1"/>
                </a:solidFill>
              </a:rPr>
              <a:t>Loi sur les brevets</a:t>
            </a:r>
            <a:r>
              <a:rPr lang="fr-CA" dirty="0" smtClean="0">
                <a:solidFill>
                  <a:schemeClr val="tx1"/>
                </a:solidFill>
              </a:rPr>
              <a:t> ayant contribué à la création du CEPMB. </a:t>
            </a:r>
            <a:r>
              <a:rPr lang="en-US" dirty="0">
                <a:solidFill>
                  <a:schemeClr val="tx1"/>
                </a:solidFill>
              </a:rPr>
              <a:t>	</a:t>
            </a:r>
            <a:endParaRPr lang="en-US" dirty="0" smtClean="0">
              <a:solidFill>
                <a:schemeClr val="tx1"/>
              </a:solidFill>
            </a:endParaRPr>
          </a:p>
          <a:p>
            <a:pPr>
              <a:buNone/>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8</a:t>
            </a:fld>
            <a:endParaRPr lang="en-US" dirty="0"/>
          </a:p>
        </p:txBody>
      </p:sp>
    </p:spTree>
    <p:extLst>
      <p:ext uri="{BB962C8B-B14F-4D97-AF65-F5344CB8AC3E}">
        <p14:creationId xmlns:p14="http://schemas.microsoft.com/office/powerpoint/2010/main" val="1676495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504056"/>
          </a:xfrm>
        </p:spPr>
        <p:txBody>
          <a:bodyPr/>
          <a:lstStyle/>
          <a:p>
            <a:r>
              <a:rPr lang="fr-CA" sz="2800" dirty="0">
                <a:solidFill>
                  <a:schemeClr val="tx1"/>
                </a:solidFill>
              </a:rPr>
              <a:t>En apprendre plus sur le CEPMB – citations et décisions judiciaires </a:t>
            </a:r>
            <a:r>
              <a:rPr lang="fr-CA" sz="2800" dirty="0" smtClean="0">
                <a:solidFill>
                  <a:schemeClr val="tx1"/>
                </a:solidFill>
              </a:rPr>
              <a:t>notables</a:t>
            </a:r>
            <a:endParaRPr lang="en-US" sz="2800" dirty="0" smtClean="0">
              <a:solidFill>
                <a:schemeClr val="tx1"/>
              </a:solidFill>
            </a:endParaRPr>
          </a:p>
        </p:txBody>
      </p:sp>
      <p:sp>
        <p:nvSpPr>
          <p:cNvPr id="27650" name="Content Placeholder 2"/>
          <p:cNvSpPr>
            <a:spLocks noGrp="1"/>
          </p:cNvSpPr>
          <p:nvPr>
            <p:ph idx="1"/>
          </p:nvPr>
        </p:nvSpPr>
        <p:spPr>
          <a:xfrm>
            <a:off x="1066800" y="1628800"/>
            <a:ext cx="7848600" cy="3898776"/>
          </a:xfrm>
        </p:spPr>
        <p:txBody>
          <a:bodyPr/>
          <a:lstStyle/>
          <a:p>
            <a:pPr marL="0" lvl="1" indent="0" eaLnBrk="0" hangingPunct="0">
              <a:buNone/>
              <a:defRPr/>
            </a:pPr>
            <a:r>
              <a:rPr lang="fr-CA" sz="2300" dirty="0" smtClean="0">
                <a:solidFill>
                  <a:schemeClr val="tx1"/>
                </a:solidFill>
              </a:rPr>
              <a:t>[Traduction]</a:t>
            </a:r>
          </a:p>
          <a:p>
            <a:pPr marL="0" lvl="1" eaLnBrk="0" hangingPunct="0">
              <a:defRPr/>
            </a:pPr>
            <a:r>
              <a:rPr lang="fr-CA" sz="2300" dirty="0" smtClean="0">
                <a:solidFill>
                  <a:schemeClr val="tx1"/>
                </a:solidFill>
              </a:rPr>
              <a:t>« L’interprétation que fait le Conseil de son mandat en vertu des dispositions pertinentes était conforme à son objet de protection du consommateur et ne doit pas être remise en cause. »</a:t>
            </a:r>
          </a:p>
          <a:p>
            <a:pPr marL="0" lvl="1" eaLnBrk="0" hangingPunct="0">
              <a:defRPr/>
            </a:pPr>
            <a:endParaRPr lang="en-CA" sz="2300" dirty="0">
              <a:solidFill>
                <a:schemeClr val="tx1"/>
              </a:solidFill>
            </a:endParaRPr>
          </a:p>
          <a:p>
            <a:pPr marL="635000" lvl="2" indent="-342900" eaLnBrk="0" hangingPunct="0">
              <a:buFont typeface="Wingdings" pitchFamily="2" charset="2"/>
              <a:buChar char="§"/>
              <a:defRPr/>
            </a:pPr>
            <a:r>
              <a:rPr lang="fr-CA" sz="2300" dirty="0" smtClean="0">
                <a:solidFill>
                  <a:schemeClr val="tx1"/>
                </a:solidFill>
              </a:rPr>
              <a:t>Décision de la Cour suprême du Canada dans l’affaire Celgene/Thalomid, janvier 2011</a:t>
            </a:r>
            <a:r>
              <a:rPr lang="en-CA" sz="1800" b="1" dirty="0">
                <a:solidFill>
                  <a:schemeClr val="tx1"/>
                </a:solidFill>
              </a:rPr>
              <a:t>	</a:t>
            </a:r>
          </a:p>
          <a:p>
            <a:pPr marL="0" lvl="1" indent="0" eaLnBrk="0" hangingPunct="0">
              <a:buNone/>
              <a:defRPr/>
            </a:pPr>
            <a:r>
              <a:rPr lang="en-CA" sz="2000" b="1" dirty="0">
                <a:solidFill>
                  <a:schemeClr val="tx1"/>
                </a:solidFill>
              </a:rPr>
              <a:t>	</a:t>
            </a:r>
            <a:endParaRPr lang="en-CA" b="1" dirty="0">
              <a:solidFill>
                <a:schemeClr val="tx1"/>
              </a:solidFill>
            </a:endParaRPr>
          </a:p>
          <a:p>
            <a:pPr marL="0" indent="0">
              <a:buNone/>
            </a:pPr>
            <a:r>
              <a:rPr lang="en-US" dirty="0">
                <a:solidFill>
                  <a:schemeClr val="tx1"/>
                </a:solidFill>
              </a:rPr>
              <a:t>	</a:t>
            </a:r>
            <a:endParaRPr lang="en-US" dirty="0" smtClean="0">
              <a:solidFill>
                <a:schemeClr val="tx1"/>
              </a:solidFill>
            </a:endParaRPr>
          </a:p>
          <a:p>
            <a:pPr>
              <a:buNone/>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9</a:t>
            </a:fld>
            <a:endParaRPr lang="en-US" dirty="0"/>
          </a:p>
        </p:txBody>
      </p:sp>
    </p:spTree>
    <p:extLst>
      <p:ext uri="{BB962C8B-B14F-4D97-AF65-F5344CB8AC3E}">
        <p14:creationId xmlns:p14="http://schemas.microsoft.com/office/powerpoint/2010/main" val="4129893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PMPRB - Boudreau - Market Access Summit - Nov 15 2011</Template>
  <TotalTime>49668</TotalTime>
  <Words>1916</Words>
  <Application>Microsoft Office PowerPoint</Application>
  <PresentationFormat>On-screen Show (4:3)</PresentationFormat>
  <Paragraphs>305</Paragraphs>
  <Slides>26</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Presentation 2</vt:lpstr>
      <vt:lpstr>Worksheet</vt:lpstr>
      <vt:lpstr>Conseil d’examen du prix des médicaments brevetés (CEPMB) Healthcare and Biopharmaceuticals in Canada: Federal Perspective and Beyond  </vt:lpstr>
      <vt:lpstr>Sommaire ________________________________________________  </vt:lpstr>
      <vt:lpstr>Tendances du marché – Le Canada dans le contexte mondial ________________________________________________  </vt:lpstr>
      <vt:lpstr>Tendances du marché – Le Canada dans le contexte mondial ________________________________________________  </vt:lpstr>
      <vt:lpstr>Tendances du marché – Le Canada dans le contexte mondial ________________________________________________  </vt:lpstr>
      <vt:lpstr>Tendances du marché – Le Canada dans le contexte mondial ________________________________________________  </vt:lpstr>
      <vt:lpstr>Tendances du marché – parts de toutes les ordonnances* par segment, de 2005-2006 à 2010-2011 ________________________________________________ </vt:lpstr>
      <vt:lpstr>En apprendre plus sur le CEPMB – citations et décisions judiciaires notables  [Traduction]  </vt:lpstr>
      <vt:lpstr>En apprendre plus sur le CEPMB – citations et décisions judiciaires notables</vt:lpstr>
      <vt:lpstr>En apprendre plus sur le CEPMB – citations et décisions judiciaires notables   </vt:lpstr>
      <vt:lpstr>Comment fonctionne…la réglementation des prix? ______________________________________________</vt:lpstr>
      <vt:lpstr>Comment fonctionnent…les tests appliqués aux prix des médicaments? ________________________________________________  </vt:lpstr>
      <vt:lpstr>Comment fonctionnent…les tests appliqués aux prix des médicaments?</vt:lpstr>
      <vt:lpstr>Comment fonctionnent…les produits biologiques? ________________________________________________  </vt:lpstr>
      <vt:lpstr>Comment fonctionne…le PMMP par rapport au prix public? ________________________________________________            * Le PMMP est établi en fonction du prix du médicament de marque, ce prix étant de 0,65 $. </vt:lpstr>
      <vt:lpstr>Ratio moyen du prix de 2011 par rapport au prix de lancement, par année de lancement</vt:lpstr>
      <vt:lpstr>Mot de la fin ________________________________________________   </vt:lpstr>
      <vt:lpstr>PowerPoint Presentation</vt:lpstr>
      <vt:lpstr>Annexe – renseignements supplémentaires, statistiques et survol du SNIUMP </vt:lpstr>
      <vt:lpstr>Tendances du marché – Dépenses des régimes publics d’assurance-médicaments canadiens* en médicaments sur ordonnance, taux de croissance et totaux annuels de 2005-2006 à 2010-2011</vt:lpstr>
      <vt:lpstr>Tests appliqués aux prix du CEPMB – Comment fonctionnent-ils? ________________________________________________  </vt:lpstr>
      <vt:lpstr>PowerPoint Presentation</vt:lpstr>
      <vt:lpstr>Statistiques relatives à la réglementation   Haut degré de conformité – en moyenne, taux de conformité global situé entre 93 % et 95 %</vt:lpstr>
      <vt:lpstr>Statistiques relatives à la réglementation : Engagements de conformité volontaire et ordonnances du Conseil de 2008 à 2012  ________________________________________________  </vt:lpstr>
      <vt:lpstr>SNIUMP ________________________________________________</vt:lpstr>
      <vt:lpstr>PowerPoint Presentation</vt:lpstr>
    </vt:vector>
  </TitlesOfParts>
  <Company>Gov of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creator>PMPRB-CEPMB</dc:creator>
  <cp:lastModifiedBy>PMPRB-CEPMB</cp:lastModifiedBy>
  <cp:revision>614</cp:revision>
  <cp:lastPrinted>2012-10-02T17:23:44Z</cp:lastPrinted>
  <dcterms:created xsi:type="dcterms:W3CDTF">2011-01-17T17:24:36Z</dcterms:created>
  <dcterms:modified xsi:type="dcterms:W3CDTF">2012-11-26T18:49:44Z</dcterms:modified>
</cp:coreProperties>
</file>