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handoutMasterIdLst>
    <p:handoutMasterId r:id="rId28"/>
  </p:handoutMasterIdLst>
  <p:sldIdLst>
    <p:sldId id="260" r:id="rId2"/>
    <p:sldId id="318" r:id="rId3"/>
    <p:sldId id="403" r:id="rId4"/>
    <p:sldId id="402" r:id="rId5"/>
    <p:sldId id="401" r:id="rId6"/>
    <p:sldId id="388" r:id="rId7"/>
    <p:sldId id="430" r:id="rId8"/>
    <p:sldId id="431" r:id="rId9"/>
    <p:sldId id="432" r:id="rId10"/>
    <p:sldId id="414" r:id="rId11"/>
    <p:sldId id="418" r:id="rId12"/>
    <p:sldId id="434" r:id="rId13"/>
    <p:sldId id="428" r:id="rId14"/>
    <p:sldId id="427" r:id="rId15"/>
    <p:sldId id="435" r:id="rId16"/>
    <p:sldId id="413" r:id="rId17"/>
    <p:sldId id="348" r:id="rId18"/>
    <p:sldId id="424" r:id="rId19"/>
    <p:sldId id="390" r:id="rId20"/>
    <p:sldId id="426" r:id="rId21"/>
    <p:sldId id="385" r:id="rId22"/>
    <p:sldId id="378" r:id="rId23"/>
    <p:sldId id="380" r:id="rId24"/>
    <p:sldId id="436" r:id="rId25"/>
    <p:sldId id="407" r:id="rId2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MPRB-CEPMB" initials="ISD" lastIdx="10" clrIdx="0"/>
  <p:cmAuthor id="1" name=" Robert Squires" initials="RS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F0"/>
    <a:srgbClr val="7DDDFF"/>
    <a:srgbClr val="20558A"/>
    <a:srgbClr val="FC8502"/>
    <a:srgbClr val="FF9225"/>
    <a:srgbClr val="FF9933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4" autoAdjust="0"/>
    <p:restoredTop sz="99234" autoAdjust="0"/>
  </p:normalViewPr>
  <p:slideViewPr>
    <p:cSldViewPr>
      <p:cViewPr>
        <p:scale>
          <a:sx n="91" d="100"/>
          <a:sy n="91" d="100"/>
        </p:scale>
        <p:origin x="-1602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PMPRBDATA\PEA\SHARE\4%20-%20Policy\1%20-%20Briefing%20Material%20&amp;%20Policy%20Issues%20(Non-Guidelines%20Specfic)\1%20-%20Conferences\2012-03-21%20-%20(LONDON)%20Pharma%20Pricing%20and%20Mkt%20Access%20Outlook\data%20for%20deck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pardhan\AppData\Local\Microsoft\Windows\Temporary%20Internet%20Files\Content.Outlook\6WWCHBGW\2009%20MIPC%20and%20HIPC%20data.xls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000" b="1" i="0" baseline="0">
                <a:effectLst/>
                <a:latin typeface="Arial" pitchFamily="34" charset="0"/>
                <a:cs typeface="Arial" pitchFamily="34" charset="0"/>
              </a:rPr>
              <a:t>Avg Bilateral Foreign-to-Canadian Price Ratios: Top 300 selling oral solids in Canada </a:t>
            </a:r>
            <a:endParaRPr lang="en-CA" sz="1000">
              <a:effectLst/>
              <a:latin typeface="Arial" pitchFamily="34" charset="0"/>
              <a:cs typeface="Arial" pitchFamily="34" charset="0"/>
            </a:endParaRPr>
          </a:p>
        </c:rich>
      </c:tx>
      <c:layout>
        <c:manualLayout>
          <c:xMode val="edge"/>
          <c:yMode val="edge"/>
          <c:x val="0.12198600174978129"/>
          <c:y val="6.0185185185185161E-2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Sheet2!$A$2</c:f>
              <c:strCache>
                <c:ptCount val="1"/>
                <c:pt idx="0">
                  <c:v>RATIO</c:v>
                </c:pt>
              </c:strCache>
            </c:strRef>
          </c:tx>
          <c:invertIfNegative val="0"/>
          <c:dPt>
            <c:idx val="1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4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5"/>
            <c:invertIfNegative val="0"/>
            <c:bubble3D val="0"/>
            <c:spPr>
              <a:solidFill>
                <a:srgbClr val="FFC000"/>
              </a:solidFill>
            </c:spPr>
          </c:dPt>
          <c:cat>
            <c:strRef>
              <c:f>Sheet2!$B$1:$Q$1</c:f>
              <c:strCache>
                <c:ptCount val="16"/>
                <c:pt idx="0">
                  <c:v>S.Korea</c:v>
                </c:pt>
                <c:pt idx="1">
                  <c:v>Italy</c:v>
                </c:pt>
                <c:pt idx="2">
                  <c:v>UK</c:v>
                </c:pt>
                <c:pt idx="3">
                  <c:v>Australia</c:v>
                </c:pt>
                <c:pt idx="4">
                  <c:v>France</c:v>
                </c:pt>
                <c:pt idx="5">
                  <c:v>Spain</c:v>
                </c:pt>
                <c:pt idx="6">
                  <c:v>Austria</c:v>
                </c:pt>
                <c:pt idx="7">
                  <c:v>Belgium</c:v>
                </c:pt>
                <c:pt idx="8">
                  <c:v>Sweden</c:v>
                </c:pt>
                <c:pt idx="9">
                  <c:v>Switzerland</c:v>
                </c:pt>
                <c:pt idx="10">
                  <c:v>Denmark</c:v>
                </c:pt>
                <c:pt idx="11">
                  <c:v>CAN</c:v>
                </c:pt>
                <c:pt idx="12">
                  <c:v>Germany</c:v>
                </c:pt>
                <c:pt idx="13">
                  <c:v>Mexico</c:v>
                </c:pt>
                <c:pt idx="14">
                  <c:v>Japan</c:v>
                </c:pt>
                <c:pt idx="15">
                  <c:v>USA</c:v>
                </c:pt>
              </c:strCache>
            </c:strRef>
          </c:cat>
          <c:val>
            <c:numRef>
              <c:f>Sheet2!$B$2:$Q$2</c:f>
              <c:numCache>
                <c:formatCode>0.00</c:formatCode>
                <c:ptCount val="16"/>
                <c:pt idx="0">
                  <c:v>0.59101666012101306</c:v>
                </c:pt>
                <c:pt idx="1">
                  <c:v>0.70100552003845962</c:v>
                </c:pt>
                <c:pt idx="2">
                  <c:v>0.77120389758713093</c:v>
                </c:pt>
                <c:pt idx="3">
                  <c:v>0.7716894526465069</c:v>
                </c:pt>
                <c:pt idx="4">
                  <c:v>0.78201379231932922</c:v>
                </c:pt>
                <c:pt idx="5">
                  <c:v>0.79006125499874391</c:v>
                </c:pt>
                <c:pt idx="6">
                  <c:v>0.83732731366736979</c:v>
                </c:pt>
                <c:pt idx="7">
                  <c:v>0.83839003995060335</c:v>
                </c:pt>
                <c:pt idx="8">
                  <c:v>0.89036637331093627</c:v>
                </c:pt>
                <c:pt idx="9">
                  <c:v>0.93791762385700228</c:v>
                </c:pt>
                <c:pt idx="10">
                  <c:v>0.98122420959165357</c:v>
                </c:pt>
                <c:pt idx="11">
                  <c:v>1</c:v>
                </c:pt>
                <c:pt idx="12">
                  <c:v>1.0568606662897437</c:v>
                </c:pt>
                <c:pt idx="13">
                  <c:v>1.2431303886110778</c:v>
                </c:pt>
                <c:pt idx="14">
                  <c:v>1.2684246522512017</c:v>
                </c:pt>
                <c:pt idx="15">
                  <c:v>1.9323012667638912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2986368"/>
        <c:axId val="92988160"/>
      </c:barChart>
      <c:catAx>
        <c:axId val="92986368"/>
        <c:scaling>
          <c:orientation val="minMax"/>
        </c:scaling>
        <c:delete val="0"/>
        <c:axPos val="b"/>
        <c:majorTickMark val="out"/>
        <c:minorTickMark val="none"/>
        <c:tickLblPos val="nextTo"/>
        <c:crossAx val="92988160"/>
        <c:crosses val="autoZero"/>
        <c:auto val="1"/>
        <c:lblAlgn val="ctr"/>
        <c:lblOffset val="100"/>
        <c:noMultiLvlLbl val="0"/>
      </c:catAx>
      <c:valAx>
        <c:axId val="92988160"/>
        <c:scaling>
          <c:orientation val="minMax"/>
        </c:scaling>
        <c:delete val="0"/>
        <c:axPos val="l"/>
        <c:majorGridlines>
          <c:spPr>
            <a:ln>
              <a:solidFill>
                <a:schemeClr val="accent1">
                  <a:alpha val="26000"/>
                </a:schemeClr>
              </a:solidFill>
            </a:ln>
          </c:spPr>
        </c:majorGridlines>
        <c:numFmt formatCode="0.00" sourceLinked="1"/>
        <c:majorTickMark val="out"/>
        <c:minorTickMark val="none"/>
        <c:tickLblPos val="nextTo"/>
        <c:spPr>
          <a:ln>
            <a:solidFill>
              <a:schemeClr val="accent1">
                <a:alpha val="6000"/>
              </a:schemeClr>
            </a:solidFill>
          </a:ln>
        </c:spPr>
        <c:crossAx val="92986368"/>
        <c:crosses val="autoZero"/>
        <c:crossBetween val="between"/>
      </c:valAx>
      <c:spPr>
        <a:ln>
          <a:solidFill>
            <a:schemeClr val="accent1">
              <a:alpha val="19000"/>
            </a:schemeClr>
          </a:solidFill>
        </a:ln>
      </c:spPr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2352092352092893E-2"/>
          <c:y val="4.8498845265588855E-2"/>
          <c:w val="0.89466089466089693"/>
          <c:h val="0.817551963048499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AR2007_FIGURE_NEW_1_V1!$B$21</c:f>
              <c:strCache>
                <c:ptCount val="1"/>
                <c:pt idx="0">
                  <c:v>Ratio</c:v>
                </c:pt>
              </c:strCache>
            </c:strRef>
          </c:tx>
          <c:spPr>
            <a:solidFill>
              <a:srgbClr val="9999FF"/>
            </a:solidFill>
            <a:ln w="952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19041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AR2007_FIGURE_NEW_1_V1!$A$23:$A$38</c:f>
              <c:strCache>
                <c:ptCount val="16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</c:strCache>
            </c:strRef>
          </c:cat>
          <c:val>
            <c:numRef>
              <c:f>AR2007_FIGURE_NEW_1_V1!$B$23:$B$38</c:f>
              <c:numCache>
                <c:formatCode>0.00</c:formatCode>
                <c:ptCount val="16"/>
                <c:pt idx="0">
                  <c:v>1.0143729814400611</c:v>
                </c:pt>
                <c:pt idx="1">
                  <c:v>1.061166260226684</c:v>
                </c:pt>
                <c:pt idx="2">
                  <c:v>0.94380693041308794</c:v>
                </c:pt>
                <c:pt idx="3">
                  <c:v>1.0112726490732711</c:v>
                </c:pt>
                <c:pt idx="4">
                  <c:v>1.0572615970941881</c:v>
                </c:pt>
                <c:pt idx="5">
                  <c:v>1.0191901721250938</c:v>
                </c:pt>
                <c:pt idx="6">
                  <c:v>0.96830667195232256</c:v>
                </c:pt>
                <c:pt idx="7">
                  <c:v>1.0307219965843535</c:v>
                </c:pt>
                <c:pt idx="8">
                  <c:v>0.98426624335322033</c:v>
                </c:pt>
                <c:pt idx="9">
                  <c:v>1.0597236618949066</c:v>
                </c:pt>
                <c:pt idx="10">
                  <c:v>0.98540805829144062</c:v>
                </c:pt>
                <c:pt idx="11">
                  <c:v>0.93427676913094382</c:v>
                </c:pt>
                <c:pt idx="12">
                  <c:v>1.0036594190966694</c:v>
                </c:pt>
                <c:pt idx="13">
                  <c:v>0.92629830775819388</c:v>
                </c:pt>
                <c:pt idx="14">
                  <c:v>0.98783439407213847</c:v>
                </c:pt>
                <c:pt idx="15">
                  <c:v>1.0370616802973811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9407360"/>
        <c:axId val="99409280"/>
      </c:barChart>
      <c:catAx>
        <c:axId val="994073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CA" sz="1200" baseline="0"/>
                  <a:t>Source: PMPRB</a:t>
                </a:r>
              </a:p>
            </c:rich>
          </c:tx>
          <c:layout>
            <c:manualLayout>
              <c:xMode val="edge"/>
              <c:yMode val="edge"/>
              <c:x val="0.47619051923905603"/>
              <c:y val="0.92609695257558455"/>
            </c:manualLayout>
          </c:layout>
          <c:overlay val="0"/>
          <c:spPr>
            <a:noFill/>
            <a:ln w="19041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238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4092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40928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CA" sz="1200" baseline="0"/>
                  <a:t>Ratio</a:t>
                </a:r>
              </a:p>
            </c:rich>
          </c:tx>
          <c:layout>
            <c:manualLayout>
              <c:xMode val="edge"/>
              <c:yMode val="edge"/>
              <c:x val="1.5873087620649026E-2"/>
              <c:y val="0.42032317525194846"/>
            </c:manualLayout>
          </c:layout>
          <c:overlay val="0"/>
          <c:spPr>
            <a:noFill/>
            <a:ln w="19041">
              <a:noFill/>
            </a:ln>
          </c:spPr>
        </c:title>
        <c:numFmt formatCode="0.00" sourceLinked="1"/>
        <c:majorTickMark val="out"/>
        <c:minorTickMark val="none"/>
        <c:tickLblPos val="nextTo"/>
        <c:spPr>
          <a:ln w="238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407360"/>
        <c:crosses val="autoZero"/>
        <c:crossBetween val="between"/>
      </c:valAx>
      <c:spPr>
        <a:noFill/>
        <a:ln w="28151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598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TEMP6!$O$4</c:f>
              <c:strCache>
                <c:ptCount val="1"/>
                <c:pt idx="0">
                  <c:v>2008</c:v>
                </c:pt>
              </c:strCache>
            </c:strRef>
          </c:tx>
          <c:invertIfNegative val="0"/>
          <c:dLbls>
            <c:dLbl>
              <c:idx val="0"/>
              <c:delete val="1"/>
            </c:dLbl>
            <c:dLbl>
              <c:idx val="2"/>
              <c:delete val="1"/>
            </c:dLbl>
            <c:dLbl>
              <c:idx val="4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TEMP6!$N$5:$N$11</c:f>
              <c:strCache>
                <c:ptCount val="7"/>
                <c:pt idx="0">
                  <c:v>France</c:v>
                </c:pt>
                <c:pt idx="1">
                  <c:v>Germany</c:v>
                </c:pt>
                <c:pt idx="2">
                  <c:v>Italy</c:v>
                </c:pt>
                <c:pt idx="3">
                  <c:v>Sweden</c:v>
                </c:pt>
                <c:pt idx="4">
                  <c:v>Switzerland</c:v>
                </c:pt>
                <c:pt idx="5">
                  <c:v>UK</c:v>
                </c:pt>
                <c:pt idx="6">
                  <c:v>USA</c:v>
                </c:pt>
              </c:strCache>
            </c:strRef>
          </c:cat>
          <c:val>
            <c:numRef>
              <c:f>TEMP6!$O$5:$O$11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2</c:v>
                </c:pt>
                <c:pt idx="6">
                  <c:v>3</c:v>
                </c:pt>
              </c:numCache>
            </c:numRef>
          </c:val>
        </c:ser>
        <c:ser>
          <c:idx val="1"/>
          <c:order val="1"/>
          <c:tx>
            <c:strRef>
              <c:f>TEMP6!$P$4</c:f>
              <c:strCache>
                <c:ptCount val="1"/>
                <c:pt idx="0">
                  <c:v>2009</c:v>
                </c:pt>
              </c:strCache>
            </c:strRef>
          </c:tx>
          <c:invertIfNegative val="0"/>
          <c:dLbls>
            <c:dLbl>
              <c:idx val="0"/>
              <c:delete val="1"/>
            </c:dLbl>
            <c:dLbl>
              <c:idx val="2"/>
              <c:delete val="1"/>
            </c:dLbl>
            <c:dLbl>
              <c:idx val="5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TEMP6!$N$5:$N$11</c:f>
              <c:strCache>
                <c:ptCount val="7"/>
                <c:pt idx="0">
                  <c:v>France</c:v>
                </c:pt>
                <c:pt idx="1">
                  <c:v>Germany</c:v>
                </c:pt>
                <c:pt idx="2">
                  <c:v>Italy</c:v>
                </c:pt>
                <c:pt idx="3">
                  <c:v>Sweden</c:v>
                </c:pt>
                <c:pt idx="4">
                  <c:v>Switzerland</c:v>
                </c:pt>
                <c:pt idx="5">
                  <c:v>UK</c:v>
                </c:pt>
                <c:pt idx="6">
                  <c:v>USA</c:v>
                </c:pt>
              </c:strCache>
            </c:strRef>
          </c:cat>
          <c:val>
            <c:numRef>
              <c:f>TEMP6!$P$5:$P$11</c:f>
              <c:numCache>
                <c:formatCode>General</c:formatCode>
                <c:ptCount val="7"/>
                <c:pt idx="0">
                  <c:v>0</c:v>
                </c:pt>
                <c:pt idx="1">
                  <c:v>7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  <c:pt idx="6">
                  <c:v>3</c:v>
                </c:pt>
              </c:numCache>
            </c:numRef>
          </c:val>
        </c:ser>
        <c:ser>
          <c:idx val="2"/>
          <c:order val="2"/>
          <c:tx>
            <c:strRef>
              <c:f>TEMP6!$Q$4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dLbls>
            <c:dLbl>
              <c:idx val="0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TEMP6!$N$5:$N$11</c:f>
              <c:strCache>
                <c:ptCount val="7"/>
                <c:pt idx="0">
                  <c:v>France</c:v>
                </c:pt>
                <c:pt idx="1">
                  <c:v>Germany</c:v>
                </c:pt>
                <c:pt idx="2">
                  <c:v>Italy</c:v>
                </c:pt>
                <c:pt idx="3">
                  <c:v>Sweden</c:v>
                </c:pt>
                <c:pt idx="4">
                  <c:v>Switzerland</c:v>
                </c:pt>
                <c:pt idx="5">
                  <c:v>UK</c:v>
                </c:pt>
                <c:pt idx="6">
                  <c:v>USA</c:v>
                </c:pt>
              </c:strCache>
            </c:strRef>
          </c:cat>
          <c:val>
            <c:numRef>
              <c:f>TEMP6!$Q$5:$Q$11</c:f>
              <c:numCache>
                <c:formatCode>General</c:formatCode>
                <c:ptCount val="7"/>
                <c:pt idx="0">
                  <c:v>0</c:v>
                </c:pt>
                <c:pt idx="1">
                  <c:v>6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4103808"/>
        <c:axId val="94228480"/>
      </c:barChart>
      <c:catAx>
        <c:axId val="94103808"/>
        <c:scaling>
          <c:orientation val="minMax"/>
        </c:scaling>
        <c:delete val="0"/>
        <c:axPos val="b"/>
        <c:majorTickMark val="out"/>
        <c:minorTickMark val="none"/>
        <c:tickLblPos val="nextTo"/>
        <c:crossAx val="94228480"/>
        <c:crosses val="autoZero"/>
        <c:auto val="1"/>
        <c:lblAlgn val="ctr"/>
        <c:lblOffset val="100"/>
        <c:noMultiLvlLbl val="0"/>
      </c:catAx>
      <c:valAx>
        <c:axId val="942284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410380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0.0905</cdr:x>
      <cdr:y>0.35647</cdr:y>
    </cdr:from>
    <cdr:to>
      <cdr:x>0.96922</cdr:x>
      <cdr:y>0.37223</cdr:y>
    </cdr:to>
    <cdr:cxnSp macro="">
      <cdr:nvCxnSpPr>
        <cdr:cNvPr id="2" name="Straight Connector 1"/>
        <cdr:cNvCxnSpPr/>
      </cdr:nvCxnSpPr>
      <cdr:spPr bwMode="auto">
        <a:xfrm xmlns:a="http://schemas.openxmlformats.org/drawingml/2006/main" flipV="1">
          <a:off x="667450" y="1629397"/>
          <a:ext cx="6480720" cy="72008"/>
        </a:xfrm>
        <a:prstGeom xmlns:a="http://schemas.openxmlformats.org/drawingml/2006/main" prst="line">
          <a:avLst/>
        </a:prstGeom>
        <a:solidFill xmlns:a="http://schemas.openxmlformats.org/drawingml/2006/main">
          <a:schemeClr val="accent1"/>
        </a:solidFill>
        <a:ln xmlns:a="http://schemas.openxmlformats.org/drawingml/2006/main" w="22225" cap="sq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 xmlns:a="http://schemas.openxmlformats.org/drawingml/2006/main"/>
      </cdr:spPr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9111A-1A65-417B-B5C1-C71FB039E053}" type="datetimeFigureOut">
              <a:rPr lang="en-US" smtClean="0"/>
              <a:pPr/>
              <a:t>11/26/2012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CF7A7B-B366-45EA-841E-CE5AF232BA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8849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7E741DD-3CAE-487F-BCFA-06914E7C09D8}" type="datetimeFigureOut">
              <a:rPr lang="en-US" smtClean="0"/>
              <a:pPr/>
              <a:t>11/26/2012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8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4430D9D-48E6-46EB-9FF3-0806277050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70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CC640C-9FB5-404D-97B3-A62E60858B98}" type="slidenum">
              <a:rPr lang="en-US">
                <a:latin typeface="Arial" pitchFamily="-60" charset="-52"/>
                <a:ea typeface="ＭＳ Ｐゴシック" pitchFamily="-60" charset="-128"/>
                <a:cs typeface="ＭＳ Ｐゴシック" pitchFamily="-60" charset="-128"/>
              </a:rPr>
              <a:pPr/>
              <a:t>1</a:t>
            </a:fld>
            <a:endParaRPr lang="en-US" dirty="0">
              <a:latin typeface="Arial" pitchFamily="-60" charset="-52"/>
              <a:ea typeface="ＭＳ Ｐゴシック" pitchFamily="-60" charset="-128"/>
              <a:cs typeface="ＭＳ Ｐゴシック" pitchFamily="-60" charset="-128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CA" dirty="0" smtClean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92" tIns="45947" rIns="91892" bIns="45947" anchor="b">
            <a:prstTxWarp prst="textNoShape">
              <a:avLst/>
            </a:prstTxWarp>
          </a:bodyPr>
          <a:lstStyle/>
          <a:p>
            <a:pPr algn="r" defTabSz="917575"/>
            <a:fld id="{A9833283-F7EC-47BC-8C6E-F105807E66FB}" type="slidenum">
              <a:rPr lang="en-US" sz="1200"/>
              <a:pPr algn="r" defTabSz="917575"/>
              <a:t>10</a:t>
            </a:fld>
            <a:endParaRPr lang="en-US" sz="120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92" tIns="45947" rIns="91892" bIns="45947" anchor="b">
            <a:prstTxWarp prst="textNoShape">
              <a:avLst/>
            </a:prstTxWarp>
          </a:bodyPr>
          <a:lstStyle/>
          <a:p>
            <a:pPr algn="r" defTabSz="917575"/>
            <a:fld id="{A9833283-F7EC-47BC-8C6E-F105807E66FB}" type="slidenum">
              <a:rPr lang="en-US" sz="1200">
                <a:solidFill>
                  <a:prstClr val="black"/>
                </a:solidFill>
              </a:rPr>
              <a:pPr algn="r" defTabSz="917575"/>
              <a:t>7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92" tIns="45947" rIns="91892" bIns="45947" anchor="b">
            <a:prstTxWarp prst="textNoShape">
              <a:avLst/>
            </a:prstTxWarp>
          </a:bodyPr>
          <a:lstStyle/>
          <a:p>
            <a:pPr algn="r" defTabSz="917575"/>
            <a:fld id="{A9833283-F7EC-47BC-8C6E-F105807E66FB}" type="slidenum">
              <a:rPr lang="en-US" sz="1200">
                <a:solidFill>
                  <a:prstClr val="black"/>
                </a:solidFill>
              </a:rPr>
              <a:pPr algn="r" defTabSz="917575"/>
              <a:t>8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92" tIns="45947" rIns="91892" bIns="45947" anchor="b">
            <a:prstTxWarp prst="textNoShape">
              <a:avLst/>
            </a:prstTxWarp>
          </a:bodyPr>
          <a:lstStyle/>
          <a:p>
            <a:pPr algn="r" defTabSz="917575"/>
            <a:fld id="{A9833283-F7EC-47BC-8C6E-F105807E66FB}" type="slidenum">
              <a:rPr lang="en-US" sz="1200">
                <a:solidFill>
                  <a:prstClr val="black"/>
                </a:solidFill>
              </a:rPr>
              <a:pPr algn="r" defTabSz="917575"/>
              <a:t>9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29" descr="background1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6999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2927350"/>
            <a:ext cx="6934200" cy="2330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1600" b="0">
                <a:solidFill>
                  <a:srgbClr val="9D8F3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69994" name="AutoShape 10"/>
          <p:cNvSpPr>
            <a:spLocks noGrp="1" noChangeArrowheads="1"/>
          </p:cNvSpPr>
          <p:nvPr>
            <p:ph type="ctrTitle" sz="quarter"/>
          </p:nvPr>
        </p:nvSpPr>
        <p:spPr>
          <a:xfrm>
            <a:off x="1981200" y="1143000"/>
            <a:ext cx="6934200" cy="1752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E01BED-D8E1-49C6-9412-EC47A3C5A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3250" y="1143000"/>
            <a:ext cx="196215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1143000"/>
            <a:ext cx="573405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E01BED-D8E1-49C6-9412-EC47A3C5A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0" descr="background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52400" y="5867400"/>
            <a:ext cx="609600" cy="476250"/>
          </a:xfrm>
        </p:spPr>
        <p:txBody>
          <a:bodyPr/>
          <a:lstStyle>
            <a:lvl1pPr>
              <a:defRPr/>
            </a:lvl1pPr>
          </a:lstStyle>
          <a:p>
            <a:fld id="{9AE01BED-D8E1-49C6-9412-EC47A3C5A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E01BED-D8E1-49C6-9412-EC47A3C5A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5908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7300" y="25908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E01BED-D8E1-49C6-9412-EC47A3C5A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E01BED-D8E1-49C6-9412-EC47A3C5A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E01BED-D8E1-49C6-9412-EC47A3C5A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E01BED-D8E1-49C6-9412-EC47A3C5A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E01BED-D8E1-49C6-9412-EC47A3C5A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E01BED-D8E1-49C6-9412-EC47A3C5A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content-pag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-3175"/>
            <a:ext cx="9145588" cy="686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AutoShape 10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1143000"/>
            <a:ext cx="7848600" cy="1066800"/>
          </a:xfrm>
          <a:prstGeom prst="roundRect">
            <a:avLst>
              <a:gd name="adj" fmla="val 0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2590800"/>
            <a:ext cx="7848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8981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" y="6245225"/>
            <a:ext cx="609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fld id="{9AE01BED-D8E1-49C6-9412-EC47A3C5AB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8984" name="Line 24"/>
          <p:cNvSpPr>
            <a:spLocks noChangeShapeType="1"/>
          </p:cNvSpPr>
          <p:nvPr/>
        </p:nvSpPr>
        <p:spPr bwMode="auto">
          <a:xfrm>
            <a:off x="914400" y="2438400"/>
            <a:ext cx="8229600" cy="0"/>
          </a:xfrm>
          <a:prstGeom prst="line">
            <a:avLst/>
          </a:prstGeom>
          <a:noFill/>
          <a:ln w="22225" cap="sq">
            <a:solidFill>
              <a:srgbClr val="20558A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CA">
              <a:latin typeface="Arial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20558A"/>
          </a:solidFill>
          <a:latin typeface="+mj-lt"/>
          <a:ea typeface="ＭＳ Ｐゴシック" pitchFamily="-60" charset="-128"/>
          <a:cs typeface="ＭＳ Ｐゴシック" pitchFamily="-60" charset="-128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20558A"/>
          </a:solidFill>
          <a:latin typeface="Arial Narrow" pitchFamily="34" charset="0"/>
          <a:ea typeface="ＭＳ Ｐゴシック" pitchFamily="-60" charset="-128"/>
          <a:cs typeface="ＭＳ Ｐゴシック" pitchFamily="-60" charset="-128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20558A"/>
          </a:solidFill>
          <a:latin typeface="Arial Narrow" pitchFamily="34" charset="0"/>
          <a:ea typeface="ＭＳ Ｐゴシック" pitchFamily="-60" charset="-128"/>
          <a:cs typeface="ＭＳ Ｐゴシック" pitchFamily="-60" charset="-128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20558A"/>
          </a:solidFill>
          <a:latin typeface="Arial Narrow" pitchFamily="34" charset="0"/>
          <a:ea typeface="ＭＳ Ｐゴシック" pitchFamily="-60" charset="-128"/>
          <a:cs typeface="ＭＳ Ｐゴシック" pitchFamily="-60" charset="-128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20558A"/>
          </a:solidFill>
          <a:latin typeface="Arial Narrow" pitchFamily="34" charset="0"/>
          <a:ea typeface="ＭＳ Ｐゴシック" pitchFamily="-60" charset="-128"/>
          <a:cs typeface="ＭＳ Ｐゴシック" pitchFamily="-60" charset="-128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20558A"/>
          </a:solidFill>
          <a:latin typeface="Arial Narrow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20558A"/>
          </a:solidFill>
          <a:latin typeface="Arial Narrow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20558A"/>
          </a:solidFill>
          <a:latin typeface="Arial Narrow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20558A"/>
          </a:solidFill>
          <a:latin typeface="Arial Narrow" pitchFamily="34" charset="0"/>
        </a:defRPr>
      </a:lvl9pPr>
    </p:titleStyle>
    <p:bodyStyle>
      <a:lvl1pPr marL="228600" indent="-228600" algn="l" rtl="0" eaLnBrk="1" fontAlgn="base" hangingPunct="1">
        <a:spcBef>
          <a:spcPct val="20000"/>
        </a:spcBef>
        <a:spcAft>
          <a:spcPct val="0"/>
        </a:spcAft>
        <a:buClr>
          <a:srgbClr val="20558A"/>
        </a:buClr>
        <a:buSzPct val="95000"/>
        <a:buFont typeface="Wingdings" pitchFamily="-60" charset="2"/>
        <a:buChar char="§"/>
        <a:defRPr sz="2400" b="1">
          <a:solidFill>
            <a:srgbClr val="20558A"/>
          </a:solidFill>
          <a:latin typeface="+mn-lt"/>
          <a:ea typeface="ＭＳ Ｐゴシック" pitchFamily="-60" charset="-128"/>
          <a:cs typeface="ＭＳ Ｐゴシック" pitchFamily="-60" charset="-128"/>
        </a:defRPr>
      </a:lvl1pPr>
      <a:lvl2pPr marL="571500" indent="-228600" algn="l" rtl="0" eaLnBrk="1" fontAlgn="base" hangingPunct="1">
        <a:spcBef>
          <a:spcPct val="20000"/>
        </a:spcBef>
        <a:spcAft>
          <a:spcPct val="0"/>
        </a:spcAft>
        <a:buClr>
          <a:srgbClr val="20558A"/>
        </a:buClr>
        <a:buSzPct val="75000"/>
        <a:buFont typeface="Wingdings" pitchFamily="-60" charset="2"/>
        <a:buChar char="s"/>
        <a:defRPr sz="2200">
          <a:solidFill>
            <a:srgbClr val="20558A"/>
          </a:solidFill>
          <a:latin typeface="+mn-lt"/>
          <a:ea typeface="ＭＳ Ｐゴシック" pitchFamily="-60" charset="-128"/>
        </a:defRPr>
      </a:lvl2pPr>
      <a:lvl3pPr marL="863600" indent="-177800" algn="l" rtl="0" eaLnBrk="1" fontAlgn="base" hangingPunct="1">
        <a:spcBef>
          <a:spcPct val="20000"/>
        </a:spcBef>
        <a:spcAft>
          <a:spcPct val="0"/>
        </a:spcAft>
        <a:buClr>
          <a:srgbClr val="20558A"/>
        </a:buClr>
        <a:buSzPct val="75000"/>
        <a:buFont typeface="Wingdings" pitchFamily="-60" charset="2"/>
        <a:buChar char="l"/>
        <a:defRPr sz="2000">
          <a:solidFill>
            <a:srgbClr val="20558A"/>
          </a:solidFill>
          <a:latin typeface="+mn-lt"/>
          <a:ea typeface="ＭＳ Ｐゴシック" pitchFamily="-60" charset="-128"/>
        </a:defRPr>
      </a:lvl3pPr>
      <a:lvl4pPr marL="1257300" indent="-228600" algn="l" rtl="0" eaLnBrk="1" fontAlgn="base" hangingPunct="1">
        <a:spcBef>
          <a:spcPct val="20000"/>
        </a:spcBef>
        <a:spcAft>
          <a:spcPct val="0"/>
        </a:spcAft>
        <a:buClr>
          <a:srgbClr val="20558A"/>
        </a:buClr>
        <a:buSzPct val="80000"/>
        <a:buChar char="–"/>
        <a:defRPr>
          <a:solidFill>
            <a:srgbClr val="20558A"/>
          </a:solidFill>
          <a:latin typeface="+mn-lt"/>
          <a:ea typeface="ＭＳ Ｐゴシック" pitchFamily="-60" charset="-128"/>
        </a:defRPr>
      </a:lvl4pPr>
      <a:lvl5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20558A"/>
        </a:buClr>
        <a:buSzPct val="65000"/>
        <a:buFont typeface="Wingdings" pitchFamily="-60" charset="2"/>
        <a:buChar char="l"/>
        <a:defRPr>
          <a:solidFill>
            <a:srgbClr val="20558A"/>
          </a:solidFill>
          <a:latin typeface="+mn-lt"/>
          <a:ea typeface="ＭＳ Ｐゴシック" pitchFamily="-60" charset="-128"/>
        </a:defRPr>
      </a:lvl5pPr>
      <a:lvl6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20558A"/>
        </a:buClr>
        <a:buSzPct val="65000"/>
        <a:buFont typeface="Wingdings" pitchFamily="2" charset="2"/>
        <a:buChar char="l"/>
        <a:defRPr>
          <a:solidFill>
            <a:srgbClr val="20558A"/>
          </a:solidFill>
          <a:latin typeface="+mn-lt"/>
        </a:defRPr>
      </a:lvl6pPr>
      <a:lvl7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20558A"/>
        </a:buClr>
        <a:buSzPct val="65000"/>
        <a:buFont typeface="Wingdings" pitchFamily="2" charset="2"/>
        <a:buChar char="l"/>
        <a:defRPr>
          <a:solidFill>
            <a:srgbClr val="20558A"/>
          </a:solidFill>
          <a:latin typeface="+mn-lt"/>
        </a:defRPr>
      </a:lvl7pPr>
      <a:lvl8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20558A"/>
        </a:buClr>
        <a:buSzPct val="65000"/>
        <a:buFont typeface="Wingdings" pitchFamily="2" charset="2"/>
        <a:buChar char="l"/>
        <a:defRPr>
          <a:solidFill>
            <a:srgbClr val="20558A"/>
          </a:solidFill>
          <a:latin typeface="+mn-lt"/>
        </a:defRPr>
      </a:lvl8pPr>
      <a:lvl9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20558A"/>
        </a:buClr>
        <a:buSzPct val="65000"/>
        <a:buFont typeface="Wingdings" pitchFamily="2" charset="2"/>
        <a:buChar char="l"/>
        <a:defRPr>
          <a:solidFill>
            <a:srgbClr val="20558A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michelle.boudreau@pmprb-cepmb.gc.ca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mprb-cepmb.gc.ca/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png"/><Relationship Id="rId4" Type="http://schemas.openxmlformats.org/officeDocument/2006/relationships/oleObject" Target="../embeddings/Microsoft_Excel_97-2003_Worksheet1.xls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35696" y="6597352"/>
            <a:ext cx="4680520" cy="1152128"/>
          </a:xfrm>
        </p:spPr>
        <p:txBody>
          <a:bodyPr lIns="0" tIns="0" rIns="0" bIns="0"/>
          <a:lstStyle/>
          <a:p>
            <a:pPr eaLnBrk="1" hangingPunct="1">
              <a:buFont typeface="Wingdings" pitchFamily="-60" charset="2"/>
              <a:buNone/>
            </a:pPr>
            <a:endParaRPr lang="en-CA" sz="2400" b="1" dirty="0" smtClean="0"/>
          </a:p>
          <a:p>
            <a:pPr eaLnBrk="1" hangingPunct="1">
              <a:buFont typeface="Wingdings" pitchFamily="-60" charset="2"/>
              <a:buNone/>
            </a:pPr>
            <a:endParaRPr lang="en-CA" sz="2400" b="1" dirty="0" smtClean="0"/>
          </a:p>
          <a:p>
            <a:pPr eaLnBrk="1" hangingPunct="1">
              <a:buFont typeface="Wingdings" pitchFamily="-60" charset="2"/>
              <a:buNone/>
            </a:pPr>
            <a:endParaRPr lang="en-CA" sz="2400" b="1" dirty="0" smtClean="0"/>
          </a:p>
          <a:p>
            <a:pPr eaLnBrk="1" hangingPunct="1">
              <a:buFont typeface="Wingdings" pitchFamily="-60" charset="2"/>
              <a:buNone/>
            </a:pPr>
            <a:endParaRPr lang="en-CA" sz="2400" b="1" dirty="0" smtClean="0"/>
          </a:p>
          <a:p>
            <a:pPr eaLnBrk="1" hangingPunct="1">
              <a:buFont typeface="Wingdings" pitchFamily="-60" charset="2"/>
              <a:buNone/>
            </a:pPr>
            <a:endParaRPr lang="en-CA" sz="2400" b="1" dirty="0" smtClean="0"/>
          </a:p>
          <a:p>
            <a:pPr eaLnBrk="1" hangingPunct="1">
              <a:buFont typeface="Wingdings" pitchFamily="-60" charset="2"/>
              <a:buNone/>
            </a:pPr>
            <a:endParaRPr lang="en-CA" sz="2400" b="1" dirty="0" smtClean="0"/>
          </a:p>
          <a:p>
            <a:pPr eaLnBrk="1" hangingPunct="1">
              <a:buFont typeface="Wingdings" pitchFamily="-60" charset="2"/>
              <a:buNone/>
            </a:pPr>
            <a:endParaRPr lang="en-CA" sz="2400" b="1" dirty="0" smtClean="0"/>
          </a:p>
          <a:p>
            <a:pPr eaLnBrk="1" hangingPunct="1">
              <a:buFont typeface="Wingdings" pitchFamily="-60" charset="2"/>
              <a:buNone/>
            </a:pPr>
            <a:endParaRPr lang="en-CA" sz="2400" b="1" dirty="0" smtClean="0"/>
          </a:p>
          <a:p>
            <a:pPr eaLnBrk="1" hangingPunct="1">
              <a:buFont typeface="Wingdings" pitchFamily="-60" charset="2"/>
              <a:buNone/>
            </a:pPr>
            <a:endParaRPr lang="en-CA" sz="2400" b="1" dirty="0" smtClean="0"/>
          </a:p>
          <a:p>
            <a:pPr eaLnBrk="1" hangingPunct="1">
              <a:buFont typeface="Wingdings" pitchFamily="-60" charset="2"/>
              <a:buNone/>
            </a:pPr>
            <a:endParaRPr lang="en-CA" sz="2400" b="1" dirty="0" smtClean="0"/>
          </a:p>
          <a:p>
            <a:pPr eaLnBrk="1" hangingPunct="1">
              <a:buFont typeface="Wingdings" pitchFamily="-60" charset="2"/>
              <a:buNone/>
            </a:pPr>
            <a:endParaRPr lang="en-US" sz="2400" b="1" dirty="0" smtClean="0"/>
          </a:p>
          <a:p>
            <a:pPr eaLnBrk="1" hangingPunct="1">
              <a:buFont typeface="Wingdings" pitchFamily="-60" charset="2"/>
              <a:buNone/>
            </a:pPr>
            <a:endParaRPr lang="en-US" sz="2400" b="1" dirty="0"/>
          </a:p>
          <a:p>
            <a:pPr lvl="0"/>
            <a:endParaRPr lang="en-CA" sz="2400" b="1" dirty="0" smtClean="0"/>
          </a:p>
          <a:p>
            <a:pPr lvl="0"/>
            <a:endParaRPr lang="en-CA" sz="2400" b="1" dirty="0"/>
          </a:p>
          <a:p>
            <a:pPr lvl="0"/>
            <a:endParaRPr lang="en-CA" sz="2400" b="1" dirty="0" smtClean="0"/>
          </a:p>
          <a:p>
            <a:pPr lvl="0"/>
            <a:r>
              <a:rPr lang="en-CA" sz="2400" b="1" dirty="0" smtClean="0"/>
              <a:t>Michelle Boudreau, </a:t>
            </a:r>
            <a:r>
              <a:rPr lang="en-CA" sz="2400" dirty="0" smtClean="0"/>
              <a:t>Executive Director</a:t>
            </a:r>
          </a:p>
          <a:p>
            <a:pPr lvl="0"/>
            <a:r>
              <a:rPr lang="en-CA" sz="2400" dirty="0" smtClean="0"/>
              <a:t>Ottawa </a:t>
            </a:r>
            <a:r>
              <a:rPr lang="en-CA" sz="2400" dirty="0"/>
              <a:t>Convention Centre</a:t>
            </a:r>
          </a:p>
          <a:p>
            <a:pPr lvl="0"/>
            <a:r>
              <a:rPr lang="en-CA" sz="2000" dirty="0"/>
              <a:t>September 25, 2012</a:t>
            </a:r>
          </a:p>
          <a:p>
            <a:pPr lvl="0"/>
            <a:endParaRPr lang="en-CA" sz="2400" dirty="0"/>
          </a:p>
          <a:p>
            <a:pPr eaLnBrk="1" hangingPunct="1">
              <a:buFont typeface="Wingdings" pitchFamily="-60" charset="2"/>
              <a:buNone/>
            </a:pPr>
            <a:endParaRPr lang="en-CA" sz="2000" dirty="0" smtClean="0"/>
          </a:p>
          <a:p>
            <a:pPr eaLnBrk="1" hangingPunct="1">
              <a:buFont typeface="Wingdings" pitchFamily="-60" charset="2"/>
              <a:buNone/>
            </a:pPr>
            <a:endParaRPr lang="en-CA" sz="2000" dirty="0" smtClean="0"/>
          </a:p>
        </p:txBody>
      </p:sp>
      <p:sp>
        <p:nvSpPr>
          <p:cNvPr id="15362" name="AutoShape 2"/>
          <p:cNvSpPr>
            <a:spLocks noGrp="1" noChangeArrowheads="1"/>
          </p:cNvSpPr>
          <p:nvPr>
            <p:ph type="ctrTitle" sz="quarter"/>
          </p:nvPr>
        </p:nvSpPr>
        <p:spPr>
          <a:xfrm>
            <a:off x="1187624" y="2420888"/>
            <a:ext cx="7704856" cy="2952328"/>
          </a:xfrm>
        </p:spPr>
        <p:txBody>
          <a:bodyPr anchor="ctr"/>
          <a:lstStyle/>
          <a:p>
            <a:pPr algn="ctr"/>
            <a:r>
              <a:rPr lang="en-CA" sz="3200" dirty="0">
                <a:solidFill>
                  <a:schemeClr val="tx1"/>
                </a:solidFill>
              </a:rPr>
              <a:t>Patented Medicines Prices Review Board (PMPRB</a:t>
            </a:r>
            <a:r>
              <a:rPr lang="en-CA" sz="3200" dirty="0" smtClean="0">
                <a:solidFill>
                  <a:schemeClr val="tx1"/>
                </a:solidFill>
              </a:rPr>
              <a:t>)</a:t>
            </a:r>
            <a:br>
              <a:rPr lang="en-CA" sz="3200" dirty="0" smtClean="0">
                <a:solidFill>
                  <a:schemeClr val="tx1"/>
                </a:solidFill>
              </a:rPr>
            </a:br>
            <a:r>
              <a:rPr lang="en-CA" sz="2400" dirty="0" smtClean="0">
                <a:solidFill>
                  <a:schemeClr val="tx1"/>
                </a:solidFill>
              </a:rPr>
              <a:t>to</a:t>
            </a:r>
            <a:br>
              <a:rPr lang="en-CA" sz="2400" dirty="0" smtClean="0">
                <a:solidFill>
                  <a:schemeClr val="tx1"/>
                </a:solidFill>
              </a:rPr>
            </a:br>
            <a:r>
              <a:rPr lang="en-CA" sz="2400" dirty="0" smtClean="0">
                <a:solidFill>
                  <a:schemeClr val="tx1"/>
                </a:solidFill>
              </a:rPr>
              <a:t>Canadian </a:t>
            </a:r>
            <a:r>
              <a:rPr lang="en-US" sz="24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Association </a:t>
            </a:r>
            <a:r>
              <a:rPr lang="en-US" sz="24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of Healthcare Reimbursement</a:t>
            </a:r>
            <a:r>
              <a:rPr lang="en-CA" sz="2400" dirty="0" smtClean="0">
                <a:solidFill>
                  <a:schemeClr val="tx1"/>
                </a:solidFill>
              </a:rPr>
              <a:t> </a:t>
            </a:r>
            <a:br>
              <a:rPr lang="en-CA" sz="2400" dirty="0" smtClean="0">
                <a:solidFill>
                  <a:schemeClr val="tx1"/>
                </a:solidFill>
              </a:rPr>
            </a:br>
            <a:r>
              <a:rPr lang="en-CA" sz="2400" i="1" dirty="0" smtClean="0">
                <a:solidFill>
                  <a:schemeClr val="tx1"/>
                </a:solidFill>
              </a:rPr>
              <a:t>Healthcare and Biopharmaceuticals in Canada: Federal Perspective and Beyond</a:t>
            </a:r>
            <a:r>
              <a:rPr lang="en-CA" sz="2400" dirty="0" smtClean="0">
                <a:solidFill>
                  <a:schemeClr val="tx1"/>
                </a:solidFill>
              </a:rPr>
              <a:t/>
            </a:r>
            <a:br>
              <a:rPr lang="en-CA" sz="2400" dirty="0" smtClean="0">
                <a:solidFill>
                  <a:schemeClr val="tx1"/>
                </a:solidFill>
              </a:rPr>
            </a:br>
            <a:r>
              <a:rPr lang="en-CA" sz="3200" dirty="0" smtClean="0">
                <a:solidFill>
                  <a:schemeClr val="tx1"/>
                </a:solidFill>
              </a:rPr>
              <a:t/>
            </a:r>
            <a:br>
              <a:rPr lang="en-CA" sz="3200" dirty="0" smtClean="0">
                <a:solidFill>
                  <a:schemeClr val="tx1"/>
                </a:solidFill>
              </a:rPr>
            </a:br>
            <a:endParaRPr lang="en-US" sz="2800" i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1043608" y="304800"/>
            <a:ext cx="7795592" cy="714375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How does it really work - price regulation ______________________________________________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043608" y="1124744"/>
            <a:ext cx="7795592" cy="498078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Jurisdiction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CA" sz="2000" dirty="0">
                <a:solidFill>
                  <a:schemeClr val="tx1"/>
                </a:solidFill>
              </a:rPr>
              <a:t>Regulates prices patentees charge (i.e. factory-gate price) for patented drugs, to wholesalers, hospitals or </a:t>
            </a:r>
            <a:r>
              <a:rPr lang="en-CA" sz="2000" dirty="0" smtClean="0">
                <a:solidFill>
                  <a:schemeClr val="tx1"/>
                </a:solidFill>
              </a:rPr>
              <a:t>pharmacies</a:t>
            </a:r>
          </a:p>
          <a:p>
            <a:pPr marL="342900" lvl="1" indent="0">
              <a:buNone/>
            </a:pPr>
            <a:endParaRPr lang="en-CA" sz="2000" dirty="0">
              <a:solidFill>
                <a:schemeClr val="tx1"/>
              </a:solidFill>
            </a:endParaRPr>
          </a:p>
          <a:p>
            <a:pPr marL="355600" indent="-355600">
              <a:buFont typeface="Wingdings" pitchFamily="-60" charset="2"/>
              <a:buNone/>
              <a:tabLst>
                <a:tab pos="355600" algn="l"/>
              </a:tabLst>
            </a:pPr>
            <a:r>
              <a:rPr lang="en-US" dirty="0" smtClean="0">
                <a:solidFill>
                  <a:schemeClr val="tx1"/>
                </a:solidFill>
              </a:rPr>
              <a:t>Factors to be considered by Board in determining a non-excessive price</a:t>
            </a:r>
            <a:endParaRPr lang="en-US" i="1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  <a:tabLst>
                <a:tab pos="355600" algn="l"/>
              </a:tabLst>
            </a:pPr>
            <a:r>
              <a:rPr lang="en-US" i="1" dirty="0" smtClean="0">
                <a:solidFill>
                  <a:schemeClr val="tx1"/>
                </a:solidFill>
              </a:rPr>
              <a:t>Patent Act and Patented Medicines Regulations – class tests and reference-based framework </a:t>
            </a:r>
            <a:endParaRPr lang="en-US" dirty="0" smtClean="0">
              <a:solidFill>
                <a:schemeClr val="tx1"/>
              </a:solidFill>
            </a:endParaRPr>
          </a:p>
          <a:p>
            <a:pPr marL="990600" lvl="2" indent="-355600">
              <a:buFont typeface="Wingdings" pitchFamily="-60" charset="2"/>
              <a:buChar char="§"/>
              <a:tabLst>
                <a:tab pos="355600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Prices of </a:t>
            </a:r>
            <a:r>
              <a:rPr lang="en-US" sz="1800" u="sng" dirty="0" smtClean="0">
                <a:solidFill>
                  <a:schemeClr val="tx1"/>
                </a:solidFill>
              </a:rPr>
              <a:t>other</a:t>
            </a:r>
            <a:r>
              <a:rPr lang="en-US" sz="1800" dirty="0" smtClean="0">
                <a:solidFill>
                  <a:schemeClr val="tx1"/>
                </a:solidFill>
              </a:rPr>
              <a:t> medicines in same therapeutic class sold in Canada</a:t>
            </a:r>
          </a:p>
          <a:p>
            <a:pPr marL="990600" lvl="2" indent="-355600">
              <a:buFont typeface="Wingdings" pitchFamily="-60" charset="2"/>
              <a:buChar char="§"/>
              <a:tabLst>
                <a:tab pos="355600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Prices of medicines sold in comparator countries* </a:t>
            </a:r>
          </a:p>
          <a:p>
            <a:pPr marL="990600" lvl="2" indent="-355600">
              <a:buFont typeface="Wingdings" pitchFamily="-60" charset="2"/>
              <a:buChar char="§"/>
              <a:tabLst>
                <a:tab pos="355600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Changes in CPI</a:t>
            </a:r>
          </a:p>
          <a:p>
            <a:pPr marL="698500" lvl="1" indent="-355600">
              <a:buFont typeface="Wingdings" pitchFamily="-60" charset="2"/>
              <a:buChar char="§"/>
              <a:tabLst>
                <a:tab pos="355600" algn="l"/>
              </a:tabLst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698500" lvl="1" indent="-355600">
              <a:buFont typeface="Wingdings" pitchFamily="-60" charset="2"/>
              <a:buChar char="§"/>
              <a:tabLst>
                <a:tab pos="355600" algn="l"/>
              </a:tabLst>
            </a:pPr>
            <a:endParaRPr lang="en-US" sz="1800" dirty="0">
              <a:solidFill>
                <a:schemeClr val="tx1"/>
              </a:solidFill>
            </a:endParaRPr>
          </a:p>
          <a:p>
            <a:pPr marL="342900" lvl="1" indent="0">
              <a:buNone/>
              <a:tabLst>
                <a:tab pos="355600" algn="l"/>
              </a:tabLst>
            </a:pPr>
            <a:r>
              <a:rPr lang="en-US" sz="1400" dirty="0" smtClean="0">
                <a:solidFill>
                  <a:schemeClr val="tx1"/>
                </a:solidFill>
              </a:rPr>
              <a:t>*7 comparator countries: France, Germany, Italy, Sweden, Switzerland, UK and the US</a:t>
            </a:r>
          </a:p>
          <a:p>
            <a:pPr marL="355600" indent="-355600" eaLnBrk="1" hangingPunct="1">
              <a:buFont typeface="Wingdings" pitchFamily="-60" charset="2"/>
              <a:buNone/>
              <a:tabLst>
                <a:tab pos="355600" algn="l"/>
              </a:tabLst>
            </a:pPr>
            <a:endParaRPr lang="en-US" dirty="0" smtClean="0">
              <a:solidFill>
                <a:schemeClr val="tx1"/>
              </a:solidFill>
            </a:endParaRPr>
          </a:p>
          <a:p>
            <a:pPr marL="355600" indent="-355600">
              <a:buFont typeface="Wingdings" pitchFamily="-60" charset="2"/>
              <a:buNone/>
              <a:tabLst>
                <a:tab pos="355600" algn="l"/>
              </a:tabLst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1507" name="Slide Number Placeholder 3"/>
          <p:cNvSpPr txBox="1">
            <a:spLocks noGrp="1"/>
          </p:cNvSpPr>
          <p:nvPr/>
        </p:nvSpPr>
        <p:spPr bwMode="auto">
          <a:xfrm>
            <a:off x="152400" y="5867400"/>
            <a:ext cx="609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9C125D66-5488-4A77-9EF4-9D70CDB9619B}" type="slidenum">
              <a:rPr lang="en-US" sz="1400">
                <a:solidFill>
                  <a:schemeClr val="bg1"/>
                </a:solidFill>
              </a:rPr>
              <a:pPr algn="r"/>
              <a:t>10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08018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871792" cy="714364"/>
          </a:xfrm>
        </p:spPr>
        <p:txBody>
          <a:bodyPr/>
          <a:lstStyle/>
          <a:p>
            <a:r>
              <a:rPr lang="en-CA" sz="2800" dirty="0" smtClean="0">
                <a:solidFill>
                  <a:schemeClr val="tx1"/>
                </a:solidFill>
              </a:rPr>
              <a:t>How does it really work - price tests </a:t>
            </a:r>
            <a:r>
              <a:rPr lang="en-US" sz="2800" dirty="0" smtClean="0"/>
              <a:t>________________________________________________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043608" y="970384"/>
            <a:ext cx="7871792" cy="5122912"/>
          </a:xfrm>
        </p:spPr>
        <p:txBody>
          <a:bodyPr/>
          <a:lstStyle/>
          <a:p>
            <a:pPr>
              <a:buFont typeface="Wingdings" pitchFamily="2" charset="2"/>
              <a:buChar char="§"/>
              <a:defRPr/>
            </a:pPr>
            <a:r>
              <a:rPr lang="en-CA" dirty="0">
                <a:solidFill>
                  <a:schemeClr val="tx1"/>
                </a:solidFill>
              </a:rPr>
              <a:t>Blend of </a:t>
            </a:r>
            <a:r>
              <a:rPr lang="en-CA" dirty="0" smtClean="0">
                <a:solidFill>
                  <a:schemeClr val="tx1"/>
                </a:solidFill>
              </a:rPr>
              <a:t>therapeutic improvement &amp; international referencing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CA" dirty="0" smtClean="0">
                <a:solidFill>
                  <a:schemeClr val="tx1"/>
                </a:solidFill>
              </a:rPr>
              <a:t>Recognize </a:t>
            </a:r>
            <a:r>
              <a:rPr lang="en-CA" dirty="0">
                <a:solidFill>
                  <a:schemeClr val="tx1"/>
                </a:solidFill>
              </a:rPr>
              <a:t>incremental pharmaceutical innovation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CA" sz="2000" dirty="0" smtClean="0">
                <a:solidFill>
                  <a:schemeClr val="tx1"/>
                </a:solidFill>
              </a:rPr>
              <a:t>At introduction, price </a:t>
            </a:r>
            <a:r>
              <a:rPr lang="en-CA" sz="2000" dirty="0">
                <a:solidFill>
                  <a:schemeClr val="tx1"/>
                </a:solidFill>
              </a:rPr>
              <a:t>premium aligned with </a:t>
            </a:r>
            <a:r>
              <a:rPr lang="en-CA" sz="2000" dirty="0" smtClean="0">
                <a:solidFill>
                  <a:schemeClr val="tx1"/>
                </a:solidFill>
              </a:rPr>
              <a:t>therapeutic </a:t>
            </a:r>
            <a:r>
              <a:rPr lang="en-CA" sz="2000" dirty="0">
                <a:solidFill>
                  <a:schemeClr val="tx1"/>
                </a:solidFill>
              </a:rPr>
              <a:t>improvement</a:t>
            </a:r>
            <a:r>
              <a:rPr lang="en-CA" sz="2000" dirty="0" smtClean="0">
                <a:solidFill>
                  <a:schemeClr val="tx1"/>
                </a:solidFill>
              </a:rPr>
              <a:t>: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CA" sz="1900" dirty="0" smtClean="0">
                <a:solidFill>
                  <a:schemeClr val="tx1"/>
                </a:solidFill>
              </a:rPr>
              <a:t>Four levels </a:t>
            </a:r>
            <a:r>
              <a:rPr lang="en-CA" sz="1900" dirty="0">
                <a:solidFill>
                  <a:schemeClr val="tx1"/>
                </a:solidFill>
              </a:rPr>
              <a:t>of therapeutic </a:t>
            </a:r>
            <a:r>
              <a:rPr lang="en-CA" sz="1900" dirty="0" smtClean="0">
                <a:solidFill>
                  <a:schemeClr val="tx1"/>
                </a:solidFill>
              </a:rPr>
              <a:t>improvement:</a:t>
            </a:r>
          </a:p>
          <a:p>
            <a:pPr marL="1371600" lvl="3" indent="-342900">
              <a:buAutoNum type="arabicParenR"/>
              <a:defRPr/>
            </a:pPr>
            <a:r>
              <a:rPr lang="en-CA" sz="1700" dirty="0" smtClean="0">
                <a:solidFill>
                  <a:schemeClr val="tx1"/>
                </a:solidFill>
              </a:rPr>
              <a:t>Breakthrough </a:t>
            </a:r>
            <a:r>
              <a:rPr lang="en-CA" sz="1700" dirty="0">
                <a:solidFill>
                  <a:schemeClr val="tx1"/>
                </a:solidFill>
              </a:rPr>
              <a:t>– Median of International Price Comparison (MIPC</a:t>
            </a:r>
            <a:r>
              <a:rPr lang="en-CA" sz="1700" dirty="0" smtClean="0">
                <a:solidFill>
                  <a:schemeClr val="tx1"/>
                </a:solidFill>
              </a:rPr>
              <a:t>)</a:t>
            </a:r>
          </a:p>
          <a:p>
            <a:pPr marL="1371600" lvl="3" indent="-342900">
              <a:buAutoNum type="arabicParenR"/>
              <a:defRPr/>
            </a:pPr>
            <a:r>
              <a:rPr lang="en-CA" sz="1700" dirty="0">
                <a:solidFill>
                  <a:schemeClr val="tx1"/>
                </a:solidFill>
              </a:rPr>
              <a:t>Substantial Improvement – Higher of top of Therapeutic Class Comparison (TCC) and the MIPC</a:t>
            </a:r>
          </a:p>
          <a:p>
            <a:pPr marL="1371600" lvl="3" indent="-342900">
              <a:buAutoNum type="arabicParenR"/>
              <a:defRPr/>
            </a:pPr>
            <a:r>
              <a:rPr lang="en-CA" sz="1700" dirty="0">
                <a:solidFill>
                  <a:schemeClr val="tx1"/>
                </a:solidFill>
              </a:rPr>
              <a:t>Moderate Improvement – Higher of mid-point between top of TCC test and the MIP, and top of </a:t>
            </a:r>
            <a:r>
              <a:rPr lang="en-CA" sz="1700" dirty="0" smtClean="0">
                <a:solidFill>
                  <a:schemeClr val="tx1"/>
                </a:solidFill>
              </a:rPr>
              <a:t>TCC </a:t>
            </a:r>
            <a:r>
              <a:rPr lang="en-CA" sz="1700" i="1" dirty="0" smtClean="0">
                <a:solidFill>
                  <a:schemeClr val="tx1"/>
                </a:solidFill>
              </a:rPr>
              <a:t>(primary &amp; secondary factors apply here)</a:t>
            </a:r>
            <a:endParaRPr lang="en-CA" sz="1700" dirty="0">
              <a:solidFill>
                <a:schemeClr val="tx1"/>
              </a:solidFill>
            </a:endParaRPr>
          </a:p>
          <a:p>
            <a:pPr marL="1371600" lvl="3" indent="-342900">
              <a:buFontTx/>
              <a:buAutoNum type="arabicParenR"/>
              <a:defRPr/>
            </a:pPr>
            <a:r>
              <a:rPr lang="en-CA" sz="1700" dirty="0">
                <a:solidFill>
                  <a:schemeClr val="tx1"/>
                </a:solidFill>
              </a:rPr>
              <a:t>Slight/No Improvement </a:t>
            </a:r>
            <a:r>
              <a:rPr lang="en-CA" sz="1700" dirty="0" smtClean="0">
                <a:solidFill>
                  <a:schemeClr val="tx1"/>
                </a:solidFill>
              </a:rPr>
              <a:t> – </a:t>
            </a:r>
            <a:r>
              <a:rPr lang="en-CA" sz="1700" dirty="0">
                <a:solidFill>
                  <a:schemeClr val="tx1"/>
                </a:solidFill>
              </a:rPr>
              <a:t>Top of </a:t>
            </a:r>
            <a:r>
              <a:rPr lang="en-CA" sz="1700" dirty="0" smtClean="0">
                <a:solidFill>
                  <a:schemeClr val="tx1"/>
                </a:solidFill>
              </a:rPr>
              <a:t>TCC</a:t>
            </a:r>
          </a:p>
          <a:p>
            <a:pPr lvl="0">
              <a:buFont typeface="Wingdings" pitchFamily="2" charset="2"/>
              <a:buChar char="§"/>
              <a:defRPr/>
            </a:pPr>
            <a:r>
              <a:rPr lang="en-CA" dirty="0" smtClean="0">
                <a:solidFill>
                  <a:schemeClr val="tx1"/>
                </a:solidFill>
              </a:rPr>
              <a:t>After </a:t>
            </a:r>
            <a:r>
              <a:rPr lang="en-CA" dirty="0">
                <a:solidFill>
                  <a:schemeClr val="tx1"/>
                </a:solidFill>
              </a:rPr>
              <a:t>introduction, </a:t>
            </a:r>
            <a:r>
              <a:rPr lang="en-CA" dirty="0" smtClean="0">
                <a:solidFill>
                  <a:schemeClr val="tx1"/>
                </a:solidFill>
              </a:rPr>
              <a:t>monitor Average Transaction Price (ATP) subject to CPI based price increases and cannot be greater than HIPC</a:t>
            </a:r>
          </a:p>
          <a:p>
            <a:pPr>
              <a:buFont typeface="Wingdings" pitchFamily="2" charset="2"/>
              <a:buChar char="§"/>
              <a:defRPr/>
            </a:pPr>
            <a:endParaRPr lang="en-CA" dirty="0" smtClean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CA" sz="18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16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066800" y="260648"/>
            <a:ext cx="7848600" cy="714364"/>
          </a:xfrm>
        </p:spPr>
        <p:txBody>
          <a:bodyPr/>
          <a:lstStyle/>
          <a:p>
            <a:r>
              <a:rPr lang="en-CA" sz="2800" dirty="0" smtClean="0">
                <a:solidFill>
                  <a:schemeClr val="tx1"/>
                </a:solidFill>
              </a:rPr>
              <a:t>How does it really work </a:t>
            </a:r>
            <a:r>
              <a:rPr lang="en-CA" sz="2800" dirty="0">
                <a:solidFill>
                  <a:schemeClr val="tx1"/>
                </a:solidFill>
              </a:rPr>
              <a:t>-</a:t>
            </a:r>
            <a:r>
              <a:rPr lang="en-CA" sz="2800" dirty="0" smtClean="0">
                <a:solidFill>
                  <a:schemeClr val="tx1"/>
                </a:solidFill>
              </a:rPr>
              <a:t> price tests</a:t>
            </a: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/>
              <a:t>________________________________________________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043608" y="1124744"/>
            <a:ext cx="7848600" cy="4896544"/>
          </a:xfrm>
        </p:spPr>
        <p:txBody>
          <a:bodyPr/>
          <a:lstStyle/>
          <a:p>
            <a:pPr lvl="1">
              <a:buFont typeface="Wingdings" pitchFamily="2" charset="2"/>
              <a:buChar char="§"/>
              <a:defRPr/>
            </a:pPr>
            <a:r>
              <a:rPr lang="en-CA" sz="2400" b="1" dirty="0">
                <a:solidFill>
                  <a:srgbClr val="003366"/>
                </a:solidFill>
              </a:rPr>
              <a:t>Price tests are applied in accordance with therapeutic improvement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CA" sz="2400" b="1" dirty="0">
                <a:solidFill>
                  <a:srgbClr val="003366"/>
                </a:solidFill>
              </a:rPr>
              <a:t>Based on specific circumstances, price ceilings at intro may be set differently 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CA" sz="2200" dirty="0">
                <a:solidFill>
                  <a:srgbClr val="003366"/>
                </a:solidFill>
              </a:rPr>
              <a:t>For example, in 2011, within the “slight or no improvement category”  (70% of new drugs)</a:t>
            </a:r>
          </a:p>
          <a:p>
            <a:pPr lvl="3">
              <a:buFont typeface="Wingdings" pitchFamily="2" charset="2"/>
              <a:buChar char="§"/>
              <a:defRPr/>
            </a:pPr>
            <a:r>
              <a:rPr lang="en-CA" sz="2000" dirty="0">
                <a:solidFill>
                  <a:srgbClr val="003366"/>
                </a:solidFill>
              </a:rPr>
              <a:t>the highest international price (HIPC) test set the Maximum Average Potential Price (MAPP) 30% of the time because the TCC was higher than HIPC, or a TCC could not be conducted</a:t>
            </a:r>
          </a:p>
          <a:p>
            <a:pPr lvl="3">
              <a:buFont typeface="Wingdings" pitchFamily="2" charset="2"/>
              <a:buChar char="§"/>
              <a:defRPr/>
            </a:pPr>
            <a:r>
              <a:rPr lang="en-CA" sz="2000" dirty="0">
                <a:solidFill>
                  <a:srgbClr val="003366"/>
                </a:solidFill>
              </a:rPr>
              <a:t>the therapeutic class comparison set the MAPP 40% of the time </a:t>
            </a:r>
          </a:p>
          <a:p>
            <a:endParaRPr lang="en-CA" sz="2000" dirty="0"/>
          </a:p>
          <a:p>
            <a:pPr lvl="2">
              <a:buFont typeface="Wingdings" pitchFamily="2" charset="2"/>
              <a:buChar char="§"/>
            </a:pPr>
            <a:endParaRPr lang="en-CA" sz="18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>
                <a:solidFill>
                  <a:srgbClr val="FFFFFF"/>
                </a:solidFill>
              </a:rPr>
              <a:pPr/>
              <a:t>12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58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871792" cy="714364"/>
          </a:xfrm>
        </p:spPr>
        <p:txBody>
          <a:bodyPr/>
          <a:lstStyle/>
          <a:p>
            <a:r>
              <a:rPr lang="en-CA" sz="2800" dirty="0" smtClean="0">
                <a:solidFill>
                  <a:schemeClr val="tx1"/>
                </a:solidFill>
              </a:rPr>
              <a:t>How does it really work - Biologics</a:t>
            </a: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/>
              <a:t>________________________________________________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043608" y="1124744"/>
            <a:ext cx="7848600" cy="4896544"/>
          </a:xfrm>
        </p:spPr>
        <p:txBody>
          <a:bodyPr/>
          <a:lstStyle/>
          <a:p>
            <a:r>
              <a:rPr lang="en-CA" dirty="0" smtClean="0">
                <a:solidFill>
                  <a:schemeClr val="tx1"/>
                </a:solidFill>
              </a:rPr>
              <a:t>Biologics treated like any other drug</a:t>
            </a:r>
          </a:p>
          <a:p>
            <a:endParaRPr lang="en-CA" dirty="0">
              <a:solidFill>
                <a:schemeClr val="tx1"/>
              </a:solidFill>
            </a:endParaRPr>
          </a:p>
          <a:p>
            <a:r>
              <a:rPr lang="en-CA" dirty="0">
                <a:solidFill>
                  <a:schemeClr val="tx1"/>
                </a:solidFill>
              </a:rPr>
              <a:t>Some biologics </a:t>
            </a:r>
            <a:r>
              <a:rPr lang="en-CA" dirty="0" smtClean="0">
                <a:solidFill>
                  <a:schemeClr val="tx1"/>
                </a:solidFill>
              </a:rPr>
              <a:t>represent </a:t>
            </a:r>
            <a:r>
              <a:rPr lang="en-CA" dirty="0">
                <a:solidFill>
                  <a:schemeClr val="tx1"/>
                </a:solidFill>
              </a:rPr>
              <a:t>a breakthrough (</a:t>
            </a:r>
            <a:r>
              <a:rPr lang="en-CA" dirty="0" err="1">
                <a:solidFill>
                  <a:schemeClr val="tx1"/>
                </a:solidFill>
              </a:rPr>
              <a:t>eg</a:t>
            </a:r>
            <a:r>
              <a:rPr lang="en-CA" dirty="0">
                <a:solidFill>
                  <a:schemeClr val="tx1"/>
                </a:solidFill>
              </a:rPr>
              <a:t>. Enbrel in 2000) and get the </a:t>
            </a:r>
            <a:r>
              <a:rPr lang="en-CA" dirty="0" smtClean="0">
                <a:solidFill>
                  <a:schemeClr val="tx1"/>
                </a:solidFill>
              </a:rPr>
              <a:t>MIPC</a:t>
            </a:r>
          </a:p>
          <a:p>
            <a:pPr marL="0" indent="0">
              <a:buNone/>
            </a:pPr>
            <a:endParaRPr lang="en-CA" dirty="0">
              <a:solidFill>
                <a:schemeClr val="tx1"/>
              </a:solidFill>
            </a:endParaRPr>
          </a:p>
          <a:p>
            <a:r>
              <a:rPr lang="en-CA" dirty="0">
                <a:solidFill>
                  <a:schemeClr val="tx1"/>
                </a:solidFill>
              </a:rPr>
              <a:t>Others </a:t>
            </a:r>
            <a:r>
              <a:rPr lang="en-CA" dirty="0" smtClean="0">
                <a:solidFill>
                  <a:schemeClr val="tx1"/>
                </a:solidFill>
              </a:rPr>
              <a:t>may </a:t>
            </a:r>
            <a:r>
              <a:rPr lang="en-CA" dirty="0">
                <a:solidFill>
                  <a:schemeClr val="tx1"/>
                </a:solidFill>
              </a:rPr>
              <a:t>fall under moderate or no improvement therapeutic categories (</a:t>
            </a:r>
            <a:r>
              <a:rPr lang="en-CA" dirty="0" err="1">
                <a:solidFill>
                  <a:schemeClr val="tx1"/>
                </a:solidFill>
              </a:rPr>
              <a:t>eg</a:t>
            </a:r>
            <a:r>
              <a:rPr lang="en-CA" dirty="0">
                <a:solidFill>
                  <a:schemeClr val="tx1"/>
                </a:solidFill>
              </a:rPr>
              <a:t>. </a:t>
            </a:r>
            <a:r>
              <a:rPr lang="en-CA" dirty="0" err="1">
                <a:solidFill>
                  <a:schemeClr val="tx1"/>
                </a:solidFill>
              </a:rPr>
              <a:t>Humira</a:t>
            </a:r>
            <a:r>
              <a:rPr lang="en-CA" dirty="0">
                <a:solidFill>
                  <a:schemeClr val="tx1"/>
                </a:solidFill>
              </a:rPr>
              <a:t>, </a:t>
            </a:r>
            <a:r>
              <a:rPr lang="en-CA" dirty="0" err="1">
                <a:solidFill>
                  <a:schemeClr val="tx1"/>
                </a:solidFill>
              </a:rPr>
              <a:t>Cimzia</a:t>
            </a:r>
            <a:r>
              <a:rPr lang="en-CA" dirty="0">
                <a:solidFill>
                  <a:schemeClr val="tx1"/>
                </a:solidFill>
              </a:rPr>
              <a:t>, </a:t>
            </a:r>
            <a:r>
              <a:rPr lang="en-CA" dirty="0" err="1">
                <a:solidFill>
                  <a:schemeClr val="tx1"/>
                </a:solidFill>
              </a:rPr>
              <a:t>Simponi</a:t>
            </a:r>
            <a:r>
              <a:rPr lang="en-CA" dirty="0" smtClean="0">
                <a:solidFill>
                  <a:schemeClr val="tx1"/>
                </a:solidFill>
              </a:rPr>
              <a:t>)</a:t>
            </a:r>
          </a:p>
          <a:p>
            <a:endParaRPr lang="en-CA" dirty="0">
              <a:solidFill>
                <a:schemeClr val="tx1"/>
              </a:solidFill>
            </a:endParaRPr>
          </a:p>
          <a:p>
            <a:r>
              <a:rPr lang="en-CA" dirty="0" smtClean="0">
                <a:solidFill>
                  <a:schemeClr val="tx1"/>
                </a:solidFill>
              </a:rPr>
              <a:t>Looking at vaccines, </a:t>
            </a:r>
            <a:r>
              <a:rPr lang="en-CA" dirty="0">
                <a:solidFill>
                  <a:schemeClr val="tx1"/>
                </a:solidFill>
              </a:rPr>
              <a:t>Gardasil was a breakthrough in 2006, but </a:t>
            </a:r>
            <a:r>
              <a:rPr lang="en-CA" dirty="0" err="1">
                <a:solidFill>
                  <a:schemeClr val="tx1"/>
                </a:solidFill>
              </a:rPr>
              <a:t>Cervarix</a:t>
            </a:r>
            <a:r>
              <a:rPr lang="en-CA" dirty="0">
                <a:solidFill>
                  <a:schemeClr val="tx1"/>
                </a:solidFill>
              </a:rPr>
              <a:t> was categorized as </a:t>
            </a:r>
            <a:r>
              <a:rPr lang="en-CA" dirty="0" smtClean="0">
                <a:solidFill>
                  <a:schemeClr val="tx1"/>
                </a:solidFill>
              </a:rPr>
              <a:t>slight </a:t>
            </a:r>
            <a:r>
              <a:rPr lang="en-CA" dirty="0">
                <a:solidFill>
                  <a:schemeClr val="tx1"/>
                </a:solidFill>
              </a:rPr>
              <a:t>or no improvement in </a:t>
            </a:r>
            <a:r>
              <a:rPr lang="en-CA" dirty="0" smtClean="0">
                <a:solidFill>
                  <a:schemeClr val="tx1"/>
                </a:solidFill>
              </a:rPr>
              <a:t>2010</a:t>
            </a:r>
            <a:endParaRPr lang="en-CA" sz="2000" dirty="0" smtClean="0">
              <a:solidFill>
                <a:schemeClr val="tx1"/>
              </a:solidFill>
            </a:endParaRPr>
          </a:p>
          <a:p>
            <a:endParaRPr lang="en-CA" sz="2000" dirty="0"/>
          </a:p>
          <a:p>
            <a:pPr lvl="2">
              <a:buFont typeface="Wingdings" pitchFamily="2" charset="2"/>
              <a:buChar char="§"/>
            </a:pPr>
            <a:endParaRPr lang="en-CA" sz="18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20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066800" y="260648"/>
            <a:ext cx="7848600" cy="714364"/>
          </a:xfrm>
        </p:spPr>
        <p:txBody>
          <a:bodyPr/>
          <a:lstStyle/>
          <a:p>
            <a:r>
              <a:rPr lang="en-CA" sz="2800" dirty="0" smtClean="0">
                <a:solidFill>
                  <a:schemeClr val="tx1"/>
                </a:solidFill>
              </a:rPr>
              <a:t>How does it really work - MAPP compared with public price</a:t>
            </a: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/>
              <a:t>________________________________________________</a:t>
            </a:r>
            <a:br>
              <a:rPr lang="en-US" sz="2800" dirty="0" smtClean="0"/>
            </a:br>
            <a:r>
              <a:rPr lang="en-US" sz="2800" dirty="0" smtClean="0"/>
              <a:t> </a:t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000" dirty="0" smtClean="0">
                <a:solidFill>
                  <a:schemeClr val="tx1"/>
                </a:solidFill>
              </a:rPr>
              <a:t>* Brand price sets the MAPP – brand price $0.65</a:t>
            </a:r>
            <a:r>
              <a:rPr lang="en-US" sz="1400" dirty="0" smtClean="0">
                <a:solidFill>
                  <a:schemeClr val="tx1"/>
                </a:solidFill>
              </a:rPr>
              <a:t/>
            </a:r>
            <a:br>
              <a:rPr lang="en-US" sz="1400" dirty="0" smtClean="0">
                <a:solidFill>
                  <a:schemeClr val="tx1"/>
                </a:solidFill>
              </a:rPr>
            </a:b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7301116"/>
              </p:ext>
            </p:extLst>
          </p:nvPr>
        </p:nvGraphicFramePr>
        <p:xfrm>
          <a:off x="1115616" y="1844824"/>
          <a:ext cx="7776863" cy="2664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4434"/>
                <a:gridCol w="869781"/>
                <a:gridCol w="972108"/>
                <a:gridCol w="900101"/>
                <a:gridCol w="1044115"/>
                <a:gridCol w="972108"/>
                <a:gridCol w="864097"/>
                <a:gridCol w="1080119"/>
              </a:tblGrid>
              <a:tr h="1440160">
                <a:tc>
                  <a:txBody>
                    <a:bodyPr/>
                    <a:lstStyle/>
                    <a:p>
                      <a:r>
                        <a:rPr lang="en-CA" dirty="0" smtClean="0"/>
                        <a:t>Drug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Cat 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Intro-</a:t>
                      </a:r>
                      <a:r>
                        <a:rPr lang="en-CA" baseline="0" dirty="0" smtClean="0"/>
                        <a:t> MIP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Intro</a:t>
                      </a:r>
                      <a:r>
                        <a:rPr lang="en-CA" baseline="0" dirty="0" smtClean="0"/>
                        <a:t> - HIPC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Pivotal</a:t>
                      </a:r>
                      <a:r>
                        <a:rPr lang="en-CA" baseline="0" dirty="0" smtClean="0"/>
                        <a:t> Test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MAPP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Intro</a:t>
                      </a:r>
                    </a:p>
                    <a:p>
                      <a:r>
                        <a:rPr lang="en-CA" dirty="0" smtClean="0"/>
                        <a:t>Bench Price (ATP)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Publicly available price</a:t>
                      </a:r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Brand-X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SNI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1.15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2.95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TCC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2.45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0.68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0.69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Brand-Y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SNI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1.40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1.85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TCC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1.52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1.50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1.50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</a:tr>
              <a:tr h="482456">
                <a:tc>
                  <a:txBody>
                    <a:bodyPr/>
                    <a:lstStyle/>
                    <a:p>
                      <a:r>
                        <a:rPr lang="en-CA" dirty="0" smtClean="0"/>
                        <a:t>Generic-A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SNI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0.85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1.50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TCC*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0.65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0.42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0.33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151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066800" y="260648"/>
            <a:ext cx="7848600" cy="864096"/>
          </a:xfrm>
        </p:spPr>
        <p:txBody>
          <a:bodyPr/>
          <a:lstStyle/>
          <a:p>
            <a:r>
              <a:rPr lang="en-CA" sz="2800" dirty="0">
                <a:solidFill>
                  <a:srgbClr val="003366"/>
                </a:solidFill>
              </a:rPr>
              <a:t>Average Ratio of 2011 Price to Introductory Price, by Year of </a:t>
            </a:r>
            <a:r>
              <a:rPr lang="en-CA" sz="2800" dirty="0" smtClean="0">
                <a:solidFill>
                  <a:srgbClr val="003366"/>
                </a:solidFill>
              </a:rPr>
              <a:t>Introduction</a:t>
            </a: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/>
              <a:t>________________________________________________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043608" y="1340768"/>
            <a:ext cx="7848600" cy="4680520"/>
          </a:xfrm>
        </p:spPr>
        <p:txBody>
          <a:bodyPr/>
          <a:lstStyle/>
          <a:p>
            <a:endParaRPr lang="en-CA" sz="2000" dirty="0"/>
          </a:p>
          <a:p>
            <a:pPr lvl="2">
              <a:buFont typeface="Wingdings" pitchFamily="2" charset="2"/>
              <a:buChar char="§"/>
            </a:pPr>
            <a:endParaRPr lang="en-CA" sz="18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>
                <a:solidFill>
                  <a:srgbClr val="FFFFFF"/>
                </a:solidFill>
              </a:rPr>
              <a:pPr/>
              <a:t>15</a:t>
            </a:fld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9632112"/>
              </p:ext>
            </p:extLst>
          </p:nvPr>
        </p:nvGraphicFramePr>
        <p:xfrm>
          <a:off x="1024230" y="1511571"/>
          <a:ext cx="7375146" cy="45708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3978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066800" y="260648"/>
            <a:ext cx="7848600" cy="714364"/>
          </a:xfrm>
        </p:spPr>
        <p:txBody>
          <a:bodyPr/>
          <a:lstStyle/>
          <a:p>
            <a:r>
              <a:rPr lang="en-CA" sz="2800" dirty="0" smtClean="0">
                <a:solidFill>
                  <a:schemeClr val="tx1"/>
                </a:solidFill>
              </a:rPr>
              <a:t>Concluding Remarks</a:t>
            </a: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/>
              <a:t>________________________________________________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066800" y="1052736"/>
            <a:ext cx="7848600" cy="496855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Very dynamic market with many factors at play</a:t>
            </a:r>
          </a:p>
          <a:p>
            <a:pPr marL="0" indent="0">
              <a:buNone/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On average, Canadian prices are lower than prices in certain EU countries and lower than US prices</a:t>
            </a:r>
          </a:p>
          <a:p>
            <a:pPr>
              <a:buFont typeface="Wingdings" pitchFamily="2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Recognizing innovation and ensuring a non-excessive price is a delicate balance </a:t>
            </a:r>
          </a:p>
          <a:p>
            <a:pPr>
              <a:buFont typeface="Wingdings" pitchFamily="2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Highly compliant industry</a:t>
            </a:r>
          </a:p>
          <a:p>
            <a:pPr>
              <a:buFont typeface="Wingdings" pitchFamily="2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Continue to promote compliance</a:t>
            </a:r>
          </a:p>
          <a:p>
            <a:pPr>
              <a:buFont typeface="Wingdings" pitchFamily="2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chemeClr val="tx1"/>
                </a:solidFill>
              </a:rPr>
              <a:t>Commitment </a:t>
            </a:r>
            <a:r>
              <a:rPr lang="en-US" sz="2000" dirty="0">
                <a:solidFill>
                  <a:schemeClr val="tx1"/>
                </a:solidFill>
              </a:rPr>
              <a:t>to Guidelines that are responsive to a changing </a:t>
            </a:r>
            <a:r>
              <a:rPr lang="en-US" sz="2000" dirty="0" smtClean="0">
                <a:solidFill>
                  <a:schemeClr val="tx1"/>
                </a:solidFill>
              </a:rPr>
              <a:t>environment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68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15615" y="755424"/>
            <a:ext cx="7632849" cy="1233416"/>
          </a:xfrm>
        </p:spPr>
        <p:txBody>
          <a:bodyPr/>
          <a:lstStyle/>
          <a:p>
            <a:pPr algn="ctr">
              <a:buFont typeface="Wingdings" pitchFamily="-60" charset="2"/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Thank you.</a:t>
            </a:r>
          </a:p>
          <a:p>
            <a:pPr algn="ctr">
              <a:buFont typeface="Wingdings" pitchFamily="-60" charset="2"/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Merci.</a:t>
            </a:r>
          </a:p>
          <a:p>
            <a:pPr algn="ctr">
              <a:buFont typeface="Wingdings" pitchFamily="-60" charset="2"/>
              <a:buNone/>
            </a:pPr>
            <a:r>
              <a:rPr lang="en-US" sz="3600" dirty="0" smtClean="0">
                <a:solidFill>
                  <a:schemeClr val="tx1"/>
                </a:solidFill>
                <a:hlinkClick r:id="rId3"/>
              </a:rPr>
              <a:t>michelle.boudreau@pmprb-cepmb.gc.ca</a:t>
            </a:r>
            <a:endParaRPr lang="en-US" sz="3600" dirty="0" smtClean="0">
              <a:solidFill>
                <a:schemeClr val="tx1"/>
              </a:solidFill>
            </a:endParaRPr>
          </a:p>
          <a:p>
            <a:pPr algn="ctr">
              <a:buFont typeface="Wingdings" pitchFamily="-60" charset="2"/>
              <a:buNone/>
            </a:pPr>
            <a:endParaRPr lang="en-US" sz="3600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en-US" sz="3600" dirty="0" smtClean="0">
                <a:solidFill>
                  <a:schemeClr val="tx1"/>
                </a:solidFill>
                <a:hlinkClick r:id="rId4"/>
              </a:rPr>
              <a:t>www.pmprb-cepmb.gc.ca</a:t>
            </a:r>
            <a:endParaRPr lang="en-US" sz="3600" dirty="0" smtClean="0">
              <a:solidFill>
                <a:schemeClr val="tx1"/>
              </a:solidFill>
            </a:endParaRPr>
          </a:p>
          <a:p>
            <a:pPr algn="ctr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Twitter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dirty="0" smtClean="0">
                <a:solidFill>
                  <a:schemeClr val="tx1"/>
                </a:solidFill>
              </a:rPr>
              <a:t>@PMPRB_CEPMB</a:t>
            </a:r>
          </a:p>
        </p:txBody>
      </p:sp>
      <p:sp>
        <p:nvSpPr>
          <p:cNvPr id="50178" name="Slide Number Placeholder 3"/>
          <p:cNvSpPr txBox="1">
            <a:spLocks noGrp="1"/>
          </p:cNvSpPr>
          <p:nvPr/>
        </p:nvSpPr>
        <p:spPr bwMode="auto">
          <a:xfrm>
            <a:off x="152400" y="6245225"/>
            <a:ext cx="609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17016D0D-139E-4D90-9504-C6C651D5A083}" type="slidenum">
              <a:rPr lang="en-US" sz="1400">
                <a:solidFill>
                  <a:schemeClr val="bg1"/>
                </a:solidFill>
              </a:rPr>
              <a:pPr algn="r"/>
              <a:t>17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55720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>
                <a:solidFill>
                  <a:schemeClr val="tx1"/>
                </a:solidFill>
              </a:rPr>
              <a:t>Annex – additional information, stats and NPDUIS overview</a:t>
            </a:r>
            <a:r>
              <a:rPr lang="en-CA" dirty="0" smtClean="0"/>
              <a:t/>
            </a:r>
            <a:br>
              <a:rPr lang="en-CA" dirty="0" smtClean="0"/>
            </a:br>
            <a:r>
              <a:rPr lang="en-CA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134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187450" y="260350"/>
            <a:ext cx="7727950" cy="864394"/>
          </a:xfrm>
        </p:spPr>
        <p:txBody>
          <a:bodyPr/>
          <a:lstStyle/>
          <a:p>
            <a:r>
              <a:rPr lang="en-CA" sz="2400" dirty="0" smtClean="0">
                <a:solidFill>
                  <a:schemeClr val="tx1"/>
                </a:solidFill>
                <a:ea typeface="ＭＳ Ｐゴシック" pitchFamily="34" charset="-128"/>
              </a:rPr>
              <a:t>Market trends - Canadian </a:t>
            </a:r>
            <a:r>
              <a:rPr lang="en-CA" sz="2400" dirty="0">
                <a:solidFill>
                  <a:schemeClr val="tx1"/>
                </a:solidFill>
                <a:ea typeface="ＭＳ Ｐゴシック" pitchFamily="34" charset="-128"/>
              </a:rPr>
              <a:t>Public Drug </a:t>
            </a:r>
            <a:r>
              <a:rPr lang="en-CA" sz="2400" dirty="0" smtClean="0">
                <a:solidFill>
                  <a:schemeClr val="tx1"/>
                </a:solidFill>
                <a:ea typeface="ＭＳ Ｐゴシック" pitchFamily="34" charset="-128"/>
              </a:rPr>
              <a:t>Plan* Spending on Rx Drugs, Rates </a:t>
            </a:r>
            <a:r>
              <a:rPr lang="en-CA" sz="2400" dirty="0">
                <a:solidFill>
                  <a:schemeClr val="tx1"/>
                </a:solidFill>
                <a:ea typeface="ＭＳ Ｐゴシック" pitchFamily="34" charset="-128"/>
              </a:rPr>
              <a:t>of Growth and Annual Totals, 2005/06 to </a:t>
            </a:r>
            <a:r>
              <a:rPr lang="en-CA" sz="2400" dirty="0" smtClean="0">
                <a:solidFill>
                  <a:schemeClr val="tx1"/>
                </a:solidFill>
                <a:ea typeface="ＭＳ Ｐゴシック" pitchFamily="34" charset="-128"/>
              </a:rPr>
              <a:t>2010/11</a:t>
            </a: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409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5A0497D-B609-490D-B415-0B37DBA04EE9}" type="slidenum">
              <a:rPr lang="en-US" sz="1400" smtClean="0">
                <a:solidFill>
                  <a:schemeClr val="bg1"/>
                </a:solidFill>
              </a:rPr>
              <a:pPr eaLnBrk="1" hangingPunct="1"/>
              <a:t>19</a:t>
            </a:fld>
            <a:endParaRPr lang="en-US" sz="1400" smtClean="0"/>
          </a:p>
        </p:txBody>
      </p:sp>
      <p:graphicFrame>
        <p:nvGraphicFramePr>
          <p:cNvPr id="4100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120997"/>
              </p:ext>
            </p:extLst>
          </p:nvPr>
        </p:nvGraphicFramePr>
        <p:xfrm>
          <a:off x="971600" y="1052736"/>
          <a:ext cx="7732464" cy="460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" r:id="rId4" imgW="7870618" imgH="4749196" progId="Excel.Chart.8">
                  <p:embed/>
                </p:oleObj>
              </mc:Choice>
              <mc:Fallback>
                <p:oleObj r:id="rId4" imgW="7870618" imgH="4749196" progId="Excel.Char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1052736"/>
                        <a:ext cx="7732464" cy="4608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71600" y="5661248"/>
            <a:ext cx="75608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100" dirty="0"/>
              <a:t>	</a:t>
            </a:r>
            <a:r>
              <a:rPr lang="en-CA" sz="1100" dirty="0" smtClean="0"/>
              <a:t>* Does not include all drug plans.  The totals include drug cost, retail/wholesale mark-ups as well as dispensing fees.  </a:t>
            </a:r>
            <a:r>
              <a:rPr lang="en-CA" sz="1100" dirty="0"/>
              <a:t>		</a:t>
            </a:r>
          </a:p>
          <a:p>
            <a:r>
              <a:rPr lang="en-CA" sz="1100" dirty="0"/>
              <a:t>				</a:t>
            </a:r>
          </a:p>
          <a:p>
            <a:endParaRPr lang="en-CA" sz="1100" dirty="0"/>
          </a:p>
        </p:txBody>
      </p:sp>
    </p:spTree>
    <p:extLst>
      <p:ext uri="{BB962C8B-B14F-4D97-AF65-F5344CB8AC3E}">
        <p14:creationId xmlns:p14="http://schemas.microsoft.com/office/powerpoint/2010/main" val="2005632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066800" y="260648"/>
            <a:ext cx="7848600" cy="714364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Outline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/>
              <a:t>________________________________________________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043608" y="1700808"/>
            <a:ext cx="7871792" cy="3826768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Market trends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Getting to know the PMPRB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How does it really work?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Concluding Remarks</a:t>
            </a:r>
          </a:p>
          <a:p>
            <a:pPr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066800" y="260648"/>
            <a:ext cx="7848600" cy="714364"/>
          </a:xfrm>
        </p:spPr>
        <p:txBody>
          <a:bodyPr/>
          <a:lstStyle/>
          <a:p>
            <a:r>
              <a:rPr lang="en-CA" sz="2800" dirty="0" smtClean="0">
                <a:solidFill>
                  <a:schemeClr val="tx1"/>
                </a:solidFill>
              </a:rPr>
              <a:t>PMPRB Price Tests - How Does it Really Work?</a:t>
            </a: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/>
              <a:t>________________________________________________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066800" y="1124744"/>
            <a:ext cx="7848600" cy="4896544"/>
          </a:xfrm>
        </p:spPr>
        <p:txBody>
          <a:bodyPr/>
          <a:lstStyle/>
          <a:p>
            <a:pPr>
              <a:buFont typeface="Wingdings" pitchFamily="2" charset="2"/>
              <a:buChar char="§"/>
              <a:defRPr/>
            </a:pPr>
            <a:r>
              <a:rPr lang="en-CA" dirty="0" smtClean="0">
                <a:solidFill>
                  <a:schemeClr val="tx1"/>
                </a:solidFill>
              </a:rPr>
              <a:t>Of the 109 New Drug Products introduced in 2011:</a:t>
            </a:r>
          </a:p>
          <a:p>
            <a:pPr lvl="1">
              <a:buFont typeface="Wingdings" pitchFamily="2" charset="2"/>
              <a:buChar char="§"/>
              <a:defRPr/>
            </a:pPr>
            <a:endParaRPr lang="en-CA" sz="1800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  <a:defRPr/>
            </a:pPr>
            <a:r>
              <a:rPr lang="en-CA" sz="2000" dirty="0" smtClean="0">
                <a:solidFill>
                  <a:schemeClr val="tx1"/>
                </a:solidFill>
              </a:rPr>
              <a:t>12% </a:t>
            </a:r>
            <a:r>
              <a:rPr lang="en-CA" sz="2000" dirty="0">
                <a:solidFill>
                  <a:schemeClr val="tx1"/>
                </a:solidFill>
              </a:rPr>
              <a:t>u</a:t>
            </a:r>
            <a:r>
              <a:rPr lang="en-CA" sz="2000" dirty="0" smtClean="0">
                <a:solidFill>
                  <a:schemeClr val="tx1"/>
                </a:solidFill>
              </a:rPr>
              <a:t>nder investigation</a:t>
            </a:r>
          </a:p>
          <a:p>
            <a:pPr lvl="1">
              <a:buFont typeface="Wingdings" pitchFamily="2" charset="2"/>
              <a:buChar char="§"/>
              <a:defRPr/>
            </a:pPr>
            <a:endParaRPr lang="en-CA" sz="2000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  <a:defRPr/>
            </a:pPr>
            <a:r>
              <a:rPr lang="en-CA" sz="2000" dirty="0" smtClean="0">
                <a:solidFill>
                  <a:schemeClr val="tx1"/>
                </a:solidFill>
              </a:rPr>
              <a:t>69% were of slight or no improvement</a:t>
            </a:r>
          </a:p>
          <a:p>
            <a:pPr lvl="1">
              <a:buFont typeface="Wingdings" pitchFamily="2" charset="2"/>
              <a:buChar char="§"/>
              <a:defRPr/>
            </a:pPr>
            <a:endParaRPr lang="en-CA" sz="2000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  <a:defRPr/>
            </a:pPr>
            <a:r>
              <a:rPr lang="en-CA" sz="2000" dirty="0" smtClean="0">
                <a:solidFill>
                  <a:schemeClr val="tx1"/>
                </a:solidFill>
              </a:rPr>
              <a:t>25% of moderate improvement</a:t>
            </a:r>
          </a:p>
          <a:p>
            <a:pPr lvl="1">
              <a:buFont typeface="Wingdings" pitchFamily="2" charset="2"/>
              <a:buChar char="§"/>
              <a:defRPr/>
            </a:pPr>
            <a:endParaRPr lang="en-CA" sz="2000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  <a:defRPr/>
            </a:pPr>
            <a:r>
              <a:rPr lang="en-CA" sz="2000" dirty="0" smtClean="0">
                <a:solidFill>
                  <a:schemeClr val="tx1"/>
                </a:solidFill>
              </a:rPr>
              <a:t>5% of substantial improvement 1% breakthrough</a:t>
            </a:r>
          </a:p>
          <a:p>
            <a:pPr lvl="2">
              <a:buFont typeface="Wingdings" pitchFamily="2" charset="2"/>
              <a:buChar char="§"/>
            </a:pPr>
            <a:endParaRPr lang="en-CA" sz="18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48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980728"/>
            <a:ext cx="7848600" cy="5112568"/>
          </a:xfrm>
        </p:spPr>
        <p:txBody>
          <a:bodyPr/>
          <a:lstStyle/>
          <a:p>
            <a:r>
              <a:rPr lang="en-CA" sz="2200" dirty="0">
                <a:solidFill>
                  <a:schemeClr val="tx1"/>
                </a:solidFill>
              </a:rPr>
              <a:t>Reference pricing at introduction and for existing drugs based on 7 comparator countries </a:t>
            </a:r>
            <a:r>
              <a:rPr lang="en-CA" sz="2000" dirty="0">
                <a:solidFill>
                  <a:schemeClr val="tx1"/>
                </a:solidFill>
              </a:rPr>
              <a:t>-</a:t>
            </a:r>
            <a:r>
              <a:rPr lang="en-CA" sz="1600" dirty="0">
                <a:solidFill>
                  <a:schemeClr val="tx1"/>
                </a:solidFill>
              </a:rPr>
              <a:t> France, Germany, Italy, Sweden, Switzerland, UK, and </a:t>
            </a:r>
            <a:r>
              <a:rPr lang="en-CA" sz="1600" dirty="0" smtClean="0">
                <a:solidFill>
                  <a:schemeClr val="tx1"/>
                </a:solidFill>
              </a:rPr>
              <a:t>US</a:t>
            </a:r>
            <a:endParaRPr lang="en-CA" sz="16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CA" sz="1800" dirty="0">
                <a:solidFill>
                  <a:schemeClr val="tx1"/>
                </a:solidFill>
              </a:rPr>
              <a:t>Policy changes in these countries </a:t>
            </a:r>
            <a:r>
              <a:rPr lang="en-CA" sz="1800" dirty="0" smtClean="0">
                <a:solidFill>
                  <a:schemeClr val="tx1"/>
                </a:solidFill>
              </a:rPr>
              <a:t>could impact </a:t>
            </a:r>
            <a:r>
              <a:rPr lang="en-CA" sz="1800" dirty="0">
                <a:solidFill>
                  <a:schemeClr val="tx1"/>
                </a:solidFill>
              </a:rPr>
              <a:t>prices in Canada</a:t>
            </a:r>
          </a:p>
          <a:p>
            <a:r>
              <a:rPr lang="en-CA" sz="2200" dirty="0" smtClean="0">
                <a:solidFill>
                  <a:schemeClr val="tx1"/>
                </a:solidFill>
              </a:rPr>
              <a:t>Over </a:t>
            </a:r>
            <a:r>
              <a:rPr lang="en-CA" sz="2200" dirty="0">
                <a:solidFill>
                  <a:schemeClr val="tx1"/>
                </a:solidFill>
              </a:rPr>
              <a:t>last three years, Germany has most often been the </a:t>
            </a:r>
            <a:r>
              <a:rPr lang="en-CA" sz="2200" dirty="0" smtClean="0">
                <a:solidFill>
                  <a:schemeClr val="tx1"/>
                </a:solidFill>
              </a:rPr>
              <a:t>highest referenced price for PMPRB price tests, followed by US </a:t>
            </a:r>
            <a:endParaRPr lang="en-CA" sz="22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CA" sz="1800" dirty="0" smtClean="0">
                <a:solidFill>
                  <a:schemeClr val="tx1"/>
                </a:solidFill>
              </a:rPr>
              <a:t>Recent cost containment measures by reference countries may lead to lower prices in Canada (e.g., Germany)</a:t>
            </a:r>
            <a:endParaRPr lang="en-CA" sz="1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95980"/>
              </p:ext>
            </p:extLst>
          </p:nvPr>
        </p:nvGraphicFramePr>
        <p:xfrm>
          <a:off x="2195736" y="3573016"/>
          <a:ext cx="4572000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 bwMode="auto">
          <a:xfrm>
            <a:off x="1070890" y="260648"/>
            <a:ext cx="7848600" cy="504056"/>
          </a:xfrm>
          <a:prstGeom prst="roundRect">
            <a:avLst>
              <a:gd name="adj" fmla="val 0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+mj-lt"/>
                <a:ea typeface="ＭＳ Ｐゴシック" pitchFamily="-60" charset="-128"/>
                <a:cs typeface="ＭＳ Ｐゴシック" pitchFamily="-60" charset="-128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Arial Narrow" pitchFamily="34" charset="0"/>
                <a:ea typeface="ＭＳ Ｐゴシック" pitchFamily="-60" charset="-128"/>
                <a:cs typeface="ＭＳ Ｐゴシック" pitchFamily="-60" charset="-128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Arial Narrow" pitchFamily="34" charset="0"/>
                <a:ea typeface="ＭＳ Ｐゴシック" pitchFamily="-60" charset="-128"/>
                <a:cs typeface="ＭＳ Ｐゴシック" pitchFamily="-60" charset="-128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Arial Narrow" pitchFamily="34" charset="0"/>
                <a:ea typeface="ＭＳ Ｐゴシック" pitchFamily="-60" charset="-128"/>
                <a:cs typeface="ＭＳ Ｐゴシック" pitchFamily="-60" charset="-128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Arial Narrow" pitchFamily="34" charset="0"/>
                <a:ea typeface="ＭＳ Ｐゴシック" pitchFamily="-60" charset="-128"/>
                <a:cs typeface="ＭＳ Ｐゴシック" pitchFamily="-60" charset="-128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Arial Narrow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Arial Narrow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Arial Narrow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Arial Narrow" pitchFamily="34" charset="0"/>
              </a:defRPr>
            </a:lvl9pPr>
          </a:lstStyle>
          <a:p>
            <a:r>
              <a:rPr lang="en-CA" sz="2800" dirty="0">
                <a:solidFill>
                  <a:schemeClr val="tx1"/>
                </a:solidFill>
              </a:rPr>
              <a:t>PMPRB Price Tests </a:t>
            </a:r>
            <a:r>
              <a:rPr lang="en-CA" sz="2800" dirty="0" smtClean="0">
                <a:solidFill>
                  <a:schemeClr val="tx1"/>
                </a:solidFill>
              </a:rPr>
              <a:t>- International Referencing</a:t>
            </a: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/>
              <a:t>________________________________________________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11760" y="3356992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400" b="1" dirty="0" smtClean="0"/>
              <a:t>Frequency in setting Highest International Price Comparison test at introduction</a:t>
            </a:r>
            <a:endParaRPr lang="en-CA" sz="1400" b="1" dirty="0"/>
          </a:p>
        </p:txBody>
      </p:sp>
    </p:spTree>
    <p:extLst>
      <p:ext uri="{BB962C8B-B14F-4D97-AF65-F5344CB8AC3E}">
        <p14:creationId xmlns:p14="http://schemas.microsoft.com/office/powerpoint/2010/main" val="23657459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>
          <a:xfrm>
            <a:off x="1219200" y="304800"/>
            <a:ext cx="7620000" cy="714375"/>
          </a:xfrm>
        </p:spPr>
        <p:txBody>
          <a:bodyPr/>
          <a:lstStyle/>
          <a:p>
            <a:pPr lvl="2"/>
            <a:r>
              <a:rPr lang="en-US" sz="2800" dirty="0" smtClean="0">
                <a:solidFill>
                  <a:schemeClr val="tx1"/>
                </a:solidFill>
              </a:rPr>
              <a:t>Regulatory Statistics  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>High level of compliance - On average, 93-95% overall compliance</a:t>
            </a: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endParaRPr lang="en-US" sz="2800" dirty="0" smtClean="0"/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971600" y="3140968"/>
            <a:ext cx="7848600" cy="3096344"/>
          </a:xfrm>
        </p:spPr>
        <p:txBody>
          <a:bodyPr/>
          <a:lstStyle/>
          <a:p>
            <a:pPr marL="114300" lvl="1" indent="0">
              <a:buSzPct val="95000"/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Between 2000 and 2009, average of 86 new patented drug products/year</a:t>
            </a:r>
          </a:p>
          <a:p>
            <a:pPr marL="457200" lvl="1" indent="-342900">
              <a:buSzPct val="95000"/>
              <a:buFont typeface="Wingdings" pitchFamily="2" charset="2"/>
              <a:buChar char="§"/>
            </a:pPr>
            <a:r>
              <a:rPr lang="en-US" sz="2400" b="1" dirty="0" smtClean="0">
                <a:solidFill>
                  <a:schemeClr val="tx1"/>
                </a:solidFill>
              </a:rPr>
              <a:t>Of the 109 new drug products introduced in 2011:</a:t>
            </a:r>
          </a:p>
          <a:p>
            <a:pPr marL="749300" lvl="2" indent="-342900">
              <a:buSzPct val="95000"/>
              <a:buFont typeface="Wingdings" pitchFamily="2" charset="2"/>
              <a:buChar char="§"/>
            </a:pPr>
            <a:r>
              <a:rPr lang="en-US" b="1" dirty="0" smtClean="0">
                <a:solidFill>
                  <a:schemeClr val="tx1"/>
                </a:solidFill>
              </a:rPr>
              <a:t>79% within Guidelines</a:t>
            </a:r>
          </a:p>
          <a:p>
            <a:pPr marL="749300" lvl="2" indent="-342900">
              <a:buSzPct val="95000"/>
              <a:buFont typeface="Wingdings" pitchFamily="2" charset="2"/>
              <a:buChar char="§"/>
            </a:pPr>
            <a:r>
              <a:rPr lang="en-US" b="1" dirty="0" smtClean="0">
                <a:solidFill>
                  <a:schemeClr val="tx1"/>
                </a:solidFill>
              </a:rPr>
              <a:t>13% under investigation</a:t>
            </a:r>
          </a:p>
          <a:p>
            <a:pPr marL="749300" lvl="2" indent="-342900">
              <a:buSzPct val="95000"/>
              <a:buFont typeface="Wingdings" pitchFamily="2" charset="2"/>
              <a:buChar char="§"/>
            </a:pPr>
            <a:r>
              <a:rPr lang="en-US" b="1" dirty="0" smtClean="0">
                <a:solidFill>
                  <a:schemeClr val="tx1"/>
                </a:solidFill>
              </a:rPr>
              <a:t>8% outside of Guidelines but do not trigger an investigation</a:t>
            </a:r>
          </a:p>
          <a:p>
            <a:pPr marL="114300" lvl="1" indent="0">
              <a:buSzPct val="95000"/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 </a:t>
            </a:r>
          </a:p>
          <a:p>
            <a:pPr marL="457200" lvl="1" indent="-342900">
              <a:buSzPct val="95000"/>
              <a:buFont typeface="Wingdings" pitchFamily="2" charset="2"/>
              <a:buChar char="§"/>
            </a:pPr>
            <a:endParaRPr lang="en-US" b="1" dirty="0" smtClean="0">
              <a:solidFill>
                <a:schemeClr val="tx1"/>
              </a:solidFill>
            </a:endParaRP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8438712-289D-458B-AF47-5F429D3E4676}" type="slidenum">
              <a:rPr lang="en-US" smtClean="0">
                <a:latin typeface="Arial" pitchFamily="-60" charset="-52"/>
                <a:ea typeface="ＭＳ Ｐゴシック" pitchFamily="-60" charset="-128"/>
                <a:cs typeface="ＭＳ Ｐゴシック" pitchFamily="-60" charset="-128"/>
              </a:rPr>
              <a:pPr/>
              <a:t>22</a:t>
            </a:fld>
            <a:endParaRPr lang="en-US" smtClean="0">
              <a:solidFill>
                <a:schemeClr val="tx1"/>
              </a:solidFill>
              <a:latin typeface="Arial" pitchFamily="-60" charset="-52"/>
              <a:ea typeface="ＭＳ Ｐゴシック" pitchFamily="-60" charset="-128"/>
              <a:cs typeface="ＭＳ Ｐゴシック" pitchFamily="-60" charset="-128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04117"/>
              </p:ext>
            </p:extLst>
          </p:nvPr>
        </p:nvGraphicFramePr>
        <p:xfrm>
          <a:off x="1331640" y="1412776"/>
          <a:ext cx="6096000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2011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2010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/>
                        <a:t>New Drug</a:t>
                      </a:r>
                      <a:r>
                        <a:rPr lang="en-CA" b="1" baseline="0" dirty="0" smtClean="0"/>
                        <a:t> Products Introduced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109</a:t>
                      </a:r>
                      <a:endParaRPr lang="en-CA" dirty="0"/>
                    </a:p>
                  </a:txBody>
                  <a:tcP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68</a:t>
                      </a:r>
                      <a:endParaRPr lang="en-CA" dirty="0"/>
                    </a:p>
                  </a:txBody>
                  <a:tcP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/>
                        <a:t>Number of Investigations</a:t>
                      </a:r>
                      <a:endParaRPr lang="en-CA" b="1" dirty="0"/>
                    </a:p>
                  </a:txBody>
                  <a:tcP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69</a:t>
                      </a:r>
                      <a:endParaRPr lang="en-CA" dirty="0"/>
                    </a:p>
                  </a:txBody>
                  <a:tcP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87</a:t>
                      </a:r>
                      <a:endParaRPr lang="en-CA" dirty="0"/>
                    </a:p>
                  </a:txBody>
                  <a:tcP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204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066800" y="260648"/>
            <a:ext cx="7848600" cy="714364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Regulatory Statistics: Voluntary Compliance Undertakings and Board Orders – 2008-2012 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/>
              <a:t>________________________________________________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115616" y="1412776"/>
            <a:ext cx="7848600" cy="4536504"/>
          </a:xfrm>
        </p:spPr>
        <p:txBody>
          <a:bodyPr/>
          <a:lstStyle/>
          <a:p>
            <a:pPr marL="34290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342900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>
                <a:solidFill>
                  <a:srgbClr val="FFFFFF"/>
                </a:solidFill>
              </a:rPr>
              <a:pPr/>
              <a:t>23</a:t>
            </a:fld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800747"/>
              </p:ext>
            </p:extLst>
          </p:nvPr>
        </p:nvGraphicFramePr>
        <p:xfrm>
          <a:off x="1547664" y="1556792"/>
          <a:ext cx="5688632" cy="437608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422158"/>
                <a:gridCol w="1422158"/>
                <a:gridCol w="1422158"/>
                <a:gridCol w="1422158"/>
              </a:tblGrid>
              <a:tr h="1112215">
                <a:tc>
                  <a:txBody>
                    <a:bodyPr/>
                    <a:lstStyle/>
                    <a:p>
                      <a:pPr algn="ctr"/>
                      <a:r>
                        <a:rPr lang="en-US" sz="2000" b="1" noProof="0" dirty="0" smtClean="0"/>
                        <a:t>Year</a:t>
                      </a:r>
                      <a:endParaRPr lang="en-US" sz="2000" b="1" noProof="0" dirty="0"/>
                    </a:p>
                  </a:txBody>
                  <a:tcPr>
                    <a:gradFill>
                      <a:gsLst>
                        <a:gs pos="0">
                          <a:schemeClr val="tx1">
                            <a:lumMod val="60000"/>
                            <a:lumOff val="4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noProof="0" dirty="0" smtClean="0"/>
                        <a:t># VCUs</a:t>
                      </a:r>
                      <a:endParaRPr lang="en-US" sz="2000" b="1" noProof="0" dirty="0"/>
                    </a:p>
                  </a:txBody>
                  <a:tcPr>
                    <a:gradFill>
                      <a:gsLst>
                        <a:gs pos="0">
                          <a:schemeClr val="tx1">
                            <a:lumMod val="60000"/>
                            <a:lumOff val="4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noProof="0" dirty="0" smtClean="0"/>
                        <a:t># Board Orders</a:t>
                      </a:r>
                      <a:endParaRPr lang="en-US" sz="2000" b="1" noProof="0" dirty="0"/>
                    </a:p>
                  </a:txBody>
                  <a:tcPr>
                    <a:gradFill>
                      <a:gsLst>
                        <a:gs pos="0">
                          <a:schemeClr val="tx1">
                            <a:lumMod val="60000"/>
                            <a:lumOff val="4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noProof="0" dirty="0" smtClean="0"/>
                        <a:t>Payments</a:t>
                      </a:r>
                    </a:p>
                    <a:p>
                      <a:pPr algn="ctr"/>
                      <a:r>
                        <a:rPr lang="en-US" sz="2000" b="1" noProof="0" dirty="0" smtClean="0"/>
                        <a:t>of</a:t>
                      </a:r>
                      <a:r>
                        <a:rPr lang="en-US" sz="2000" b="1" baseline="0" noProof="0" dirty="0" smtClean="0"/>
                        <a:t> Excess Revenues</a:t>
                      </a:r>
                      <a:endParaRPr lang="en-US" sz="2000" b="1" noProof="0" dirty="0"/>
                    </a:p>
                  </a:txBody>
                  <a:tcPr>
                    <a:gradFill>
                      <a:gsLst>
                        <a:gs pos="0">
                          <a:schemeClr val="tx1">
                            <a:lumMod val="60000"/>
                            <a:lumOff val="4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6527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CA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lang="en-CA" sz="18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C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$25.5M</a:t>
                      </a:r>
                      <a:endParaRPr lang="en-C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527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C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en-C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C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$37.3M</a:t>
                      </a:r>
                      <a:endParaRPr lang="en-C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527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C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en-C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CA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$13.2M</a:t>
                      </a:r>
                      <a:endParaRPr lang="en-C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527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C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en-C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C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$0.9M</a:t>
                      </a:r>
                      <a:endParaRPr lang="en-C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527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(May 31)</a:t>
                      </a:r>
                      <a:endParaRPr lang="en-C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en-C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C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$12.1M</a:t>
                      </a:r>
                      <a:endParaRPr lang="en-C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971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052736"/>
            <a:ext cx="7848600" cy="4968552"/>
          </a:xfrm>
        </p:spPr>
        <p:txBody>
          <a:bodyPr/>
          <a:lstStyle/>
          <a:p>
            <a:r>
              <a:rPr lang="en-CA" dirty="0" smtClean="0">
                <a:solidFill>
                  <a:schemeClr val="tx1"/>
                </a:solidFill>
              </a:rPr>
              <a:t>National Prescription Drug Utilization Information System</a:t>
            </a:r>
          </a:p>
          <a:p>
            <a:pPr lvl="1"/>
            <a:endParaRPr lang="en-CA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Established in 2011, in partnership with the Canadian Institute on Health Information (CIHI), at the request of F/P/T Ministers of Health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Provides critical analyses of price, utilization, and cost trends to support drug plan policy decision-making for participating jurisdictions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Steering Committee composed of F/P/T representatives provides PMPRB with advice regarding research needs and priorities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Since December 2010, eight publications have been released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>
                <a:solidFill>
                  <a:srgbClr val="FFFFFF"/>
                </a:solidFill>
              </a:rPr>
              <a:pPr/>
              <a:t>24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1070890" y="260648"/>
            <a:ext cx="7848600" cy="504056"/>
          </a:xfrm>
          <a:prstGeom prst="roundRect">
            <a:avLst>
              <a:gd name="adj" fmla="val 0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+mj-lt"/>
                <a:ea typeface="ＭＳ Ｐゴシック" pitchFamily="-60" charset="-128"/>
                <a:cs typeface="ＭＳ Ｐゴシック" pitchFamily="-60" charset="-128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Arial Narrow" pitchFamily="34" charset="0"/>
                <a:ea typeface="ＭＳ Ｐゴシック" pitchFamily="-60" charset="-128"/>
                <a:cs typeface="ＭＳ Ｐゴシック" pitchFamily="-60" charset="-128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Arial Narrow" pitchFamily="34" charset="0"/>
                <a:ea typeface="ＭＳ Ｐゴシック" pitchFamily="-60" charset="-128"/>
                <a:cs typeface="ＭＳ Ｐゴシック" pitchFamily="-60" charset="-128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Arial Narrow" pitchFamily="34" charset="0"/>
                <a:ea typeface="ＭＳ Ｐゴシック" pitchFamily="-60" charset="-128"/>
                <a:cs typeface="ＭＳ Ｐゴシック" pitchFamily="-60" charset="-128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Arial Narrow" pitchFamily="34" charset="0"/>
                <a:ea typeface="ＭＳ Ｐゴシック" pitchFamily="-60" charset="-128"/>
                <a:cs typeface="ＭＳ Ｐゴシック" pitchFamily="-60" charset="-128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Arial Narrow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Arial Narrow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Arial Narrow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Arial Narrow" pitchFamily="34" charset="0"/>
              </a:defRPr>
            </a:lvl9pPr>
          </a:lstStyle>
          <a:p>
            <a:r>
              <a:rPr lang="en-US" sz="2800" dirty="0" smtClean="0">
                <a:solidFill>
                  <a:srgbClr val="003366"/>
                </a:solidFill>
              </a:rPr>
              <a:t>NPDUIS</a:t>
            </a:r>
          </a:p>
          <a:p>
            <a:r>
              <a:rPr lang="en-US" sz="2800" dirty="0" smtClean="0"/>
              <a:t>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2154631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052736"/>
            <a:ext cx="7848600" cy="4968552"/>
          </a:xfrm>
        </p:spPr>
        <p:txBody>
          <a:bodyPr/>
          <a:lstStyle/>
          <a:p>
            <a:r>
              <a:rPr lang="en-CA" dirty="0" smtClean="0">
                <a:solidFill>
                  <a:schemeClr val="tx1"/>
                </a:solidFill>
              </a:rPr>
              <a:t>Generic Drugs in Canada: International Price Comparisons and Potential Cost Savings</a:t>
            </a:r>
          </a:p>
          <a:p>
            <a:r>
              <a:rPr lang="en-CA" dirty="0" smtClean="0">
                <a:solidFill>
                  <a:schemeClr val="tx1"/>
                </a:solidFill>
              </a:rPr>
              <a:t>The Impact of Generic Entry on the Utilization of the Ingredient</a:t>
            </a:r>
          </a:p>
          <a:p>
            <a:r>
              <a:rPr lang="en-CA" dirty="0">
                <a:solidFill>
                  <a:schemeClr val="tx1"/>
                </a:solidFill>
              </a:rPr>
              <a:t>Public Drug Plan Dispensing Fees: A Cost-Driver Analysis 2001/02 to 2007/08</a:t>
            </a:r>
          </a:p>
          <a:p>
            <a:r>
              <a:rPr lang="en-CA" dirty="0" smtClean="0">
                <a:solidFill>
                  <a:schemeClr val="tx1"/>
                </a:solidFill>
              </a:rPr>
              <a:t>Wholesale Up-charge Policies of Canada’s Public Drug Plans</a:t>
            </a:r>
            <a:endParaRPr lang="en-US" dirty="0">
              <a:solidFill>
                <a:schemeClr val="tx1"/>
              </a:solidFill>
            </a:endParaRPr>
          </a:p>
          <a:p>
            <a:endParaRPr lang="en-CA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CA" dirty="0" smtClean="0">
                <a:solidFill>
                  <a:schemeClr val="tx1"/>
                </a:solidFill>
              </a:rPr>
              <a:t>And Soon to Come…</a:t>
            </a:r>
          </a:p>
          <a:p>
            <a:r>
              <a:rPr lang="en-CA" dirty="0" smtClean="0">
                <a:solidFill>
                  <a:schemeClr val="tx1"/>
                </a:solidFill>
              </a:rPr>
              <a:t>New </a:t>
            </a:r>
            <a:r>
              <a:rPr lang="en-CA" dirty="0">
                <a:solidFill>
                  <a:schemeClr val="tx1"/>
                </a:solidFill>
              </a:rPr>
              <a:t>Drug Pipeline Monitor – </a:t>
            </a:r>
            <a:r>
              <a:rPr lang="en-CA" dirty="0" smtClean="0">
                <a:solidFill>
                  <a:schemeClr val="tx1"/>
                </a:solidFill>
              </a:rPr>
              <a:t>Fourth </a:t>
            </a:r>
            <a:r>
              <a:rPr lang="en-CA" dirty="0">
                <a:solidFill>
                  <a:schemeClr val="tx1"/>
                </a:solidFill>
              </a:rPr>
              <a:t>Edition </a:t>
            </a:r>
            <a:endParaRPr lang="en-CA" dirty="0" smtClean="0">
              <a:solidFill>
                <a:schemeClr val="tx1"/>
              </a:solidFill>
            </a:endParaRPr>
          </a:p>
          <a:p>
            <a:r>
              <a:rPr lang="en-CA" dirty="0" smtClean="0">
                <a:solidFill>
                  <a:schemeClr val="tx1"/>
                </a:solidFill>
              </a:rPr>
              <a:t>Diabetes Test Strips: Actual Utilization vs. Recommendations</a:t>
            </a:r>
            <a:endParaRPr lang="en-CA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1070890" y="260648"/>
            <a:ext cx="7848600" cy="504056"/>
          </a:xfrm>
          <a:prstGeom prst="roundRect">
            <a:avLst>
              <a:gd name="adj" fmla="val 0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+mj-lt"/>
                <a:ea typeface="ＭＳ Ｐゴシック" pitchFamily="-60" charset="-128"/>
                <a:cs typeface="ＭＳ Ｐゴシック" pitchFamily="-60" charset="-128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Arial Narrow" pitchFamily="34" charset="0"/>
                <a:ea typeface="ＭＳ Ｐゴシック" pitchFamily="-60" charset="-128"/>
                <a:cs typeface="ＭＳ Ｐゴシック" pitchFamily="-60" charset="-128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Arial Narrow" pitchFamily="34" charset="0"/>
                <a:ea typeface="ＭＳ Ｐゴシック" pitchFamily="-60" charset="-128"/>
                <a:cs typeface="ＭＳ Ｐゴシック" pitchFamily="-60" charset="-128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Arial Narrow" pitchFamily="34" charset="0"/>
                <a:ea typeface="ＭＳ Ｐゴシック" pitchFamily="-60" charset="-128"/>
                <a:cs typeface="ＭＳ Ｐゴシック" pitchFamily="-60" charset="-128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Arial Narrow" pitchFamily="34" charset="0"/>
                <a:ea typeface="ＭＳ Ｐゴシック" pitchFamily="-60" charset="-128"/>
                <a:cs typeface="ＭＳ Ｐゴシック" pitchFamily="-60" charset="-128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Arial Narrow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Arial Narrow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Arial Narrow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Arial Narrow" pitchFamily="34" charset="0"/>
              </a:defRPr>
            </a:lvl9pPr>
          </a:lstStyle>
          <a:p>
            <a:r>
              <a:rPr lang="en-US" sz="2800" dirty="0" smtClean="0">
                <a:solidFill>
                  <a:schemeClr val="tx1"/>
                </a:solidFill>
              </a:rPr>
              <a:t>Some Recent and Forthcoming Studies</a:t>
            </a:r>
          </a:p>
          <a:p>
            <a:r>
              <a:rPr lang="en-US" sz="2800" dirty="0" smtClean="0"/>
              <a:t>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956137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066800" y="260648"/>
            <a:ext cx="7848600" cy="714364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Market trends - Canada Compared to the World </a:t>
            </a:r>
            <a:r>
              <a:rPr lang="en-US" sz="2800" dirty="0" smtClean="0"/>
              <a:t>________________________________________________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043608" y="1124744"/>
            <a:ext cx="7871792" cy="4896544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</a:rPr>
              <a:t>In 2005 and 2010, Canadian drug sales accounted for 2.4% and 2.7%, respectively, of the global ma</a:t>
            </a:r>
            <a:r>
              <a:rPr lang="en-US" dirty="0" smtClean="0">
                <a:solidFill>
                  <a:schemeClr val="tx1"/>
                </a:solidFill>
              </a:rPr>
              <a:t>rket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CA" sz="2200" dirty="0">
                <a:solidFill>
                  <a:schemeClr val="tx1"/>
                </a:solidFill>
              </a:rPr>
              <a:t>Small, but a growing market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146" name="Picture 2" descr="Figure 13 Distribution of Drug Sales Among Major National Markets, 20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971772"/>
            <a:ext cx="4896544" cy="3473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543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066800" y="260648"/>
            <a:ext cx="7848600" cy="714364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Market trends - Canada Compared to the World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/>
              <a:t>________________________________________________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043608" y="1124744"/>
            <a:ext cx="7848600" cy="4896544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Growth in drug sales outpacing comparator countries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0162" y="1772816"/>
            <a:ext cx="6224165" cy="4003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820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066800" y="260648"/>
            <a:ext cx="7848600" cy="714364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Market trends - Canada Compared to the World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/>
              <a:t>________________________________________________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043608" y="1124744"/>
            <a:ext cx="7920608" cy="4752528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Canadian prices comparatively higher than a number of OECD countries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2250344"/>
              </p:ext>
            </p:extLst>
          </p:nvPr>
        </p:nvGraphicFramePr>
        <p:xfrm>
          <a:off x="1259632" y="2057400"/>
          <a:ext cx="7632848" cy="353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028384" y="5445224"/>
            <a:ext cx="19442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 smtClean="0"/>
              <a:t>IMS Health Data, 2010</a:t>
            </a:r>
            <a:endParaRPr lang="en-CA" sz="800" dirty="0"/>
          </a:p>
        </p:txBody>
      </p:sp>
    </p:spTree>
    <p:extLst>
      <p:ext uri="{BB962C8B-B14F-4D97-AF65-F5344CB8AC3E}">
        <p14:creationId xmlns:p14="http://schemas.microsoft.com/office/powerpoint/2010/main" val="350880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066800" y="260648"/>
            <a:ext cx="7848600" cy="714364"/>
          </a:xfrm>
        </p:spPr>
        <p:txBody>
          <a:bodyPr/>
          <a:lstStyle/>
          <a:p>
            <a:r>
              <a:rPr lang="en-CA" sz="2800" dirty="0" smtClean="0">
                <a:solidFill>
                  <a:schemeClr val="tx1"/>
                </a:solidFill>
              </a:rPr>
              <a:t>Market trends - share </a:t>
            </a:r>
            <a:r>
              <a:rPr lang="en-CA" sz="2800" dirty="0">
                <a:solidFill>
                  <a:schemeClr val="tx1"/>
                </a:solidFill>
              </a:rPr>
              <a:t>of </a:t>
            </a:r>
            <a:r>
              <a:rPr lang="en-CA" sz="2800" dirty="0" smtClean="0">
                <a:solidFill>
                  <a:schemeClr val="tx1"/>
                </a:solidFill>
              </a:rPr>
              <a:t>total prescriptions</a:t>
            </a:r>
            <a:r>
              <a:rPr lang="en-CA" sz="2800" dirty="0">
                <a:solidFill>
                  <a:schemeClr val="tx1"/>
                </a:solidFill>
              </a:rPr>
              <a:t>* by </a:t>
            </a:r>
            <a:r>
              <a:rPr lang="en-CA" sz="2800" dirty="0" smtClean="0">
                <a:solidFill>
                  <a:schemeClr val="tx1"/>
                </a:solidFill>
              </a:rPr>
              <a:t>segment</a:t>
            </a:r>
            <a:r>
              <a:rPr lang="en-CA" sz="2800" dirty="0">
                <a:solidFill>
                  <a:schemeClr val="tx1"/>
                </a:solidFill>
              </a:rPr>
              <a:t>, 2005/06 to 2010/11</a:t>
            </a: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/>
              <a:t>________________________________________________</a:t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Content Placeholder 4"/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66800" y="1628800"/>
            <a:ext cx="7848600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16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1043608" y="304800"/>
            <a:ext cx="7795592" cy="714375"/>
          </a:xfrm>
        </p:spPr>
        <p:txBody>
          <a:bodyPr/>
          <a:lstStyle/>
          <a:p>
            <a:r>
              <a:rPr lang="en-US" sz="2800" dirty="0">
                <a:solidFill>
                  <a:srgbClr val="003366"/>
                </a:solidFill>
              </a:rPr>
              <a:t>Getting to know the PMPRB - key quotes and court pronouncements</a:t>
            </a:r>
            <a:br>
              <a:rPr lang="en-US" sz="2800" dirty="0">
                <a:solidFill>
                  <a:srgbClr val="003366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______________________________________________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115616" y="1484784"/>
            <a:ext cx="7560840" cy="4536504"/>
          </a:xfrm>
        </p:spPr>
        <p:txBody>
          <a:bodyPr/>
          <a:lstStyle/>
          <a:p>
            <a:pPr marL="0" lvl="1" indent="0" eaLnBrk="0" hangingPunct="0">
              <a:buNone/>
              <a:defRPr/>
            </a:pPr>
            <a:r>
              <a:rPr lang="en-CA" sz="2400" dirty="0">
                <a:solidFill>
                  <a:schemeClr val="tx1"/>
                </a:solidFill>
              </a:rPr>
              <a:t>“…changes (to Bill C-22) will also ensure consumer protection by creating a drug prices review board to monitor drug prices. . .”</a:t>
            </a:r>
          </a:p>
          <a:p>
            <a:pPr lvl="0"/>
            <a:endParaRPr lang="en-CA" b="0" dirty="0">
              <a:solidFill>
                <a:schemeClr val="tx1"/>
              </a:solidFill>
            </a:endParaRPr>
          </a:p>
          <a:p>
            <a:pPr marL="342900" lvl="1" indent="-342900" eaLnBrk="0" hangingPunct="0">
              <a:buFont typeface="Wingdings" pitchFamily="2" charset="2"/>
              <a:buChar char="§"/>
              <a:defRPr/>
            </a:pPr>
            <a:r>
              <a:rPr lang="en-CA" sz="2400" dirty="0">
                <a:solidFill>
                  <a:schemeClr val="tx1"/>
                </a:solidFill>
              </a:rPr>
              <a:t>The </a:t>
            </a:r>
            <a:r>
              <a:rPr lang="en-CA" sz="2400" dirty="0" smtClean="0">
                <a:solidFill>
                  <a:schemeClr val="tx1"/>
                </a:solidFill>
              </a:rPr>
              <a:t>Honourable </a:t>
            </a:r>
            <a:r>
              <a:rPr lang="en-CA" sz="2400" dirty="0" err="1">
                <a:solidFill>
                  <a:schemeClr val="tx1"/>
                </a:solidFill>
              </a:rPr>
              <a:t>Harvie</a:t>
            </a:r>
            <a:r>
              <a:rPr lang="en-CA" sz="2400" dirty="0">
                <a:solidFill>
                  <a:schemeClr val="tx1"/>
                </a:solidFill>
              </a:rPr>
              <a:t> Andre made this comment upon introducing Bill C-22 for second reading on November 20, 1986.</a:t>
            </a:r>
          </a:p>
          <a:p>
            <a:pPr lvl="0"/>
            <a:endParaRPr lang="en-CA" b="0" dirty="0">
              <a:solidFill>
                <a:schemeClr val="tx1"/>
              </a:solidFill>
            </a:endParaRPr>
          </a:p>
          <a:p>
            <a:pPr marL="342900" lvl="1" indent="-342900" eaLnBrk="0" hangingPunct="0">
              <a:buFont typeface="Wingdings" pitchFamily="2" charset="2"/>
              <a:buChar char="§"/>
              <a:defRPr/>
            </a:pPr>
            <a:r>
              <a:rPr lang="en-CA" sz="2400" dirty="0">
                <a:solidFill>
                  <a:schemeClr val="tx1"/>
                </a:solidFill>
              </a:rPr>
              <a:t>The protection of consumer interests was one of the “Five Pillars” </a:t>
            </a:r>
            <a:r>
              <a:rPr lang="en-CA" sz="2400" dirty="0" smtClean="0">
                <a:solidFill>
                  <a:schemeClr val="tx1"/>
                </a:solidFill>
              </a:rPr>
              <a:t>of </a:t>
            </a:r>
            <a:r>
              <a:rPr lang="en-CA" sz="2400" dirty="0">
                <a:solidFill>
                  <a:schemeClr val="tx1"/>
                </a:solidFill>
              </a:rPr>
              <a:t>public policy addressed by amendments to the </a:t>
            </a:r>
            <a:r>
              <a:rPr lang="en-CA" sz="2400" i="1" dirty="0">
                <a:solidFill>
                  <a:schemeClr val="tx1"/>
                </a:solidFill>
              </a:rPr>
              <a:t>Patent Act</a:t>
            </a:r>
            <a:r>
              <a:rPr lang="en-CA" sz="2400" dirty="0">
                <a:solidFill>
                  <a:schemeClr val="tx1"/>
                </a:solidFill>
              </a:rPr>
              <a:t> creating the PMPRB. </a:t>
            </a:r>
            <a:r>
              <a:rPr lang="en-US" sz="2400" dirty="0">
                <a:solidFill>
                  <a:schemeClr val="tx1"/>
                </a:solidFill>
              </a:rPr>
              <a:t>	</a:t>
            </a:r>
          </a:p>
          <a:p>
            <a:pPr marL="355600" indent="-355600">
              <a:buFont typeface="Wingdings" pitchFamily="-60" charset="2"/>
              <a:buNone/>
              <a:tabLst>
                <a:tab pos="355600" algn="l"/>
              </a:tabLst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1507" name="Slide Number Placeholder 3"/>
          <p:cNvSpPr txBox="1">
            <a:spLocks noGrp="1"/>
          </p:cNvSpPr>
          <p:nvPr/>
        </p:nvSpPr>
        <p:spPr bwMode="auto">
          <a:xfrm>
            <a:off x="152400" y="5867400"/>
            <a:ext cx="609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9C125D66-5488-4A77-9EF4-9D70CDB9619B}" type="slidenum">
              <a:rPr lang="en-US" sz="1400">
                <a:solidFill>
                  <a:srgbClr val="FFFFFF"/>
                </a:solidFill>
              </a:rPr>
              <a:pPr algn="r"/>
              <a:t>7</a:t>
            </a:fld>
            <a:endParaRPr lang="en-US" sz="140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44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1043608" y="304800"/>
            <a:ext cx="7795592" cy="714375"/>
          </a:xfrm>
        </p:spPr>
        <p:txBody>
          <a:bodyPr/>
          <a:lstStyle/>
          <a:p>
            <a:r>
              <a:rPr lang="en-US" sz="2800" dirty="0">
                <a:solidFill>
                  <a:srgbClr val="003366"/>
                </a:solidFill>
              </a:rPr>
              <a:t>Getting to know the PMPRB - key quotes and court pronouncements</a:t>
            </a:r>
            <a:br>
              <a:rPr lang="en-US" sz="2800" dirty="0">
                <a:solidFill>
                  <a:srgbClr val="003366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______________________________________________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043608" y="1484784"/>
            <a:ext cx="7632848" cy="4536504"/>
          </a:xfrm>
        </p:spPr>
        <p:txBody>
          <a:bodyPr/>
          <a:lstStyle/>
          <a:p>
            <a:pPr marL="342900" lvl="1" indent="-342900" eaLnBrk="0" hangingPunct="0">
              <a:buFont typeface="Wingdings" pitchFamily="2" charset="2"/>
              <a:buChar char="§"/>
              <a:defRPr/>
            </a:pPr>
            <a:r>
              <a:rPr lang="en-CA" sz="2400" dirty="0">
                <a:solidFill>
                  <a:schemeClr val="tx1"/>
                </a:solidFill>
              </a:rPr>
              <a:t>“…The Board’s interpretation of its mandate under the relevant provisions was consistent with its consumer protection purpose and should not be disturbed</a:t>
            </a:r>
            <a:r>
              <a:rPr lang="en-CA" sz="2400" dirty="0" smtClean="0">
                <a:solidFill>
                  <a:schemeClr val="tx1"/>
                </a:solidFill>
              </a:rPr>
              <a:t>.”</a:t>
            </a:r>
          </a:p>
          <a:p>
            <a:pPr marL="0" lvl="1" indent="0" eaLnBrk="0" hangingPunct="0">
              <a:buNone/>
              <a:defRPr/>
            </a:pPr>
            <a:endParaRPr lang="en-CA" sz="2400" dirty="0" smtClean="0">
              <a:solidFill>
                <a:schemeClr val="tx1"/>
              </a:solidFill>
            </a:endParaRPr>
          </a:p>
          <a:p>
            <a:pPr marL="342900" lvl="1" indent="-342900" eaLnBrk="0" hangingPunct="0">
              <a:buFont typeface="Wingdings" pitchFamily="2" charset="2"/>
              <a:buChar char="§"/>
              <a:defRPr/>
            </a:pPr>
            <a:r>
              <a:rPr lang="en-CA" sz="2400" dirty="0" smtClean="0">
                <a:solidFill>
                  <a:schemeClr val="tx1"/>
                </a:solidFill>
              </a:rPr>
              <a:t>Supreme </a:t>
            </a:r>
            <a:r>
              <a:rPr lang="en-CA" sz="2400" dirty="0">
                <a:solidFill>
                  <a:schemeClr val="tx1"/>
                </a:solidFill>
              </a:rPr>
              <a:t>Court of Canada’s decision </a:t>
            </a:r>
            <a:r>
              <a:rPr lang="en-CA" sz="2400" dirty="0" err="1">
                <a:solidFill>
                  <a:schemeClr val="tx1"/>
                </a:solidFill>
              </a:rPr>
              <a:t>i</a:t>
            </a:r>
            <a:r>
              <a:rPr lang="en-US" sz="2400" dirty="0">
                <a:solidFill>
                  <a:schemeClr val="tx1"/>
                </a:solidFill>
              </a:rPr>
              <a:t>n</a:t>
            </a:r>
            <a:r>
              <a:rPr lang="en-CA" sz="2400" dirty="0">
                <a:solidFill>
                  <a:schemeClr val="tx1"/>
                </a:solidFill>
              </a:rPr>
              <a:t> the </a:t>
            </a:r>
            <a:r>
              <a:rPr lang="en-CA" sz="2400" dirty="0" err="1">
                <a:solidFill>
                  <a:schemeClr val="tx1"/>
                </a:solidFill>
              </a:rPr>
              <a:t>Celgene</a:t>
            </a:r>
            <a:r>
              <a:rPr lang="en-CA" sz="2400" dirty="0">
                <a:solidFill>
                  <a:schemeClr val="tx1"/>
                </a:solidFill>
              </a:rPr>
              <a:t>/</a:t>
            </a:r>
            <a:r>
              <a:rPr lang="en-CA" sz="2400" dirty="0" err="1">
                <a:solidFill>
                  <a:schemeClr val="tx1"/>
                </a:solidFill>
              </a:rPr>
              <a:t>Thalomid</a:t>
            </a:r>
            <a:r>
              <a:rPr lang="en-CA" sz="2400" dirty="0">
                <a:solidFill>
                  <a:schemeClr val="tx1"/>
                </a:solidFill>
              </a:rPr>
              <a:t> matter, January 2011</a:t>
            </a:r>
            <a:r>
              <a:rPr lang="en-CA" sz="2400" b="1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21507" name="Slide Number Placeholder 3"/>
          <p:cNvSpPr txBox="1">
            <a:spLocks noGrp="1"/>
          </p:cNvSpPr>
          <p:nvPr/>
        </p:nvSpPr>
        <p:spPr bwMode="auto">
          <a:xfrm>
            <a:off x="152400" y="5867400"/>
            <a:ext cx="609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9C125D66-5488-4A77-9EF4-9D70CDB9619B}" type="slidenum">
              <a:rPr lang="en-US" sz="1400">
                <a:solidFill>
                  <a:srgbClr val="FFFFFF"/>
                </a:solidFill>
              </a:rPr>
              <a:pPr algn="r"/>
              <a:t>8</a:t>
            </a:fld>
            <a:endParaRPr lang="en-US" sz="140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5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1043608" y="304800"/>
            <a:ext cx="7795592" cy="714375"/>
          </a:xfrm>
        </p:spPr>
        <p:txBody>
          <a:bodyPr/>
          <a:lstStyle/>
          <a:p>
            <a:r>
              <a:rPr lang="en-US" sz="2800" dirty="0">
                <a:solidFill>
                  <a:srgbClr val="003366"/>
                </a:solidFill>
              </a:rPr>
              <a:t>Getting to know the PMPRB - key quotes and court pronouncements</a:t>
            </a:r>
            <a:br>
              <a:rPr lang="en-US" sz="2800" dirty="0">
                <a:solidFill>
                  <a:srgbClr val="003366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______________________________________________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043608" y="1484784"/>
            <a:ext cx="7632848" cy="4536504"/>
          </a:xfrm>
        </p:spPr>
        <p:txBody>
          <a:bodyPr/>
          <a:lstStyle/>
          <a:p>
            <a:pPr marL="274320" lvl="1" indent="-274320">
              <a:buNone/>
              <a:defRPr/>
            </a:pPr>
            <a:r>
              <a:rPr lang="en-US" sz="2400" b="1" dirty="0">
                <a:solidFill>
                  <a:schemeClr val="tx1"/>
                </a:solidFill>
              </a:rPr>
              <a:t>“…</a:t>
            </a:r>
            <a:r>
              <a:rPr lang="en-US" sz="2400" dirty="0">
                <a:solidFill>
                  <a:schemeClr val="tx1"/>
                </a:solidFill>
              </a:rPr>
              <a:t>the merest slender thread” - </a:t>
            </a:r>
            <a:r>
              <a:rPr lang="en-CA" sz="2400" dirty="0">
                <a:solidFill>
                  <a:schemeClr val="tx1"/>
                </a:solidFill>
              </a:rPr>
              <a:t>ICN Pharmaceuticals Inc. [1997] (</a:t>
            </a:r>
            <a:r>
              <a:rPr lang="en-CA" sz="2400" dirty="0" err="1">
                <a:solidFill>
                  <a:schemeClr val="tx1"/>
                </a:solidFill>
              </a:rPr>
              <a:t>Virazole</a:t>
            </a:r>
            <a:r>
              <a:rPr lang="en-CA" sz="2400" dirty="0">
                <a:solidFill>
                  <a:schemeClr val="tx1"/>
                </a:solidFill>
              </a:rPr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CA" dirty="0">
                <a:solidFill>
                  <a:schemeClr val="tx1"/>
                </a:solidFill>
              </a:rPr>
              <a:t>Defines three-part test for PMPRB’s Jurisdiction</a:t>
            </a:r>
          </a:p>
          <a:p>
            <a:pPr lvl="3">
              <a:spcBef>
                <a:spcPts val="0"/>
              </a:spcBef>
            </a:pPr>
            <a:r>
              <a:rPr lang="en-CA" sz="2000" dirty="0">
                <a:solidFill>
                  <a:schemeClr val="tx1"/>
                </a:solidFill>
              </a:rPr>
              <a:t>patentee of an invention </a:t>
            </a:r>
          </a:p>
          <a:p>
            <a:pPr lvl="3">
              <a:spcBef>
                <a:spcPts val="0"/>
              </a:spcBef>
            </a:pPr>
            <a:r>
              <a:rPr lang="en-CA" sz="2000" dirty="0">
                <a:solidFill>
                  <a:schemeClr val="tx1"/>
                </a:solidFill>
              </a:rPr>
              <a:t>invention must pertain to the medicine</a:t>
            </a:r>
          </a:p>
          <a:p>
            <a:pPr lvl="3">
              <a:spcBef>
                <a:spcPts val="0"/>
              </a:spcBef>
            </a:pPr>
            <a:r>
              <a:rPr lang="en-CA" sz="2000" dirty="0">
                <a:solidFill>
                  <a:schemeClr val="tx1"/>
                </a:solidFill>
              </a:rPr>
              <a:t>sale of the medicine in Canada</a:t>
            </a:r>
          </a:p>
          <a:p>
            <a:pPr lvl="1">
              <a:buFont typeface="Wingdings" pitchFamily="2" charset="2"/>
              <a:buChar char="§"/>
            </a:pPr>
            <a:r>
              <a:rPr lang="en-CA" dirty="0">
                <a:solidFill>
                  <a:schemeClr val="tx1"/>
                </a:solidFill>
              </a:rPr>
              <a:t>Defines ‘patent pertains’ concept</a:t>
            </a:r>
          </a:p>
          <a:p>
            <a:pPr lvl="3">
              <a:spcBef>
                <a:spcPts val="0"/>
              </a:spcBef>
            </a:pPr>
            <a:r>
              <a:rPr lang="en-CA" sz="2000" dirty="0">
                <a:solidFill>
                  <a:schemeClr val="tx1"/>
                </a:solidFill>
              </a:rPr>
              <a:t>a rational connection between the invention and the medicine – the merest slender thread</a:t>
            </a:r>
          </a:p>
          <a:p>
            <a:pPr lvl="3">
              <a:spcBef>
                <a:spcPts val="0"/>
              </a:spcBef>
            </a:pPr>
            <a:r>
              <a:rPr lang="en-CA" sz="2000" dirty="0">
                <a:solidFill>
                  <a:schemeClr val="tx1"/>
                </a:solidFill>
              </a:rPr>
              <a:t>no need to go beyond the face of a patent to establish the required nexus </a:t>
            </a:r>
          </a:p>
          <a:p>
            <a:pPr lvl="3">
              <a:spcBef>
                <a:spcPts val="0"/>
              </a:spcBef>
            </a:pPr>
            <a:r>
              <a:rPr lang="en-CA" sz="2000" dirty="0">
                <a:solidFill>
                  <a:schemeClr val="tx1"/>
                </a:solidFill>
              </a:rPr>
              <a:t>no requirement that the patent be used</a:t>
            </a:r>
          </a:p>
          <a:p>
            <a:pPr lvl="1">
              <a:buNone/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* </a:t>
            </a:r>
            <a:r>
              <a:rPr lang="en-US" sz="1400" dirty="0">
                <a:solidFill>
                  <a:schemeClr val="tx1"/>
                </a:solidFill>
              </a:rPr>
              <a:t>Jurisdiction - all patents whether used or capable of being used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</a:p>
          <a:p>
            <a:pPr marL="0" lvl="0" indent="0">
              <a:buNone/>
            </a:pPr>
            <a:r>
              <a:rPr lang="en-US" dirty="0">
                <a:solidFill>
                  <a:srgbClr val="003366"/>
                </a:solidFill>
              </a:rPr>
              <a:t>	</a:t>
            </a:r>
          </a:p>
        </p:txBody>
      </p:sp>
      <p:sp>
        <p:nvSpPr>
          <p:cNvPr id="21507" name="Slide Number Placeholder 3"/>
          <p:cNvSpPr txBox="1">
            <a:spLocks noGrp="1"/>
          </p:cNvSpPr>
          <p:nvPr/>
        </p:nvSpPr>
        <p:spPr bwMode="auto">
          <a:xfrm>
            <a:off x="152400" y="5867400"/>
            <a:ext cx="609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9C125D66-5488-4A77-9EF4-9D70CDB9619B}" type="slidenum">
              <a:rPr lang="en-US" sz="1400">
                <a:solidFill>
                  <a:srgbClr val="FFFFFF"/>
                </a:solidFill>
              </a:rPr>
              <a:pPr algn="r"/>
              <a:t>9</a:t>
            </a:fld>
            <a:endParaRPr lang="en-US" sz="140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75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 2">
  <a:themeElements>
    <a:clrScheme name="Presentation 2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Presentation 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sentation 2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2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2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2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2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PMPRB - Boudreau - Market Access Summit - Nov 15 2011</Template>
  <TotalTime>42688</TotalTime>
  <Words>1339</Words>
  <Application>Microsoft Office PowerPoint</Application>
  <PresentationFormat>On-screen Show (4:3)</PresentationFormat>
  <Paragraphs>293</Paragraphs>
  <Slides>25</Slides>
  <Notes>20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Presentation 2</vt:lpstr>
      <vt:lpstr>Microsoft Excel Chart</vt:lpstr>
      <vt:lpstr>Patented Medicines Prices Review Board (PMPRB) to Canadian Association of Healthcare Reimbursement  Healthcare and Biopharmaceuticals in Canada: Federal Perspective and Beyond  </vt:lpstr>
      <vt:lpstr>Outline ________________________________________________  </vt:lpstr>
      <vt:lpstr>Market trends - Canada Compared to the World ________________________________________________  </vt:lpstr>
      <vt:lpstr>Market trends - Canada Compared to the World ________________________________________________  </vt:lpstr>
      <vt:lpstr>Market trends - Canada Compared to the World ________________________________________________  </vt:lpstr>
      <vt:lpstr>Market trends - share of total prescriptions* by segment, 2005/06 to 2010/11 ________________________________________________ </vt:lpstr>
      <vt:lpstr>Getting to know the PMPRB - key quotes and court pronouncements ______________________________________________</vt:lpstr>
      <vt:lpstr>Getting to know the PMPRB - key quotes and court pronouncements ______________________________________________</vt:lpstr>
      <vt:lpstr>Getting to know the PMPRB - key quotes and court pronouncements ______________________________________________</vt:lpstr>
      <vt:lpstr>How does it really work - price regulation ______________________________________________</vt:lpstr>
      <vt:lpstr>How does it really work - price tests ________________________________________________  </vt:lpstr>
      <vt:lpstr>How does it really work - price tests ________________________________________________  </vt:lpstr>
      <vt:lpstr>How does it really work - Biologics ________________________________________________  </vt:lpstr>
      <vt:lpstr>How does it really work - MAPP compared with public price ________________________________________________            * Brand price sets the MAPP – brand price $0.65 </vt:lpstr>
      <vt:lpstr>Average Ratio of 2011 Price to Introductory Price, by Year of Introduction ________________________________________________  </vt:lpstr>
      <vt:lpstr>Concluding Remarks ________________________________________________   </vt:lpstr>
      <vt:lpstr>PowerPoint Presentation</vt:lpstr>
      <vt:lpstr> Annex – additional information, stats and NPDUIS overview  </vt:lpstr>
      <vt:lpstr>Market trends - Canadian Public Drug Plan* Spending on Rx Drugs, Rates of Growth and Annual Totals, 2005/06 to 2010/11</vt:lpstr>
      <vt:lpstr>PMPRB Price Tests - How Does it Really Work? ________________________________________________  </vt:lpstr>
      <vt:lpstr>PowerPoint Presentation</vt:lpstr>
      <vt:lpstr>Regulatory Statistics   High level of compliance - On average, 93-95% overall compliance  </vt:lpstr>
      <vt:lpstr>Regulatory Statistics: Voluntary Compliance Undertakings and Board Orders – 2008-2012  ________________________________________________  </vt:lpstr>
      <vt:lpstr>PowerPoint Presentation</vt:lpstr>
      <vt:lpstr>PowerPoint Presentation</vt:lpstr>
    </vt:vector>
  </TitlesOfParts>
  <Company>Gov of Canada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Canada’s Patented Medicine Prices Review Board</dc:title>
  <dc:creator>PMPRB-CEPMB</dc:creator>
  <cp:lastModifiedBy>PMPRB-CEPMB</cp:lastModifiedBy>
  <cp:revision>533</cp:revision>
  <cp:lastPrinted>2012-09-24T17:11:53Z</cp:lastPrinted>
  <dcterms:created xsi:type="dcterms:W3CDTF">2011-01-17T17:24:36Z</dcterms:created>
  <dcterms:modified xsi:type="dcterms:W3CDTF">2012-11-26T18:48:17Z</dcterms:modified>
</cp:coreProperties>
</file>