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handoutMasterIdLst>
    <p:handoutMasterId r:id="rId24"/>
  </p:handoutMasterIdLst>
  <p:sldIdLst>
    <p:sldId id="260" r:id="rId2"/>
    <p:sldId id="318" r:id="rId3"/>
    <p:sldId id="319" r:id="rId4"/>
    <p:sldId id="384" r:id="rId5"/>
    <p:sldId id="385" r:id="rId6"/>
    <p:sldId id="358" r:id="rId7"/>
    <p:sldId id="379" r:id="rId8"/>
    <p:sldId id="374" r:id="rId9"/>
    <p:sldId id="375" r:id="rId10"/>
    <p:sldId id="377" r:id="rId11"/>
    <p:sldId id="378" r:id="rId12"/>
    <p:sldId id="380" r:id="rId13"/>
    <p:sldId id="381" r:id="rId14"/>
    <p:sldId id="324" r:id="rId15"/>
    <p:sldId id="348" r:id="rId16"/>
    <p:sldId id="391" r:id="rId17"/>
    <p:sldId id="351" r:id="rId18"/>
    <p:sldId id="349" r:id="rId19"/>
    <p:sldId id="347" r:id="rId20"/>
    <p:sldId id="390" r:id="rId21"/>
    <p:sldId id="388"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MPRB-CEPMB" initials="ISD" lastIdx="10" clrIdx="0"/>
  <p:cmAuthor id="1" name=" Robert Squires" initials="R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F0"/>
    <a:srgbClr val="7DDDFF"/>
    <a:srgbClr val="20558A"/>
    <a:srgbClr val="FC8502"/>
    <a:srgbClr val="FF9225"/>
    <a:srgbClr val="FF9933"/>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14" autoAdjust="0"/>
    <p:restoredTop sz="99234" autoAdjust="0"/>
  </p:normalViewPr>
  <p:slideViewPr>
    <p:cSldViewPr>
      <p:cViewPr>
        <p:scale>
          <a:sx n="91" d="100"/>
          <a:sy n="91" d="100"/>
        </p:scale>
        <p:origin x="-1602" y="-55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file:///C:\Users\spardhan\AppData\Local\Microsoft\Windows\Temporary%20Internet%20Files\Content.Outlook\6WWCHBGW\2009%20MIPC%20and%20HIPC%20data.xls"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PMPRBDATA\PEA\SHARE\4%20-%20Policy\1%20-%20Briefing%20Material%20&amp;%20Policy%20Issues%20(Non-Guidelines%20Specfic)\1%20-%20Conferences\2012-03-21%20-%20(LONDON)%20Pharma%20Pricing%20and%20Mkt%20Access%20Outlook\data%20for%20deck.xls"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TEMP6!$O$4</c:f>
              <c:strCache>
                <c:ptCount val="1"/>
                <c:pt idx="0">
                  <c:v>2008</c:v>
                </c:pt>
              </c:strCache>
            </c:strRef>
          </c:tx>
          <c:invertIfNegative val="0"/>
          <c:dLbls>
            <c:dLbl>
              <c:idx val="0"/>
              <c:delete val="1"/>
            </c:dLbl>
            <c:dLbl>
              <c:idx val="2"/>
              <c:delete val="1"/>
            </c:dLbl>
            <c:dLbl>
              <c:idx val="4"/>
              <c:delete val="1"/>
            </c:dLbl>
            <c:showLegendKey val="0"/>
            <c:showVal val="1"/>
            <c:showCatName val="0"/>
            <c:showSerName val="0"/>
            <c:showPercent val="0"/>
            <c:showBubbleSize val="0"/>
            <c:showLeaderLines val="0"/>
          </c:dLbls>
          <c:cat>
            <c:strRef>
              <c:f>TEMP6!$N$5:$N$11</c:f>
              <c:strCache>
                <c:ptCount val="7"/>
                <c:pt idx="0">
                  <c:v>France</c:v>
                </c:pt>
                <c:pt idx="1">
                  <c:v>Germany</c:v>
                </c:pt>
                <c:pt idx="2">
                  <c:v>Italy</c:v>
                </c:pt>
                <c:pt idx="3">
                  <c:v>Sweden</c:v>
                </c:pt>
                <c:pt idx="4">
                  <c:v>Switzerland</c:v>
                </c:pt>
                <c:pt idx="5">
                  <c:v>UK</c:v>
                </c:pt>
                <c:pt idx="6">
                  <c:v>USA</c:v>
                </c:pt>
              </c:strCache>
            </c:strRef>
          </c:cat>
          <c:val>
            <c:numRef>
              <c:f>TEMP6!$O$5:$O$11</c:f>
              <c:numCache>
                <c:formatCode>General</c:formatCode>
                <c:ptCount val="7"/>
                <c:pt idx="0">
                  <c:v>0</c:v>
                </c:pt>
                <c:pt idx="1">
                  <c:v>2</c:v>
                </c:pt>
                <c:pt idx="2">
                  <c:v>0</c:v>
                </c:pt>
                <c:pt idx="3">
                  <c:v>1</c:v>
                </c:pt>
                <c:pt idx="4">
                  <c:v>0</c:v>
                </c:pt>
                <c:pt idx="5">
                  <c:v>2</c:v>
                </c:pt>
                <c:pt idx="6">
                  <c:v>3</c:v>
                </c:pt>
              </c:numCache>
            </c:numRef>
          </c:val>
        </c:ser>
        <c:ser>
          <c:idx val="1"/>
          <c:order val="1"/>
          <c:tx>
            <c:strRef>
              <c:f>TEMP6!$P$4</c:f>
              <c:strCache>
                <c:ptCount val="1"/>
                <c:pt idx="0">
                  <c:v>2009</c:v>
                </c:pt>
              </c:strCache>
            </c:strRef>
          </c:tx>
          <c:invertIfNegative val="0"/>
          <c:dLbls>
            <c:dLbl>
              <c:idx val="0"/>
              <c:delete val="1"/>
            </c:dLbl>
            <c:dLbl>
              <c:idx val="2"/>
              <c:delete val="1"/>
            </c:dLbl>
            <c:dLbl>
              <c:idx val="5"/>
              <c:delete val="1"/>
            </c:dLbl>
            <c:showLegendKey val="0"/>
            <c:showVal val="1"/>
            <c:showCatName val="0"/>
            <c:showSerName val="0"/>
            <c:showPercent val="0"/>
            <c:showBubbleSize val="0"/>
            <c:showLeaderLines val="0"/>
          </c:dLbls>
          <c:cat>
            <c:strRef>
              <c:f>TEMP6!$N$5:$N$11</c:f>
              <c:strCache>
                <c:ptCount val="7"/>
                <c:pt idx="0">
                  <c:v>France</c:v>
                </c:pt>
                <c:pt idx="1">
                  <c:v>Germany</c:v>
                </c:pt>
                <c:pt idx="2">
                  <c:v>Italy</c:v>
                </c:pt>
                <c:pt idx="3">
                  <c:v>Sweden</c:v>
                </c:pt>
                <c:pt idx="4">
                  <c:v>Switzerland</c:v>
                </c:pt>
                <c:pt idx="5">
                  <c:v>UK</c:v>
                </c:pt>
                <c:pt idx="6">
                  <c:v>USA</c:v>
                </c:pt>
              </c:strCache>
            </c:strRef>
          </c:cat>
          <c:val>
            <c:numRef>
              <c:f>TEMP6!$P$5:$P$11</c:f>
              <c:numCache>
                <c:formatCode>General</c:formatCode>
                <c:ptCount val="7"/>
                <c:pt idx="0">
                  <c:v>0</c:v>
                </c:pt>
                <c:pt idx="1">
                  <c:v>7</c:v>
                </c:pt>
                <c:pt idx="2">
                  <c:v>0</c:v>
                </c:pt>
                <c:pt idx="3">
                  <c:v>1</c:v>
                </c:pt>
                <c:pt idx="4">
                  <c:v>1</c:v>
                </c:pt>
                <c:pt idx="5">
                  <c:v>0</c:v>
                </c:pt>
                <c:pt idx="6">
                  <c:v>3</c:v>
                </c:pt>
              </c:numCache>
            </c:numRef>
          </c:val>
        </c:ser>
        <c:ser>
          <c:idx val="2"/>
          <c:order val="2"/>
          <c:tx>
            <c:strRef>
              <c:f>TEMP6!$Q$4</c:f>
              <c:strCache>
                <c:ptCount val="1"/>
                <c:pt idx="0">
                  <c:v>2010</c:v>
                </c:pt>
              </c:strCache>
            </c:strRef>
          </c:tx>
          <c:invertIfNegative val="0"/>
          <c:dLbls>
            <c:dLbl>
              <c:idx val="0"/>
              <c:delete val="1"/>
            </c:dLbl>
            <c:dLbl>
              <c:idx val="2"/>
              <c:delete val="1"/>
            </c:dLbl>
            <c:dLbl>
              <c:idx val="3"/>
              <c:delete val="1"/>
            </c:dLbl>
            <c:dLbl>
              <c:idx val="4"/>
              <c:delete val="1"/>
            </c:dLbl>
            <c:dLbl>
              <c:idx val="5"/>
              <c:delete val="1"/>
            </c:dLbl>
            <c:showLegendKey val="0"/>
            <c:showVal val="1"/>
            <c:showCatName val="0"/>
            <c:showSerName val="0"/>
            <c:showPercent val="0"/>
            <c:showBubbleSize val="0"/>
            <c:showLeaderLines val="0"/>
          </c:dLbls>
          <c:cat>
            <c:strRef>
              <c:f>TEMP6!$N$5:$N$11</c:f>
              <c:strCache>
                <c:ptCount val="7"/>
                <c:pt idx="0">
                  <c:v>France</c:v>
                </c:pt>
                <c:pt idx="1">
                  <c:v>Germany</c:v>
                </c:pt>
                <c:pt idx="2">
                  <c:v>Italy</c:v>
                </c:pt>
                <c:pt idx="3">
                  <c:v>Sweden</c:v>
                </c:pt>
                <c:pt idx="4">
                  <c:v>Switzerland</c:v>
                </c:pt>
                <c:pt idx="5">
                  <c:v>UK</c:v>
                </c:pt>
                <c:pt idx="6">
                  <c:v>USA</c:v>
                </c:pt>
              </c:strCache>
            </c:strRef>
          </c:cat>
          <c:val>
            <c:numRef>
              <c:f>TEMP6!$Q$5:$Q$11</c:f>
              <c:numCache>
                <c:formatCode>General</c:formatCode>
                <c:ptCount val="7"/>
                <c:pt idx="0">
                  <c:v>0</c:v>
                </c:pt>
                <c:pt idx="1">
                  <c:v>6</c:v>
                </c:pt>
                <c:pt idx="2">
                  <c:v>0</c:v>
                </c:pt>
                <c:pt idx="3">
                  <c:v>0</c:v>
                </c:pt>
                <c:pt idx="4">
                  <c:v>0</c:v>
                </c:pt>
                <c:pt idx="5">
                  <c:v>0</c:v>
                </c:pt>
                <c:pt idx="6">
                  <c:v>4</c:v>
                </c:pt>
              </c:numCache>
            </c:numRef>
          </c:val>
        </c:ser>
        <c:dLbls>
          <c:showLegendKey val="0"/>
          <c:showVal val="0"/>
          <c:showCatName val="0"/>
          <c:showSerName val="0"/>
          <c:showPercent val="0"/>
          <c:showBubbleSize val="0"/>
        </c:dLbls>
        <c:gapWidth val="150"/>
        <c:axId val="42065920"/>
        <c:axId val="42067456"/>
      </c:barChart>
      <c:catAx>
        <c:axId val="42065920"/>
        <c:scaling>
          <c:orientation val="minMax"/>
        </c:scaling>
        <c:delete val="0"/>
        <c:axPos val="b"/>
        <c:majorTickMark val="out"/>
        <c:minorTickMark val="none"/>
        <c:tickLblPos val="nextTo"/>
        <c:crossAx val="42067456"/>
        <c:crosses val="autoZero"/>
        <c:auto val="1"/>
        <c:lblAlgn val="ctr"/>
        <c:lblOffset val="100"/>
        <c:noMultiLvlLbl val="0"/>
      </c:catAx>
      <c:valAx>
        <c:axId val="42067456"/>
        <c:scaling>
          <c:orientation val="minMax"/>
        </c:scaling>
        <c:delete val="0"/>
        <c:axPos val="l"/>
        <c:majorGridlines/>
        <c:numFmt formatCode="General" sourceLinked="1"/>
        <c:majorTickMark val="out"/>
        <c:minorTickMark val="none"/>
        <c:tickLblPos val="nextTo"/>
        <c:crossAx val="42065920"/>
        <c:crosses val="autoZero"/>
        <c:crossBetween val="between"/>
      </c:valAx>
    </c:plotArea>
    <c:legend>
      <c:legendPos val="r"/>
      <c:layout/>
      <c:overlay val="0"/>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000" b="1" i="0" baseline="0">
                <a:effectLst/>
                <a:latin typeface="Arial" pitchFamily="34" charset="0"/>
                <a:cs typeface="Arial" pitchFamily="34" charset="0"/>
              </a:rPr>
              <a:t>Avg Bilateral Foreign-to-Canadian Price Ratios: Top 300 selling oral solids in Canada </a:t>
            </a:r>
            <a:endParaRPr lang="en-CA" sz="1000">
              <a:effectLst/>
              <a:latin typeface="Arial" pitchFamily="34" charset="0"/>
              <a:cs typeface="Arial" pitchFamily="34" charset="0"/>
            </a:endParaRPr>
          </a:p>
        </c:rich>
      </c:tx>
      <c:layout>
        <c:manualLayout>
          <c:xMode val="edge"/>
          <c:yMode val="edge"/>
          <c:x val="0.12198600174978129"/>
          <c:y val="6.0185185185185175E-2"/>
        </c:manualLayout>
      </c:layout>
      <c:overlay val="1"/>
    </c:title>
    <c:autoTitleDeleted val="0"/>
    <c:plotArea>
      <c:layout/>
      <c:barChart>
        <c:barDir val="col"/>
        <c:grouping val="clustered"/>
        <c:varyColors val="0"/>
        <c:ser>
          <c:idx val="0"/>
          <c:order val="0"/>
          <c:tx>
            <c:strRef>
              <c:f>Sheet2!$A$2</c:f>
              <c:strCache>
                <c:ptCount val="1"/>
                <c:pt idx="0">
                  <c:v>RATIO</c:v>
                </c:pt>
              </c:strCache>
            </c:strRef>
          </c:tx>
          <c:invertIfNegative val="0"/>
          <c:dPt>
            <c:idx val="11"/>
            <c:invertIfNegative val="0"/>
            <c:bubble3D val="0"/>
            <c:spPr>
              <a:solidFill>
                <a:srgbClr val="FF0000"/>
              </a:solidFill>
            </c:spPr>
          </c:dPt>
          <c:dPt>
            <c:idx val="12"/>
            <c:invertIfNegative val="0"/>
            <c:bubble3D val="0"/>
            <c:spPr>
              <a:solidFill>
                <a:srgbClr val="FFC000"/>
              </a:solidFill>
            </c:spPr>
          </c:dPt>
          <c:dPt>
            <c:idx val="13"/>
            <c:invertIfNegative val="0"/>
            <c:bubble3D val="0"/>
            <c:spPr>
              <a:solidFill>
                <a:srgbClr val="FFC000"/>
              </a:solidFill>
            </c:spPr>
          </c:dPt>
          <c:dPt>
            <c:idx val="14"/>
            <c:invertIfNegative val="0"/>
            <c:bubble3D val="0"/>
            <c:spPr>
              <a:solidFill>
                <a:srgbClr val="FFC000"/>
              </a:solidFill>
            </c:spPr>
          </c:dPt>
          <c:dPt>
            <c:idx val="15"/>
            <c:invertIfNegative val="0"/>
            <c:bubble3D val="0"/>
            <c:spPr>
              <a:solidFill>
                <a:srgbClr val="FFC000"/>
              </a:solidFill>
            </c:spPr>
          </c:dPt>
          <c:cat>
            <c:strRef>
              <c:f>Sheet2!$B$1:$Q$1</c:f>
              <c:strCache>
                <c:ptCount val="16"/>
                <c:pt idx="0">
                  <c:v>S.Korea</c:v>
                </c:pt>
                <c:pt idx="1">
                  <c:v>Italy</c:v>
                </c:pt>
                <c:pt idx="2">
                  <c:v>UK</c:v>
                </c:pt>
                <c:pt idx="3">
                  <c:v>Australia</c:v>
                </c:pt>
                <c:pt idx="4">
                  <c:v>France</c:v>
                </c:pt>
                <c:pt idx="5">
                  <c:v>Spain</c:v>
                </c:pt>
                <c:pt idx="6">
                  <c:v>Austria</c:v>
                </c:pt>
                <c:pt idx="7">
                  <c:v>Belgium</c:v>
                </c:pt>
                <c:pt idx="8">
                  <c:v>Sweden</c:v>
                </c:pt>
                <c:pt idx="9">
                  <c:v>Switzerland</c:v>
                </c:pt>
                <c:pt idx="10">
                  <c:v>Denmark</c:v>
                </c:pt>
                <c:pt idx="11">
                  <c:v>CAN</c:v>
                </c:pt>
                <c:pt idx="12">
                  <c:v>Germany</c:v>
                </c:pt>
                <c:pt idx="13">
                  <c:v>Mexico</c:v>
                </c:pt>
                <c:pt idx="14">
                  <c:v>Japan</c:v>
                </c:pt>
                <c:pt idx="15">
                  <c:v>USA</c:v>
                </c:pt>
              </c:strCache>
            </c:strRef>
          </c:cat>
          <c:val>
            <c:numRef>
              <c:f>Sheet2!$B$2:$Q$2</c:f>
              <c:numCache>
                <c:formatCode>0.00</c:formatCode>
                <c:ptCount val="16"/>
                <c:pt idx="0">
                  <c:v>0.59101666012101328</c:v>
                </c:pt>
                <c:pt idx="1">
                  <c:v>0.70100552003845962</c:v>
                </c:pt>
                <c:pt idx="2">
                  <c:v>0.7712038975871307</c:v>
                </c:pt>
                <c:pt idx="3">
                  <c:v>0.77168945264650546</c:v>
                </c:pt>
                <c:pt idx="4">
                  <c:v>0.78201379231932922</c:v>
                </c:pt>
                <c:pt idx="5">
                  <c:v>0.79006125499874391</c:v>
                </c:pt>
                <c:pt idx="6">
                  <c:v>0.83732731366736979</c:v>
                </c:pt>
                <c:pt idx="7">
                  <c:v>0.83839003995060335</c:v>
                </c:pt>
                <c:pt idx="8">
                  <c:v>0.89036637331093649</c:v>
                </c:pt>
                <c:pt idx="9">
                  <c:v>0.93791762385700228</c:v>
                </c:pt>
                <c:pt idx="10">
                  <c:v>0.9812242095916538</c:v>
                </c:pt>
                <c:pt idx="11">
                  <c:v>1</c:v>
                </c:pt>
                <c:pt idx="12">
                  <c:v>1.0568606662897437</c:v>
                </c:pt>
                <c:pt idx="13">
                  <c:v>1.2431303886110778</c:v>
                </c:pt>
                <c:pt idx="14">
                  <c:v>1.2684246522512028</c:v>
                </c:pt>
                <c:pt idx="15">
                  <c:v>1.9323012667638908</c:v>
                </c:pt>
              </c:numCache>
            </c:numRef>
          </c:val>
        </c:ser>
        <c:dLbls>
          <c:showLegendKey val="0"/>
          <c:showVal val="0"/>
          <c:showCatName val="0"/>
          <c:showSerName val="0"/>
          <c:showPercent val="0"/>
          <c:showBubbleSize val="0"/>
        </c:dLbls>
        <c:gapWidth val="150"/>
        <c:axId val="40952960"/>
        <c:axId val="40954496"/>
      </c:barChart>
      <c:catAx>
        <c:axId val="40952960"/>
        <c:scaling>
          <c:orientation val="minMax"/>
        </c:scaling>
        <c:delete val="0"/>
        <c:axPos val="b"/>
        <c:majorTickMark val="out"/>
        <c:minorTickMark val="none"/>
        <c:tickLblPos val="nextTo"/>
        <c:crossAx val="40954496"/>
        <c:crosses val="autoZero"/>
        <c:auto val="1"/>
        <c:lblAlgn val="ctr"/>
        <c:lblOffset val="100"/>
        <c:noMultiLvlLbl val="0"/>
      </c:catAx>
      <c:valAx>
        <c:axId val="40954496"/>
        <c:scaling>
          <c:orientation val="minMax"/>
        </c:scaling>
        <c:delete val="0"/>
        <c:axPos val="l"/>
        <c:majorGridlines>
          <c:spPr>
            <a:ln>
              <a:solidFill>
                <a:schemeClr val="accent1">
                  <a:alpha val="26000"/>
                </a:schemeClr>
              </a:solidFill>
            </a:ln>
          </c:spPr>
        </c:majorGridlines>
        <c:numFmt formatCode="0.00" sourceLinked="1"/>
        <c:majorTickMark val="out"/>
        <c:minorTickMark val="none"/>
        <c:tickLblPos val="nextTo"/>
        <c:spPr>
          <a:ln>
            <a:solidFill>
              <a:schemeClr val="accent1">
                <a:alpha val="6000"/>
              </a:schemeClr>
            </a:solidFill>
          </a:ln>
        </c:spPr>
        <c:crossAx val="40952960"/>
        <c:crosses val="autoZero"/>
        <c:crossBetween val="between"/>
      </c:valAx>
      <c:spPr>
        <a:ln>
          <a:solidFill>
            <a:schemeClr val="accent1">
              <a:alpha val="19000"/>
            </a:schemeClr>
          </a:solidFill>
        </a:ln>
      </c:spPr>
    </c:plotArea>
    <c:plotVisOnly val="1"/>
    <c:dispBlanksAs val="gap"/>
    <c:showDLblsOverMax val="0"/>
  </c:chart>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9" y="0"/>
            <a:ext cx="3038475" cy="465138"/>
          </a:xfrm>
          <a:prstGeom prst="rect">
            <a:avLst/>
          </a:prstGeom>
        </p:spPr>
        <p:txBody>
          <a:bodyPr vert="horz" lIns="91440" tIns="45720" rIns="91440" bIns="45720" rtlCol="0"/>
          <a:lstStyle>
            <a:lvl1pPr algn="r">
              <a:defRPr sz="1200"/>
            </a:lvl1pPr>
          </a:lstStyle>
          <a:p>
            <a:fld id="{6779111A-1A65-417B-B5C1-C71FB039E053}" type="datetimeFigureOut">
              <a:rPr lang="en-US" smtClean="0"/>
              <a:pPr/>
              <a:t>11/26/2012</a:t>
            </a:fld>
            <a:endParaRPr lang="en-US"/>
          </a:p>
        </p:txBody>
      </p:sp>
      <p:sp>
        <p:nvSpPr>
          <p:cNvPr id="4" name="Footer Placeholder 3"/>
          <p:cNvSpPr>
            <a:spLocks noGrp="1"/>
          </p:cNvSpPr>
          <p:nvPr>
            <p:ph type="ftr" sz="quarter" idx="2"/>
          </p:nvPr>
        </p:nvSpPr>
        <p:spPr>
          <a:xfrm>
            <a:off x="1" y="8829676"/>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9" y="8829676"/>
            <a:ext cx="3038475" cy="465138"/>
          </a:xfrm>
          <a:prstGeom prst="rect">
            <a:avLst/>
          </a:prstGeom>
        </p:spPr>
        <p:txBody>
          <a:bodyPr vert="horz" lIns="91440" tIns="45720" rIns="91440" bIns="45720" rtlCol="0" anchor="b"/>
          <a:lstStyle>
            <a:lvl1pPr algn="r">
              <a:defRPr sz="1200"/>
            </a:lvl1pPr>
          </a:lstStyle>
          <a:p>
            <a:fld id="{75CF7A7B-B366-45EA-841E-CE5AF232BAFE}" type="slidenum">
              <a:rPr lang="en-US" smtClean="0"/>
              <a:pPr/>
              <a:t>‹#›</a:t>
            </a:fld>
            <a:endParaRPr lang="en-US"/>
          </a:p>
        </p:txBody>
      </p:sp>
    </p:spTree>
    <p:extLst>
      <p:ext uri="{BB962C8B-B14F-4D97-AF65-F5344CB8AC3E}">
        <p14:creationId xmlns:p14="http://schemas.microsoft.com/office/powerpoint/2010/main" val="20028849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9" y="0"/>
            <a:ext cx="3037840" cy="464820"/>
          </a:xfrm>
          <a:prstGeom prst="rect">
            <a:avLst/>
          </a:prstGeom>
        </p:spPr>
        <p:txBody>
          <a:bodyPr vert="horz" lIns="93177" tIns="46589" rIns="93177" bIns="46589" rtlCol="0"/>
          <a:lstStyle>
            <a:lvl1pPr algn="r">
              <a:defRPr sz="1200"/>
            </a:lvl1pPr>
          </a:lstStyle>
          <a:p>
            <a:fld id="{97E741DD-3CAE-487F-BCFA-06914E7C09D8}" type="datetimeFigureOut">
              <a:rPr lang="en-US" smtClean="0"/>
              <a:pPr/>
              <a:t>11/26/2012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8"/>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8"/>
            <a:ext cx="3037840" cy="464820"/>
          </a:xfrm>
          <a:prstGeom prst="rect">
            <a:avLst/>
          </a:prstGeom>
        </p:spPr>
        <p:txBody>
          <a:bodyPr vert="horz" lIns="93177" tIns="46589" rIns="93177" bIns="46589" rtlCol="0" anchor="b"/>
          <a:lstStyle>
            <a:lvl1pPr algn="r">
              <a:defRPr sz="1200"/>
            </a:lvl1pPr>
          </a:lstStyle>
          <a:p>
            <a:fld id="{44430D9D-48E6-46EB-9FF3-0806277050EA}" type="slidenum">
              <a:rPr lang="en-US" smtClean="0"/>
              <a:pPr/>
              <a:t>‹#›</a:t>
            </a:fld>
            <a:endParaRPr lang="en-US"/>
          </a:p>
        </p:txBody>
      </p:sp>
    </p:spTree>
    <p:extLst>
      <p:ext uri="{BB962C8B-B14F-4D97-AF65-F5344CB8AC3E}">
        <p14:creationId xmlns:p14="http://schemas.microsoft.com/office/powerpoint/2010/main" val="504704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82CC640C-9FB5-404D-97B3-A62E60858B98}" type="slidenum">
              <a:rPr lang="en-US">
                <a:latin typeface="Arial" pitchFamily="-60" charset="-52"/>
                <a:ea typeface="ＭＳ Ｐゴシック" pitchFamily="-60" charset="-128"/>
                <a:cs typeface="ＭＳ Ｐゴシック" pitchFamily="-60" charset="-128"/>
              </a:rPr>
              <a:pPr/>
              <a:t>1</a:t>
            </a:fld>
            <a:endParaRPr lang="en-US" dirty="0">
              <a:latin typeface="Arial" pitchFamily="-60" charset="-52"/>
              <a:ea typeface="ＭＳ Ｐゴシック" pitchFamily="-60" charset="-128"/>
              <a:cs typeface="ＭＳ Ｐゴシック" pitchFamily="-60" charset="-128"/>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fr-CA" dirty="0" smtClean="0">
              <a:latin typeface="Arial" pitchFamily="-60" charset="-5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Placeholder 2"/>
          <p:cNvSpPr>
            <a:spLocks noGrp="1" noRot="1" noChangeAspect="1" noChangeArrowheads="1" noTextEdit="1"/>
          </p:cNvSpPr>
          <p:nvPr>
            <p:ph type="sldImg"/>
          </p:nvPr>
        </p:nvSpPr>
        <p:spPr>
          <a:ln/>
        </p:spPr>
      </p:sp>
      <p:sp>
        <p:nvSpPr>
          <p:cNvPr id="26626" name="Placeholder 3"/>
          <p:cNvSpPr>
            <a:spLocks noGrp="1" noChangeArrowheads="1"/>
          </p:cNvSpPr>
          <p:nvPr>
            <p:ph type="body" idx="1"/>
          </p:nvPr>
        </p:nvSpPr>
        <p:spPr>
          <a:noFill/>
          <a:ln/>
        </p:spPr>
        <p:txBody>
          <a:bodyPr/>
          <a:lstStyle/>
          <a:p>
            <a:endParaRPr lang="en-US">
              <a:latin typeface="Arial" pitchFamily="-60" charset="-5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ceholder 2"/>
          <p:cNvSpPr>
            <a:spLocks noGrp="1" noRot="1" noChangeAspect="1" noChangeArrowheads="1" noTextEdit="1"/>
          </p:cNvSpPr>
          <p:nvPr>
            <p:ph type="sldImg"/>
          </p:nvPr>
        </p:nvSpPr>
        <p:spPr>
          <a:ln/>
        </p:spPr>
      </p:sp>
      <p:sp>
        <p:nvSpPr>
          <p:cNvPr id="28674" name="Placeholder 3"/>
          <p:cNvSpPr>
            <a:spLocks noGrp="1" noChangeArrowheads="1"/>
          </p:cNvSpPr>
          <p:nvPr>
            <p:ph type="body" idx="1"/>
          </p:nvPr>
        </p:nvSpPr>
        <p:spPr>
          <a:noFill/>
          <a:ln/>
        </p:spPr>
        <p:txBody>
          <a:bodyPr/>
          <a:lstStyle/>
          <a:p>
            <a:endParaRPr lang="en-US" dirty="0">
              <a:latin typeface="Arial" pitchFamily="-60" charset="-52"/>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ceholder 2"/>
          <p:cNvSpPr>
            <a:spLocks noGrp="1" noRot="1" noChangeAspect="1" noChangeArrowheads="1" noTextEdit="1"/>
          </p:cNvSpPr>
          <p:nvPr>
            <p:ph type="sldImg"/>
          </p:nvPr>
        </p:nvSpPr>
        <p:spPr>
          <a:ln/>
        </p:spPr>
      </p:sp>
      <p:sp>
        <p:nvSpPr>
          <p:cNvPr id="28674" name="Placeholder 3"/>
          <p:cNvSpPr>
            <a:spLocks noGrp="1" noChangeArrowheads="1"/>
          </p:cNvSpPr>
          <p:nvPr>
            <p:ph type="body" idx="1"/>
          </p:nvPr>
        </p:nvSpPr>
        <p:spPr>
          <a:noFill/>
          <a:ln/>
        </p:spPr>
        <p:txBody>
          <a:bodyPr/>
          <a:lstStyle/>
          <a:p>
            <a:endParaRPr lang="en-US" dirty="0">
              <a:latin typeface="Arial" pitchFamily="-60" charset="-52"/>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ceholder 2"/>
          <p:cNvSpPr>
            <a:spLocks noGrp="1" noRot="1" noChangeAspect="1" noChangeArrowheads="1" noTextEdit="1"/>
          </p:cNvSpPr>
          <p:nvPr>
            <p:ph type="sldImg"/>
          </p:nvPr>
        </p:nvSpPr>
        <p:spPr>
          <a:ln/>
        </p:spPr>
      </p:sp>
      <p:sp>
        <p:nvSpPr>
          <p:cNvPr id="28674" name="Placeholder 3"/>
          <p:cNvSpPr>
            <a:spLocks noGrp="1" noChangeArrowheads="1"/>
          </p:cNvSpPr>
          <p:nvPr>
            <p:ph type="body" idx="1"/>
          </p:nvPr>
        </p:nvSpPr>
        <p:spPr>
          <a:noFill/>
          <a:ln/>
        </p:spPr>
        <p:txBody>
          <a:bodyPr/>
          <a:lstStyle/>
          <a:p>
            <a:endParaRPr lang="en-US" dirty="0">
              <a:latin typeface="Arial" pitchFamily="-60" charset="-52"/>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Rot="1" noChangeAspect="1" noChangeArrowheads="1" noTextEdit="1"/>
          </p:cNvSpPr>
          <p:nvPr>
            <p:ph type="sldImg"/>
          </p:nvPr>
        </p:nvSpPr>
        <p:spPr>
          <a:ln/>
        </p:spPr>
      </p:sp>
      <p:sp>
        <p:nvSpPr>
          <p:cNvPr id="51202" name="Rectangle 3"/>
          <p:cNvSpPr>
            <a:spLocks noGrp="1" noChangeArrowheads="1"/>
          </p:cNvSpPr>
          <p:nvPr>
            <p:ph type="body" idx="1"/>
          </p:nvPr>
        </p:nvSpPr>
        <p:spPr>
          <a:noFill/>
          <a:ln/>
        </p:spPr>
        <p:txBody>
          <a:bodyPr/>
          <a:lstStyle/>
          <a:p>
            <a:endParaRPr lang="en-CA" smtClean="0">
              <a:latin typeface="Arial" pitchFamily="-60" charset="-52"/>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ceholder 2"/>
          <p:cNvSpPr>
            <a:spLocks noGrp="1" noRot="1" noChangeAspect="1" noChangeArrowheads="1" noTextEdit="1"/>
          </p:cNvSpPr>
          <p:nvPr>
            <p:ph type="sldImg"/>
          </p:nvPr>
        </p:nvSpPr>
        <p:spPr>
          <a:ln/>
        </p:spPr>
      </p:sp>
      <p:sp>
        <p:nvSpPr>
          <p:cNvPr id="28674" name="Placeholder 3"/>
          <p:cNvSpPr>
            <a:spLocks noGrp="1" noChangeArrowheads="1"/>
          </p:cNvSpPr>
          <p:nvPr>
            <p:ph type="body" idx="1"/>
          </p:nvPr>
        </p:nvSpPr>
        <p:spPr>
          <a:noFill/>
          <a:ln/>
        </p:spPr>
        <p:txBody>
          <a:bodyPr/>
          <a:lstStyle/>
          <a:p>
            <a:endParaRPr lang="en-US" dirty="0">
              <a:latin typeface="Arial" pitchFamily="-60" charset="-52"/>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ceholder 2"/>
          <p:cNvSpPr>
            <a:spLocks noGrp="1" noRot="1" noChangeAspect="1" noChangeArrowheads="1" noTextEdit="1"/>
          </p:cNvSpPr>
          <p:nvPr>
            <p:ph type="sldImg"/>
          </p:nvPr>
        </p:nvSpPr>
        <p:spPr>
          <a:ln/>
        </p:spPr>
      </p:sp>
      <p:sp>
        <p:nvSpPr>
          <p:cNvPr id="28674" name="Placeholder 3"/>
          <p:cNvSpPr>
            <a:spLocks noGrp="1" noChangeArrowheads="1"/>
          </p:cNvSpPr>
          <p:nvPr>
            <p:ph type="body" idx="1"/>
          </p:nvPr>
        </p:nvSpPr>
        <p:spPr>
          <a:noFill/>
          <a:ln/>
        </p:spPr>
        <p:txBody>
          <a:bodyPr/>
          <a:lstStyle/>
          <a:p>
            <a:endParaRPr lang="en-US" dirty="0">
              <a:latin typeface="Arial" pitchFamily="-60" charset="-52"/>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ceholder 2"/>
          <p:cNvSpPr>
            <a:spLocks noGrp="1" noRot="1" noChangeAspect="1" noChangeArrowheads="1" noTextEdit="1"/>
          </p:cNvSpPr>
          <p:nvPr>
            <p:ph type="sldImg"/>
          </p:nvPr>
        </p:nvSpPr>
        <p:spPr>
          <a:ln/>
        </p:spPr>
      </p:sp>
      <p:sp>
        <p:nvSpPr>
          <p:cNvPr id="28674" name="Placeholder 3"/>
          <p:cNvSpPr>
            <a:spLocks noGrp="1" noChangeArrowheads="1"/>
          </p:cNvSpPr>
          <p:nvPr>
            <p:ph type="body" idx="1"/>
          </p:nvPr>
        </p:nvSpPr>
        <p:spPr>
          <a:noFill/>
          <a:ln/>
        </p:spPr>
        <p:txBody>
          <a:bodyPr/>
          <a:lstStyle/>
          <a:p>
            <a:endParaRPr lang="en-US" dirty="0">
              <a:latin typeface="Arial" pitchFamily="-60" charset="-52"/>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ceholder 2"/>
          <p:cNvSpPr>
            <a:spLocks noGrp="1" noRot="1" noChangeAspect="1" noChangeArrowheads="1" noTextEdit="1"/>
          </p:cNvSpPr>
          <p:nvPr>
            <p:ph type="sldImg"/>
          </p:nvPr>
        </p:nvSpPr>
        <p:spPr>
          <a:ln/>
        </p:spPr>
      </p:sp>
      <p:sp>
        <p:nvSpPr>
          <p:cNvPr id="28674" name="Placeholder 3"/>
          <p:cNvSpPr>
            <a:spLocks noGrp="1" noChangeArrowheads="1"/>
          </p:cNvSpPr>
          <p:nvPr>
            <p:ph type="body" idx="1"/>
          </p:nvPr>
        </p:nvSpPr>
        <p:spPr>
          <a:noFill/>
          <a:ln/>
        </p:spPr>
        <p:txBody>
          <a:bodyPr/>
          <a:lstStyle/>
          <a:p>
            <a:endParaRPr lang="en-US" dirty="0">
              <a:latin typeface="Arial" pitchFamily="-60" charset="-5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ceholder 2"/>
          <p:cNvSpPr>
            <a:spLocks noGrp="1" noRot="1" noChangeAspect="1" noChangeArrowheads="1" noTextEdit="1"/>
          </p:cNvSpPr>
          <p:nvPr>
            <p:ph type="sldImg"/>
          </p:nvPr>
        </p:nvSpPr>
        <p:spPr>
          <a:ln/>
        </p:spPr>
      </p:sp>
      <p:sp>
        <p:nvSpPr>
          <p:cNvPr id="28674" name="Placeholder 3"/>
          <p:cNvSpPr>
            <a:spLocks noGrp="1" noChangeArrowheads="1"/>
          </p:cNvSpPr>
          <p:nvPr>
            <p:ph type="body" idx="1"/>
          </p:nvPr>
        </p:nvSpPr>
        <p:spPr>
          <a:noFill/>
          <a:ln/>
        </p:spPr>
        <p:txBody>
          <a:bodyPr/>
          <a:lstStyle/>
          <a:p>
            <a:endParaRPr lang="en-US" dirty="0">
              <a:latin typeface="Arial" pitchFamily="-60" charset="-5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ceholder 2"/>
          <p:cNvSpPr>
            <a:spLocks noGrp="1" noRot="1" noChangeAspect="1" noChangeArrowheads="1" noTextEdit="1"/>
          </p:cNvSpPr>
          <p:nvPr>
            <p:ph type="sldImg"/>
          </p:nvPr>
        </p:nvSpPr>
        <p:spPr>
          <a:ln/>
        </p:spPr>
      </p:sp>
      <p:sp>
        <p:nvSpPr>
          <p:cNvPr id="28674" name="Placeholder 3"/>
          <p:cNvSpPr>
            <a:spLocks noGrp="1" noChangeArrowheads="1"/>
          </p:cNvSpPr>
          <p:nvPr>
            <p:ph type="body" idx="1"/>
          </p:nvPr>
        </p:nvSpPr>
        <p:spPr>
          <a:noFill/>
          <a:ln/>
        </p:spPr>
        <p:txBody>
          <a:bodyPr/>
          <a:lstStyle/>
          <a:p>
            <a:endParaRPr lang="en-US" dirty="0">
              <a:latin typeface="Arial" pitchFamily="-60" charset="-5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ceholder 2"/>
          <p:cNvSpPr>
            <a:spLocks noGrp="1" noRot="1" noChangeAspect="1" noChangeArrowheads="1" noTextEdit="1"/>
          </p:cNvSpPr>
          <p:nvPr>
            <p:ph type="sldImg"/>
          </p:nvPr>
        </p:nvSpPr>
        <p:spPr>
          <a:ln/>
        </p:spPr>
      </p:sp>
      <p:sp>
        <p:nvSpPr>
          <p:cNvPr id="28674" name="Placeholder 3"/>
          <p:cNvSpPr>
            <a:spLocks noGrp="1" noChangeArrowheads="1"/>
          </p:cNvSpPr>
          <p:nvPr>
            <p:ph type="body" idx="1"/>
          </p:nvPr>
        </p:nvSpPr>
        <p:spPr>
          <a:noFill/>
          <a:ln/>
        </p:spPr>
        <p:txBody>
          <a:bodyPr/>
          <a:lstStyle/>
          <a:p>
            <a:endParaRPr lang="en-US" dirty="0">
              <a:latin typeface="Arial" pitchFamily="-60" charset="-5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ceholder 2"/>
          <p:cNvSpPr>
            <a:spLocks noGrp="1" noRot="1" noChangeAspect="1" noChangeArrowheads="1" noTextEdit="1"/>
          </p:cNvSpPr>
          <p:nvPr>
            <p:ph type="sldImg"/>
          </p:nvPr>
        </p:nvSpPr>
        <p:spPr>
          <a:ln/>
        </p:spPr>
      </p:sp>
      <p:sp>
        <p:nvSpPr>
          <p:cNvPr id="28674" name="Placeholder 3"/>
          <p:cNvSpPr>
            <a:spLocks noGrp="1" noChangeArrowheads="1"/>
          </p:cNvSpPr>
          <p:nvPr>
            <p:ph type="body" idx="1"/>
          </p:nvPr>
        </p:nvSpPr>
        <p:spPr>
          <a:noFill/>
          <a:ln/>
        </p:spPr>
        <p:txBody>
          <a:bodyPr/>
          <a:lstStyle/>
          <a:p>
            <a:endParaRPr lang="en-US" dirty="0">
              <a:latin typeface="Arial" pitchFamily="-60" charset="-5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ceholder 2"/>
          <p:cNvSpPr>
            <a:spLocks noGrp="1" noRot="1" noChangeAspect="1" noChangeArrowheads="1" noTextEdit="1"/>
          </p:cNvSpPr>
          <p:nvPr>
            <p:ph type="sldImg"/>
          </p:nvPr>
        </p:nvSpPr>
        <p:spPr>
          <a:ln/>
        </p:spPr>
      </p:sp>
      <p:sp>
        <p:nvSpPr>
          <p:cNvPr id="28674" name="Placeholder 3"/>
          <p:cNvSpPr>
            <a:spLocks noGrp="1" noChangeArrowheads="1"/>
          </p:cNvSpPr>
          <p:nvPr>
            <p:ph type="body" idx="1"/>
          </p:nvPr>
        </p:nvSpPr>
        <p:spPr>
          <a:noFill/>
          <a:ln/>
        </p:spPr>
        <p:txBody>
          <a:bodyPr/>
          <a:lstStyle/>
          <a:p>
            <a:endParaRPr lang="en-US" dirty="0">
              <a:latin typeface="Arial" pitchFamily="-60" charset="-5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Placeholder 2"/>
          <p:cNvSpPr>
            <a:spLocks noGrp="1" noRot="1" noChangeAspect="1" noChangeArrowheads="1" noTextEdit="1"/>
          </p:cNvSpPr>
          <p:nvPr>
            <p:ph type="sldImg"/>
          </p:nvPr>
        </p:nvSpPr>
        <p:spPr>
          <a:ln/>
        </p:spPr>
      </p:sp>
      <p:sp>
        <p:nvSpPr>
          <p:cNvPr id="26626" name="Placeholder 3"/>
          <p:cNvSpPr>
            <a:spLocks noGrp="1" noChangeArrowheads="1"/>
          </p:cNvSpPr>
          <p:nvPr>
            <p:ph type="body" idx="1"/>
          </p:nvPr>
        </p:nvSpPr>
        <p:spPr>
          <a:noFill/>
          <a:ln/>
        </p:spPr>
        <p:txBody>
          <a:bodyPr/>
          <a:lstStyle/>
          <a:p>
            <a:endParaRPr lang="en-US">
              <a:latin typeface="Arial" pitchFamily="-60" charset="-5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Placeholder 2"/>
          <p:cNvSpPr>
            <a:spLocks noGrp="1" noRot="1" noChangeAspect="1" noChangeArrowheads="1" noTextEdit="1"/>
          </p:cNvSpPr>
          <p:nvPr>
            <p:ph type="sldImg"/>
          </p:nvPr>
        </p:nvSpPr>
        <p:spPr>
          <a:ln/>
        </p:spPr>
      </p:sp>
      <p:sp>
        <p:nvSpPr>
          <p:cNvPr id="26626" name="Placeholder 3"/>
          <p:cNvSpPr>
            <a:spLocks noGrp="1" noChangeArrowheads="1"/>
          </p:cNvSpPr>
          <p:nvPr>
            <p:ph type="body" idx="1"/>
          </p:nvPr>
        </p:nvSpPr>
        <p:spPr>
          <a:noFill/>
          <a:ln/>
        </p:spPr>
        <p:txBody>
          <a:bodyPr/>
          <a:lstStyle/>
          <a:p>
            <a:endParaRPr lang="en-US">
              <a:latin typeface="Arial" pitchFamily="-60" charset="-5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Placeholder 2"/>
          <p:cNvSpPr>
            <a:spLocks noGrp="1" noRot="1" noChangeAspect="1" noChangeArrowheads="1" noTextEdit="1"/>
          </p:cNvSpPr>
          <p:nvPr>
            <p:ph type="sldImg"/>
          </p:nvPr>
        </p:nvSpPr>
        <p:spPr>
          <a:ln/>
        </p:spPr>
      </p:sp>
      <p:sp>
        <p:nvSpPr>
          <p:cNvPr id="26626" name="Placeholder 3"/>
          <p:cNvSpPr>
            <a:spLocks noGrp="1" noChangeArrowheads="1"/>
          </p:cNvSpPr>
          <p:nvPr>
            <p:ph type="body" idx="1"/>
          </p:nvPr>
        </p:nvSpPr>
        <p:spPr>
          <a:noFill/>
          <a:ln/>
        </p:spPr>
        <p:txBody>
          <a:bodyPr/>
          <a:lstStyle/>
          <a:p>
            <a:endParaRPr lang="en-US">
              <a:latin typeface="Arial" pitchFamily="-60" charset="-52"/>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29" descr="background1e"/>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169993" name="Rectangle 9"/>
          <p:cNvSpPr>
            <a:spLocks noGrp="1" noChangeArrowheads="1"/>
          </p:cNvSpPr>
          <p:nvPr>
            <p:ph type="subTitle" idx="1"/>
          </p:nvPr>
        </p:nvSpPr>
        <p:spPr>
          <a:xfrm>
            <a:off x="1981200" y="2927350"/>
            <a:ext cx="6934200" cy="2330450"/>
          </a:xfrm>
        </p:spPr>
        <p:txBody>
          <a:bodyPr anchor="b"/>
          <a:lstStyle>
            <a:lvl1pPr marL="0" indent="0">
              <a:buFont typeface="Wingdings" pitchFamily="2" charset="2"/>
              <a:buNone/>
              <a:defRPr sz="1600" b="0">
                <a:solidFill>
                  <a:srgbClr val="9D8F30"/>
                </a:solidFill>
              </a:defRPr>
            </a:lvl1pPr>
          </a:lstStyle>
          <a:p>
            <a:r>
              <a:rPr lang="en-US" smtClean="0"/>
              <a:t>Click to edit Master subtitle style</a:t>
            </a:r>
            <a:endParaRPr lang="en-US"/>
          </a:p>
        </p:txBody>
      </p:sp>
      <p:sp>
        <p:nvSpPr>
          <p:cNvPr id="169994" name="AutoShape 10"/>
          <p:cNvSpPr>
            <a:spLocks noGrp="1" noChangeArrowheads="1"/>
          </p:cNvSpPr>
          <p:nvPr>
            <p:ph type="ctrTitle" sz="quarter"/>
          </p:nvPr>
        </p:nvSpPr>
        <p:spPr>
          <a:xfrm>
            <a:off x="1981200" y="1143000"/>
            <a:ext cx="6934200" cy="1752600"/>
          </a:xfrm>
        </p:spPr>
        <p:txBody>
          <a:bodyPr/>
          <a:lstStyle>
            <a:lvl1pPr>
              <a:defRPr/>
            </a:lvl1pPr>
          </a:lstStyle>
          <a:p>
            <a:r>
              <a:rPr lang="en-US" smtClean="0"/>
              <a:t>Click to edit Master 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3"/>
          <p:cNvSpPr>
            <a:spLocks noGrp="1"/>
          </p:cNvSpPr>
          <p:nvPr>
            <p:ph type="sldNum" sz="quarter" idx="10"/>
          </p:nvPr>
        </p:nvSpPr>
        <p:spPr/>
        <p:txBody>
          <a:bodyPr/>
          <a:lstStyle>
            <a:lvl1pPr>
              <a:defRPr/>
            </a:lvl1pPr>
          </a:lstStyle>
          <a:p>
            <a:fld id="{9AE01BED-D8E1-49C6-9412-EC47A3C5ABF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3250" y="1143000"/>
            <a:ext cx="1962150" cy="55626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1066800" y="1143000"/>
            <a:ext cx="573405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3"/>
          <p:cNvSpPr>
            <a:spLocks noGrp="1"/>
          </p:cNvSpPr>
          <p:nvPr>
            <p:ph type="sldNum" sz="quarter" idx="10"/>
          </p:nvPr>
        </p:nvSpPr>
        <p:spPr/>
        <p:txBody>
          <a:bodyPr/>
          <a:lstStyle>
            <a:lvl1pPr>
              <a:defRPr/>
            </a:lvl1pPr>
          </a:lstStyle>
          <a:p>
            <a:fld id="{9AE01BED-D8E1-49C6-9412-EC47A3C5ABF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pic>
        <p:nvPicPr>
          <p:cNvPr id="4" name="Picture 1030" descr="background2"/>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Slide Number Placeholder 3"/>
          <p:cNvSpPr>
            <a:spLocks noGrp="1"/>
          </p:cNvSpPr>
          <p:nvPr>
            <p:ph type="sldNum" sz="quarter" idx="10"/>
          </p:nvPr>
        </p:nvSpPr>
        <p:spPr>
          <a:xfrm>
            <a:off x="152400" y="5867400"/>
            <a:ext cx="609600" cy="476250"/>
          </a:xfrm>
        </p:spPr>
        <p:txBody>
          <a:bodyPr/>
          <a:lstStyle>
            <a:lvl1pPr>
              <a:defRPr/>
            </a:lvl1pPr>
          </a:lstStyle>
          <a:p>
            <a:fld id="{9AE01BED-D8E1-49C6-9412-EC47A3C5ABF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9AE01BED-D8E1-49C6-9412-EC47A3C5ABF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1066800" y="2590800"/>
            <a:ext cx="3848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5067300" y="2590800"/>
            <a:ext cx="3848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Slide Number Placeholder 4"/>
          <p:cNvSpPr>
            <a:spLocks noGrp="1"/>
          </p:cNvSpPr>
          <p:nvPr>
            <p:ph type="sldNum" sz="quarter" idx="10"/>
          </p:nvPr>
        </p:nvSpPr>
        <p:spPr/>
        <p:txBody>
          <a:bodyPr/>
          <a:lstStyle>
            <a:lvl1pPr>
              <a:defRPr/>
            </a:lvl1pPr>
          </a:lstStyle>
          <a:p>
            <a:fld id="{9AE01BED-D8E1-49C6-9412-EC47A3C5ABF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Slide Number Placeholder 6"/>
          <p:cNvSpPr>
            <a:spLocks noGrp="1"/>
          </p:cNvSpPr>
          <p:nvPr>
            <p:ph type="sldNum" sz="quarter" idx="10"/>
          </p:nvPr>
        </p:nvSpPr>
        <p:spPr/>
        <p:txBody>
          <a:bodyPr/>
          <a:lstStyle>
            <a:lvl1pPr>
              <a:defRPr/>
            </a:lvl1pPr>
          </a:lstStyle>
          <a:p>
            <a:fld id="{9AE01BED-D8E1-49C6-9412-EC47A3C5ABF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Slide Number Placeholder 2"/>
          <p:cNvSpPr>
            <a:spLocks noGrp="1"/>
          </p:cNvSpPr>
          <p:nvPr>
            <p:ph type="sldNum" sz="quarter" idx="10"/>
          </p:nvPr>
        </p:nvSpPr>
        <p:spPr/>
        <p:txBody>
          <a:bodyPr/>
          <a:lstStyle>
            <a:lvl1pPr>
              <a:defRPr/>
            </a:lvl1pPr>
          </a:lstStyle>
          <a:p>
            <a:fld id="{9AE01BED-D8E1-49C6-9412-EC47A3C5ABF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9AE01BED-D8E1-49C6-9412-EC47A3C5ABF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9AE01BED-D8E1-49C6-9412-EC47A3C5ABF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9AE01BED-D8E1-49C6-9412-EC47A3C5ABF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3" descr="content-page"/>
          <p:cNvPicPr>
            <a:picLocks noChangeAspect="1" noChangeArrowheads="1"/>
          </p:cNvPicPr>
          <p:nvPr/>
        </p:nvPicPr>
        <p:blipFill>
          <a:blip r:embed="rId13" cstate="print"/>
          <a:srcRect/>
          <a:stretch>
            <a:fillRect/>
          </a:stretch>
        </p:blipFill>
        <p:spPr bwMode="auto">
          <a:xfrm>
            <a:off x="0" y="-3175"/>
            <a:ext cx="9145588" cy="6865938"/>
          </a:xfrm>
          <a:prstGeom prst="rect">
            <a:avLst/>
          </a:prstGeom>
          <a:noFill/>
          <a:ln w="9525">
            <a:noFill/>
            <a:miter lim="800000"/>
            <a:headEnd/>
            <a:tailEnd/>
          </a:ln>
        </p:spPr>
      </p:pic>
      <p:sp>
        <p:nvSpPr>
          <p:cNvPr id="1027" name="AutoShape 10"/>
          <p:cNvSpPr>
            <a:spLocks noGrp="1" noChangeArrowheads="1"/>
          </p:cNvSpPr>
          <p:nvPr>
            <p:ph type="title"/>
          </p:nvPr>
        </p:nvSpPr>
        <p:spPr bwMode="auto">
          <a:xfrm>
            <a:off x="1066800" y="1143000"/>
            <a:ext cx="7848600" cy="1066800"/>
          </a:xfrm>
          <a:prstGeom prst="roundRect">
            <a:avLst>
              <a:gd name="adj" fmla="val 0"/>
            </a:avLst>
          </a:prstGeom>
          <a:noFill/>
          <a:ln w="9525">
            <a:noFill/>
            <a:round/>
            <a:headEnd/>
            <a:tailEnd/>
          </a:ln>
        </p:spPr>
        <p:txBody>
          <a:bodyPr vert="horz" wrap="square" lIns="0" tIns="0" rIns="0" bIns="0" numCol="1" anchor="t" anchorCtr="0" compatLnSpc="1">
            <a:prstTxWarp prst="textNoShape">
              <a:avLst/>
            </a:prstTxWarp>
          </a:bodyPr>
          <a:lstStyle/>
          <a:p>
            <a:pPr lvl="0"/>
            <a:r>
              <a:rPr lang="en-US" smtClean="0"/>
              <a:t>Click to edit Master title style</a:t>
            </a:r>
            <a:endParaRPr lang="en-US"/>
          </a:p>
        </p:txBody>
      </p:sp>
      <p:sp>
        <p:nvSpPr>
          <p:cNvPr id="1028" name="Rectangle 11"/>
          <p:cNvSpPr>
            <a:spLocks noGrp="1" noChangeArrowheads="1"/>
          </p:cNvSpPr>
          <p:nvPr>
            <p:ph type="body" idx="1"/>
          </p:nvPr>
        </p:nvSpPr>
        <p:spPr bwMode="auto">
          <a:xfrm>
            <a:off x="1066800" y="2590800"/>
            <a:ext cx="78486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8981" name="Rectangle 21"/>
          <p:cNvSpPr>
            <a:spLocks noGrp="1" noChangeArrowheads="1"/>
          </p:cNvSpPr>
          <p:nvPr>
            <p:ph type="sldNum" sz="quarter" idx="4"/>
          </p:nvPr>
        </p:nvSpPr>
        <p:spPr bwMode="auto">
          <a:xfrm>
            <a:off x="152400" y="6245225"/>
            <a:ext cx="609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solidFill>
                  <a:schemeClr val="bg1"/>
                </a:solidFill>
                <a:latin typeface="Arial" charset="0"/>
                <a:ea typeface="+mn-ea"/>
                <a:cs typeface="+mn-cs"/>
              </a:defRPr>
            </a:lvl1pPr>
          </a:lstStyle>
          <a:p>
            <a:fld id="{9AE01BED-D8E1-49C6-9412-EC47A3C5ABFB}" type="slidenum">
              <a:rPr lang="en-US" smtClean="0"/>
              <a:pPr/>
              <a:t>‹#›</a:t>
            </a:fld>
            <a:endParaRPr lang="en-US"/>
          </a:p>
        </p:txBody>
      </p:sp>
      <p:sp>
        <p:nvSpPr>
          <p:cNvPr id="168984" name="Line 24"/>
          <p:cNvSpPr>
            <a:spLocks noChangeShapeType="1"/>
          </p:cNvSpPr>
          <p:nvPr/>
        </p:nvSpPr>
        <p:spPr bwMode="auto">
          <a:xfrm>
            <a:off x="914400" y="2438400"/>
            <a:ext cx="8229600" cy="0"/>
          </a:xfrm>
          <a:prstGeom prst="line">
            <a:avLst/>
          </a:prstGeom>
          <a:noFill/>
          <a:ln w="22225" cap="sq">
            <a:solidFill>
              <a:srgbClr val="20558A"/>
            </a:solidFill>
            <a:round/>
            <a:headEnd type="none" w="sm" len="sm"/>
            <a:tailEnd type="none" w="sm" len="sm"/>
          </a:ln>
          <a:effectLst/>
        </p:spPr>
        <p:txBody>
          <a:bodyPr wrap="none" anchor="ctr"/>
          <a:lstStyle/>
          <a:p>
            <a:pPr algn="ctr">
              <a:defRPr/>
            </a:pPr>
            <a:endParaRPr lang="en-CA">
              <a:latin typeface="Arial" charset="0"/>
              <a:ea typeface="+mn-ea"/>
              <a:cs typeface="+mn-cs"/>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fontAlgn="base" hangingPunct="1">
        <a:lnSpc>
          <a:spcPct val="90000"/>
        </a:lnSpc>
        <a:spcBef>
          <a:spcPct val="0"/>
        </a:spcBef>
        <a:spcAft>
          <a:spcPct val="0"/>
        </a:spcAft>
        <a:defRPr sz="4000" b="1">
          <a:solidFill>
            <a:srgbClr val="20558A"/>
          </a:solidFill>
          <a:latin typeface="+mj-lt"/>
          <a:ea typeface="ＭＳ Ｐゴシック" pitchFamily="-60" charset="-128"/>
          <a:cs typeface="ＭＳ Ｐゴシック" pitchFamily="-60" charset="-128"/>
        </a:defRPr>
      </a:lvl1pPr>
      <a:lvl2pPr algn="l" rtl="0" eaLnBrk="1" fontAlgn="base" hangingPunct="1">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2pPr>
      <a:lvl3pPr algn="l" rtl="0" eaLnBrk="1" fontAlgn="base" hangingPunct="1">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3pPr>
      <a:lvl4pPr algn="l" rtl="0" eaLnBrk="1" fontAlgn="base" hangingPunct="1">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4pPr>
      <a:lvl5pPr algn="l" rtl="0" eaLnBrk="1" fontAlgn="base" hangingPunct="1">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5pPr>
      <a:lvl6pPr marL="457200" algn="l" rtl="0" eaLnBrk="1" fontAlgn="base" hangingPunct="1">
        <a:lnSpc>
          <a:spcPct val="90000"/>
        </a:lnSpc>
        <a:spcBef>
          <a:spcPct val="0"/>
        </a:spcBef>
        <a:spcAft>
          <a:spcPct val="0"/>
        </a:spcAft>
        <a:defRPr sz="4000" b="1">
          <a:solidFill>
            <a:srgbClr val="20558A"/>
          </a:solidFill>
          <a:latin typeface="Arial Narrow" pitchFamily="34" charset="0"/>
        </a:defRPr>
      </a:lvl6pPr>
      <a:lvl7pPr marL="914400" algn="l" rtl="0" eaLnBrk="1" fontAlgn="base" hangingPunct="1">
        <a:lnSpc>
          <a:spcPct val="90000"/>
        </a:lnSpc>
        <a:spcBef>
          <a:spcPct val="0"/>
        </a:spcBef>
        <a:spcAft>
          <a:spcPct val="0"/>
        </a:spcAft>
        <a:defRPr sz="4000" b="1">
          <a:solidFill>
            <a:srgbClr val="20558A"/>
          </a:solidFill>
          <a:latin typeface="Arial Narrow" pitchFamily="34" charset="0"/>
        </a:defRPr>
      </a:lvl7pPr>
      <a:lvl8pPr marL="1371600" algn="l" rtl="0" eaLnBrk="1" fontAlgn="base" hangingPunct="1">
        <a:lnSpc>
          <a:spcPct val="90000"/>
        </a:lnSpc>
        <a:spcBef>
          <a:spcPct val="0"/>
        </a:spcBef>
        <a:spcAft>
          <a:spcPct val="0"/>
        </a:spcAft>
        <a:defRPr sz="4000" b="1">
          <a:solidFill>
            <a:srgbClr val="20558A"/>
          </a:solidFill>
          <a:latin typeface="Arial Narrow" pitchFamily="34" charset="0"/>
        </a:defRPr>
      </a:lvl8pPr>
      <a:lvl9pPr marL="1828800" algn="l" rtl="0" eaLnBrk="1" fontAlgn="base" hangingPunct="1">
        <a:lnSpc>
          <a:spcPct val="90000"/>
        </a:lnSpc>
        <a:spcBef>
          <a:spcPct val="0"/>
        </a:spcBef>
        <a:spcAft>
          <a:spcPct val="0"/>
        </a:spcAft>
        <a:defRPr sz="4000" b="1">
          <a:solidFill>
            <a:srgbClr val="20558A"/>
          </a:solidFill>
          <a:latin typeface="Arial Narrow" pitchFamily="34" charset="0"/>
        </a:defRPr>
      </a:lvl9pPr>
    </p:titleStyle>
    <p:bodyStyle>
      <a:lvl1pPr marL="228600" indent="-228600" algn="l" rtl="0" eaLnBrk="1" fontAlgn="base" hangingPunct="1">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1" fontAlgn="base" hangingPunct="1">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1" fontAlgn="base" hangingPunct="1">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1" fontAlgn="base" hangingPunct="1">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1" fontAlgn="base" hangingPunct="1">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eaLnBrk="1" fontAlgn="base" hangingPunct="1">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eaLnBrk="1" fontAlgn="base" hangingPunct="1">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eaLnBrk="1" fontAlgn="base" hangingPunct="1">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eaLnBrk="1" fontAlgn="base" hangingPunct="1">
        <a:spcBef>
          <a:spcPct val="20000"/>
        </a:spcBef>
        <a:spcAft>
          <a:spcPct val="0"/>
        </a:spcAft>
        <a:buClr>
          <a:srgbClr val="20558A"/>
        </a:buClr>
        <a:buSzPct val="65000"/>
        <a:buFont typeface="Wingdings" pitchFamily="2" charset="2"/>
        <a:buChar char="l"/>
        <a:defRPr>
          <a:solidFill>
            <a:srgbClr val="20558A"/>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michelle.boudreau@pmprb-cepmb.gc.ca"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www.pmprb-cepmb.gc.ca/"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8.png"/><Relationship Id="rId4" Type="http://schemas.openxmlformats.org/officeDocument/2006/relationships/oleObject" Target="../embeddings/Microsoft_Excel_97-2003_Worksheet1.xls"/></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emf"/><Relationship Id="rId5" Type="http://schemas.openxmlformats.org/officeDocument/2006/relationships/package" Target="../embeddings/Microsoft_Word_Document1.docx"/><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emf"/><Relationship Id="rId5" Type="http://schemas.openxmlformats.org/officeDocument/2006/relationships/package" Target="../embeddings/Microsoft_Word_Document2.docx"/><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Grp="1" noChangeArrowheads="1"/>
          </p:cNvSpPr>
          <p:nvPr>
            <p:ph type="subTitle" idx="1"/>
          </p:nvPr>
        </p:nvSpPr>
        <p:spPr>
          <a:xfrm>
            <a:off x="1763688" y="4581128"/>
            <a:ext cx="6853808" cy="2160240"/>
          </a:xfrm>
        </p:spPr>
        <p:txBody>
          <a:bodyPr lIns="0" tIns="0" rIns="0" bIns="0"/>
          <a:lstStyle/>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US" sz="2400" b="1" dirty="0" smtClean="0"/>
          </a:p>
          <a:p>
            <a:pPr eaLnBrk="1" hangingPunct="1">
              <a:buFont typeface="Wingdings" pitchFamily="-60" charset="2"/>
              <a:buNone/>
            </a:pPr>
            <a:endParaRPr lang="en-US" sz="2400" b="1" dirty="0"/>
          </a:p>
          <a:p>
            <a:pPr lvl="0"/>
            <a:endParaRPr lang="en-CA" sz="2400" b="1" dirty="0" smtClean="0"/>
          </a:p>
          <a:p>
            <a:pPr lvl="0"/>
            <a:endParaRPr lang="en-CA" sz="2400" b="1" dirty="0"/>
          </a:p>
          <a:p>
            <a:pPr lvl="0"/>
            <a:endParaRPr lang="en-CA" sz="2400" b="1" dirty="0" smtClean="0"/>
          </a:p>
          <a:p>
            <a:pPr lvl="0"/>
            <a:r>
              <a:rPr lang="en-CA" sz="2400" b="1" dirty="0" smtClean="0"/>
              <a:t>Michelle Boudreau, </a:t>
            </a:r>
            <a:r>
              <a:rPr lang="en-CA" sz="2400" dirty="0" smtClean="0"/>
              <a:t>Executive </a:t>
            </a:r>
            <a:r>
              <a:rPr lang="en-CA" sz="2400" dirty="0"/>
              <a:t>Director</a:t>
            </a:r>
          </a:p>
          <a:p>
            <a:pPr lvl="0"/>
            <a:r>
              <a:rPr lang="en-CA" sz="2000" dirty="0" smtClean="0"/>
              <a:t>Pricing </a:t>
            </a:r>
            <a:r>
              <a:rPr lang="en-CA" sz="2000" dirty="0"/>
              <a:t>and </a:t>
            </a:r>
            <a:r>
              <a:rPr lang="en-CA" sz="2000" dirty="0" smtClean="0"/>
              <a:t>Reimbursement</a:t>
            </a:r>
          </a:p>
          <a:p>
            <a:pPr lvl="0"/>
            <a:r>
              <a:rPr lang="en-CA" sz="2000" dirty="0" smtClean="0"/>
              <a:t>Toronto, Ontario</a:t>
            </a:r>
          </a:p>
          <a:p>
            <a:pPr lvl="0"/>
            <a:r>
              <a:rPr lang="en-CA" sz="2000" dirty="0" smtClean="0"/>
              <a:t>June 11, 2012</a:t>
            </a:r>
            <a:endParaRPr lang="en-CA" sz="2000" dirty="0"/>
          </a:p>
          <a:p>
            <a:pPr eaLnBrk="1" hangingPunct="1">
              <a:buFont typeface="Wingdings" pitchFamily="-60" charset="2"/>
              <a:buNone/>
            </a:pPr>
            <a:endParaRPr lang="en-CA" sz="2000" dirty="0" smtClean="0"/>
          </a:p>
          <a:p>
            <a:pPr eaLnBrk="1" hangingPunct="1">
              <a:buFont typeface="Wingdings" pitchFamily="-60" charset="2"/>
              <a:buNone/>
            </a:pPr>
            <a:endParaRPr lang="en-CA" sz="2000" dirty="0" smtClean="0"/>
          </a:p>
        </p:txBody>
      </p:sp>
      <p:sp>
        <p:nvSpPr>
          <p:cNvPr id="15362" name="AutoShape 2"/>
          <p:cNvSpPr>
            <a:spLocks noGrp="1" noChangeArrowheads="1"/>
          </p:cNvSpPr>
          <p:nvPr>
            <p:ph type="ctrTitle" sz="quarter"/>
          </p:nvPr>
        </p:nvSpPr>
        <p:spPr>
          <a:xfrm>
            <a:off x="1691680" y="2416547"/>
            <a:ext cx="6665913" cy="1660525"/>
          </a:xfrm>
        </p:spPr>
        <p:txBody>
          <a:bodyPr anchor="ctr"/>
          <a:lstStyle/>
          <a:p>
            <a:r>
              <a:rPr lang="en-CA" sz="3200" dirty="0">
                <a:solidFill>
                  <a:schemeClr val="tx1"/>
                </a:solidFill>
              </a:rPr>
              <a:t>Patented Medicines Prices Review Board (PMPRB): </a:t>
            </a:r>
            <a:r>
              <a:rPr lang="en-CA" sz="3200" dirty="0" smtClean="0">
                <a:solidFill>
                  <a:schemeClr val="tx1"/>
                </a:solidFill>
              </a:rPr>
              <a:t/>
            </a:r>
            <a:br>
              <a:rPr lang="en-CA" sz="3200" dirty="0" smtClean="0">
                <a:solidFill>
                  <a:schemeClr val="tx1"/>
                </a:solidFill>
              </a:rPr>
            </a:br>
            <a:r>
              <a:rPr lang="en-CA" sz="2800" i="1" dirty="0" smtClean="0">
                <a:solidFill>
                  <a:schemeClr val="tx1"/>
                </a:solidFill>
              </a:rPr>
              <a:t>25 Years </a:t>
            </a:r>
            <a:r>
              <a:rPr lang="en-CA" sz="2800" i="1" dirty="0">
                <a:solidFill>
                  <a:schemeClr val="tx1"/>
                </a:solidFill>
              </a:rPr>
              <a:t>of Experience</a:t>
            </a:r>
            <a:endParaRPr lang="en-US" sz="2800" i="1" dirty="0" smtClean="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1219200" y="304800"/>
            <a:ext cx="7620000" cy="714375"/>
          </a:xfrm>
        </p:spPr>
        <p:txBody>
          <a:bodyPr/>
          <a:lstStyle/>
          <a:p>
            <a:r>
              <a:rPr lang="en-US" sz="2800" dirty="0" smtClean="0">
                <a:solidFill>
                  <a:schemeClr val="tx1"/>
                </a:solidFill>
              </a:rPr>
              <a:t>Guidelines Monitoring and Evaluation Plan (GMEP) (cont’d)</a:t>
            </a:r>
            <a:br>
              <a:rPr lang="en-US" sz="2800" dirty="0" smtClean="0">
                <a:solidFill>
                  <a:schemeClr val="tx1"/>
                </a:solidFill>
              </a:rPr>
            </a:br>
            <a:r>
              <a:rPr lang="en-US" sz="2800" dirty="0" smtClean="0"/>
              <a:t>______________________________________________</a:t>
            </a:r>
            <a:br>
              <a:rPr lang="en-US" sz="2800" dirty="0" smtClean="0"/>
            </a:br>
            <a:r>
              <a:rPr lang="en-US" sz="2800" dirty="0" smtClean="0"/>
              <a:t/>
            </a:r>
            <a:br>
              <a:rPr lang="en-US" sz="2800" dirty="0" smtClean="0"/>
            </a:br>
            <a:endParaRPr lang="en-US" sz="2800" dirty="0" smtClean="0"/>
          </a:p>
        </p:txBody>
      </p:sp>
      <p:sp>
        <p:nvSpPr>
          <p:cNvPr id="25602" name="Content Placeholder 2"/>
          <p:cNvSpPr>
            <a:spLocks noGrp="1"/>
          </p:cNvSpPr>
          <p:nvPr>
            <p:ph idx="1"/>
          </p:nvPr>
        </p:nvSpPr>
        <p:spPr>
          <a:xfrm>
            <a:off x="1066800" y="1413495"/>
            <a:ext cx="7848600" cy="5399881"/>
          </a:xfrm>
        </p:spPr>
        <p:txBody>
          <a:bodyPr/>
          <a:lstStyle/>
          <a:p>
            <a:pPr marL="457200" lvl="1" indent="-342900">
              <a:buSzPct val="95000"/>
              <a:buFont typeface="Wingdings" pitchFamily="2" charset="2"/>
              <a:buChar char="§"/>
            </a:pPr>
            <a:endParaRPr lang="en-US" b="1" dirty="0" smtClean="0">
              <a:solidFill>
                <a:schemeClr val="tx1"/>
              </a:solidFill>
            </a:endParaRPr>
          </a:p>
        </p:txBody>
      </p:sp>
      <p:sp>
        <p:nvSpPr>
          <p:cNvPr id="25603" name="Slide Number Placeholder 3"/>
          <p:cNvSpPr>
            <a:spLocks noGrp="1"/>
          </p:cNvSpPr>
          <p:nvPr>
            <p:ph type="sldNum" sz="quarter" idx="10"/>
          </p:nvPr>
        </p:nvSpPr>
        <p:spPr>
          <a:noFill/>
        </p:spPr>
        <p:txBody>
          <a:bodyPr/>
          <a:lstStyle/>
          <a:p>
            <a:fld id="{78438712-289D-458B-AF47-5F429D3E4676}" type="slidenum">
              <a:rPr lang="en-US" smtClean="0">
                <a:latin typeface="Arial" pitchFamily="-60" charset="-52"/>
                <a:ea typeface="ＭＳ Ｐゴシック" pitchFamily="-60" charset="-128"/>
                <a:cs typeface="ＭＳ Ｐゴシック" pitchFamily="-60" charset="-128"/>
              </a:rPr>
              <a:pPr/>
              <a:t>10</a:t>
            </a:fld>
            <a:endParaRPr lang="en-US" smtClean="0">
              <a:solidFill>
                <a:schemeClr val="tx1"/>
              </a:solidFill>
              <a:latin typeface="Arial" pitchFamily="-60" charset="-52"/>
              <a:ea typeface="ＭＳ Ｐゴシック" pitchFamily="-60" charset="-128"/>
              <a:cs typeface="ＭＳ Ｐゴシック" pitchFamily="-60" charset="-128"/>
            </a:endParaRPr>
          </a:p>
        </p:txBody>
      </p:sp>
      <p:graphicFrame>
        <p:nvGraphicFramePr>
          <p:cNvPr id="6" name="Content Placeholder 3"/>
          <p:cNvGraphicFramePr>
            <a:graphicFrameLocks/>
          </p:cNvGraphicFramePr>
          <p:nvPr>
            <p:extLst>
              <p:ext uri="{D42A27DB-BD31-4B8C-83A1-F6EECF244321}">
                <p14:modId xmlns:p14="http://schemas.microsoft.com/office/powerpoint/2010/main" val="3682860784"/>
              </p:ext>
            </p:extLst>
          </p:nvPr>
        </p:nvGraphicFramePr>
        <p:xfrm>
          <a:off x="1043608" y="1124744"/>
          <a:ext cx="7920881" cy="4815840"/>
        </p:xfrm>
        <a:graphic>
          <a:graphicData uri="http://schemas.openxmlformats.org/drawingml/2006/table">
            <a:tbl>
              <a:tblPr firstRow="1" bandRow="1">
                <a:tableStyleId>{073A0DAA-6AF3-43AB-8588-CEC1D06C72B9}</a:tableStyleId>
              </a:tblPr>
              <a:tblGrid>
                <a:gridCol w="1152128"/>
                <a:gridCol w="2376264"/>
                <a:gridCol w="4392489"/>
              </a:tblGrid>
              <a:tr h="502176">
                <a:tc>
                  <a:txBody>
                    <a:bodyPr/>
                    <a:lstStyle/>
                    <a:p>
                      <a:r>
                        <a:rPr lang="en-US" sz="1800" dirty="0" smtClean="0"/>
                        <a:t>Guideline Changes</a:t>
                      </a:r>
                      <a:endParaRPr lang="en-US" sz="1800" dirty="0">
                        <a:solidFill>
                          <a:srgbClr val="002060"/>
                        </a:solidFill>
                      </a:endParaRPr>
                    </a:p>
                  </a:txBody>
                  <a:tcPr/>
                </a:tc>
                <a:tc>
                  <a:txBody>
                    <a:bodyPr/>
                    <a:lstStyle/>
                    <a:p>
                      <a:r>
                        <a:rPr lang="en-US" sz="1800" dirty="0" smtClean="0">
                          <a:solidFill>
                            <a:schemeClr val="bg1"/>
                          </a:solidFill>
                        </a:rPr>
                        <a:t>Rationale</a:t>
                      </a:r>
                      <a:r>
                        <a:rPr lang="en-US" sz="1800" baseline="0" dirty="0" smtClean="0">
                          <a:solidFill>
                            <a:schemeClr val="bg1"/>
                          </a:solidFill>
                        </a:rPr>
                        <a:t> for Change</a:t>
                      </a:r>
                      <a:endParaRPr lang="en-US" sz="1800" dirty="0">
                        <a:solidFill>
                          <a:schemeClr val="bg1"/>
                        </a:solidFill>
                      </a:endParaRPr>
                    </a:p>
                  </a:txBody>
                  <a:tcPr/>
                </a:tc>
                <a:tc>
                  <a:txBody>
                    <a:bodyPr/>
                    <a:lstStyle/>
                    <a:p>
                      <a:r>
                        <a:rPr lang="en-US" sz="1800" dirty="0" smtClean="0"/>
                        <a:t>Observations</a:t>
                      </a:r>
                      <a:endParaRPr lang="en-US" sz="1800" dirty="0">
                        <a:solidFill>
                          <a:srgbClr val="002060"/>
                        </a:solidFill>
                      </a:endParaRPr>
                    </a:p>
                  </a:txBody>
                  <a:tcPr/>
                </a:tc>
              </a:tr>
              <a:tr h="634328">
                <a:tc>
                  <a:txBody>
                    <a:bodyPr/>
                    <a:lstStyle/>
                    <a:p>
                      <a:r>
                        <a:rPr lang="en-US" sz="1600" dirty="0" smtClean="0"/>
                        <a:t>Wholesaler Exemption</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 typeface="Wingdings" pitchFamily="2" charset="2"/>
                        <a:buChar char="§"/>
                        <a:tabLst/>
                        <a:defRPr/>
                      </a:pPr>
                      <a:r>
                        <a:rPr lang="en-CA" sz="1600" b="0" dirty="0" smtClean="0"/>
                        <a:t> Recognizing the nature of generic drug product prices and rebates </a:t>
                      </a:r>
                      <a:endParaRPr lang="en-US" sz="1600" b="0" dirty="0" smtClean="0"/>
                    </a:p>
                  </a:txBody>
                  <a:tcPr/>
                </a:tc>
                <a:tc>
                  <a:txBody>
                    <a:bodyPr/>
                    <a:lstStyle/>
                    <a:p>
                      <a:pPr>
                        <a:buFont typeface="Wingdings" pitchFamily="2" charset="2"/>
                        <a:buChar char="§"/>
                      </a:pPr>
                      <a:r>
                        <a:rPr lang="en-US" sz="1600" dirty="0" smtClean="0"/>
                        <a:t> No cases where wholesaler Maximum</a:t>
                      </a:r>
                      <a:r>
                        <a:rPr lang="en-US" sz="1600" baseline="0" dirty="0" smtClean="0"/>
                        <a:t> Average Potential Price (MAPP) exceeded national MAPP</a:t>
                      </a:r>
                    </a:p>
                    <a:p>
                      <a:pPr marL="268288" indent="0">
                        <a:buFont typeface="Wingdings" pitchFamily="2" charset="2"/>
                        <a:buChar char="§"/>
                      </a:pPr>
                      <a:r>
                        <a:rPr lang="en-US" sz="1600" dirty="0" smtClean="0"/>
                        <a:t>62</a:t>
                      </a:r>
                      <a:r>
                        <a:rPr lang="en-US" sz="1600" baseline="0" dirty="0" smtClean="0"/>
                        <a:t> reviews completed.</a:t>
                      </a:r>
                    </a:p>
                    <a:p>
                      <a:pPr marL="536575" indent="0">
                        <a:buFont typeface="Wingdings" pitchFamily="2" charset="2"/>
                        <a:buChar char="§"/>
                      </a:pPr>
                      <a:r>
                        <a:rPr lang="en-US" sz="1600" baseline="0" dirty="0" smtClean="0"/>
                        <a:t>60 cases where Wholesaler Average Transaction Price (W-ATP) &lt; Highest International Price Comparison Test (HIPC)</a:t>
                      </a:r>
                    </a:p>
                    <a:p>
                      <a:pPr marL="536575" indent="0">
                        <a:buFont typeface="Wingdings" pitchFamily="2" charset="2"/>
                        <a:buChar char="§"/>
                      </a:pPr>
                      <a:r>
                        <a:rPr lang="en-US" sz="1600" baseline="0" dirty="0" smtClean="0"/>
                        <a:t>2 cases where HIPC could not be conducted</a:t>
                      </a:r>
                      <a:endParaRPr lang="en-US" sz="1600" dirty="0"/>
                    </a:p>
                  </a:txBody>
                  <a:tcPr/>
                </a:tc>
              </a:tr>
              <a:tr h="634328">
                <a:tc>
                  <a:txBody>
                    <a:bodyPr/>
                    <a:lstStyle/>
                    <a:p>
                      <a:r>
                        <a:rPr lang="en-US" sz="1600" dirty="0" smtClean="0"/>
                        <a:t>Use of Public Prices</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 typeface="Wingdings" pitchFamily="2" charset="2"/>
                        <a:buChar char="§"/>
                        <a:tabLst/>
                        <a:defRPr/>
                      </a:pPr>
                      <a:r>
                        <a:rPr lang="en-CA" sz="1600" b="0" baseline="0" dirty="0" smtClean="0"/>
                        <a:t> E</a:t>
                      </a:r>
                      <a:r>
                        <a:rPr lang="en-CA" sz="1600" b="0" dirty="0" smtClean="0"/>
                        <a:t>nsure fair and predictable application of the Guidelines </a:t>
                      </a:r>
                    </a:p>
                    <a:p>
                      <a:pPr marL="0" marR="0" indent="0" algn="l" defTabSz="914400" rtl="0" eaLnBrk="1" fontAlgn="auto" latinLnBrk="0" hangingPunct="1">
                        <a:lnSpc>
                          <a:spcPct val="100000"/>
                        </a:lnSpc>
                        <a:spcBef>
                          <a:spcPts val="0"/>
                        </a:spcBef>
                        <a:spcAft>
                          <a:spcPts val="0"/>
                        </a:spcAft>
                        <a:buClrTx/>
                        <a:buSzTx/>
                        <a:buFont typeface="Wingdings" pitchFamily="2" charset="2"/>
                        <a:buChar char="§"/>
                        <a:tabLst/>
                        <a:defRPr/>
                      </a:pPr>
                      <a:r>
                        <a:rPr lang="en-CA" sz="1600" b="0" dirty="0" smtClean="0"/>
                        <a:t> Achieve greater transparency</a:t>
                      </a:r>
                      <a:endParaRPr lang="en-US" sz="1600" b="0" dirty="0" smtClean="0"/>
                    </a:p>
                  </a:txBody>
                  <a:tcPr/>
                </a:tc>
                <a:tc>
                  <a:txBody>
                    <a:bodyPr/>
                    <a:lstStyle/>
                    <a:p>
                      <a:pPr>
                        <a:buFont typeface="Wingdings" pitchFamily="2" charset="2"/>
                        <a:buChar char="§"/>
                      </a:pPr>
                      <a:r>
                        <a:rPr lang="en-US" sz="1600" dirty="0" smtClean="0"/>
                        <a:t> 19</a:t>
                      </a:r>
                      <a:r>
                        <a:rPr lang="en-US" sz="1600" baseline="0" dirty="0" smtClean="0"/>
                        <a:t> new drug products where Therapeutic Class</a:t>
                      </a:r>
                      <a:r>
                        <a:rPr lang="en-US" sz="1600" dirty="0" smtClean="0"/>
                        <a:t> Comparison (TCC)</a:t>
                      </a:r>
                      <a:r>
                        <a:rPr lang="en-US" sz="1600" baseline="0" dirty="0" smtClean="0"/>
                        <a:t> test conducted</a:t>
                      </a:r>
                    </a:p>
                    <a:p>
                      <a:pPr marL="268288" indent="0">
                        <a:buFont typeface="Wingdings" pitchFamily="2" charset="2"/>
                        <a:buChar char="§"/>
                      </a:pPr>
                      <a:r>
                        <a:rPr lang="en-US" sz="1600" dirty="0" smtClean="0"/>
                        <a:t> 11 cases public</a:t>
                      </a:r>
                      <a:r>
                        <a:rPr lang="en-US" sz="1600" baseline="0" dirty="0" smtClean="0"/>
                        <a:t> price of pivotal comparator &lt; National Non-Excessive Average Price (N-NEAP)</a:t>
                      </a:r>
                    </a:p>
                    <a:p>
                      <a:pPr marL="268288" indent="0">
                        <a:buFont typeface="Wingdings" pitchFamily="2" charset="2"/>
                        <a:buChar char="§"/>
                      </a:pPr>
                      <a:r>
                        <a:rPr lang="en-US" sz="1600" baseline="0" dirty="0" smtClean="0"/>
                        <a:t> 6 cases pivotal comparator not patented</a:t>
                      </a:r>
                    </a:p>
                    <a:p>
                      <a:pPr marL="176213" indent="-176213">
                        <a:buFont typeface="Wingdings" pitchFamily="2" charset="2"/>
                        <a:buChar char="§"/>
                      </a:pPr>
                      <a:r>
                        <a:rPr lang="en-US" sz="1600" baseline="0" dirty="0" smtClean="0"/>
                        <a:t>AQPP and RAMQ most frequently cited sources</a:t>
                      </a:r>
                      <a:endParaRPr lang="en-US" sz="1600" dirty="0"/>
                    </a:p>
                  </a:txBody>
                  <a:tcPr/>
                </a:tc>
              </a:tr>
              <a:tr h="630078">
                <a:tc>
                  <a:txBody>
                    <a:bodyPr/>
                    <a:lstStyle/>
                    <a:p>
                      <a:r>
                        <a:rPr lang="en-US" sz="1600" dirty="0" smtClean="0"/>
                        <a:t>Any Market</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600" dirty="0" smtClean="0"/>
                        <a:t> Ensuring that no sub-national market</a:t>
                      </a:r>
                      <a:r>
                        <a:rPr lang="en-US" sz="1600" baseline="0" dirty="0" smtClean="0"/>
                        <a:t> is </a:t>
                      </a:r>
                      <a:r>
                        <a:rPr lang="en-US" sz="1600" b="0" dirty="0" smtClean="0">
                          <a:solidFill>
                            <a:schemeClr val="tx1"/>
                          </a:solidFill>
                        </a:rPr>
                        <a:t>paying excessive prices</a:t>
                      </a:r>
                    </a:p>
                  </a:txBody>
                  <a:tcPr/>
                </a:tc>
                <a:tc>
                  <a:txBody>
                    <a:bodyPr/>
                    <a:lstStyle/>
                    <a:p>
                      <a:pPr>
                        <a:buFont typeface="Wingdings" pitchFamily="2" charset="2"/>
                        <a:buChar char="§"/>
                      </a:pPr>
                      <a:r>
                        <a:rPr lang="en-US" sz="1600" dirty="0" smtClean="0"/>
                        <a:t> Monitoring only</a:t>
                      </a:r>
                    </a:p>
                    <a:p>
                      <a:pPr>
                        <a:buFont typeface="Wingdings" pitchFamily="2" charset="2"/>
                        <a:buChar char="§"/>
                      </a:pPr>
                      <a:r>
                        <a:rPr lang="en-US" sz="1600" baseline="0" dirty="0" smtClean="0"/>
                        <a:t> Will apply only to drugs sold on or after January 2010</a:t>
                      </a:r>
                    </a:p>
                    <a:p>
                      <a:pPr>
                        <a:buFont typeface="Wingdings" pitchFamily="2" charset="2"/>
                        <a:buChar char="§"/>
                      </a:pPr>
                      <a:r>
                        <a:rPr lang="en-US" sz="1600" baseline="0" dirty="0" smtClean="0"/>
                        <a:t> Applied at intro, and when investigation triggered</a:t>
                      </a:r>
                      <a:endParaRPr lang="en-US" sz="1600" dirty="0" smtClean="0"/>
                    </a:p>
                  </a:txBody>
                  <a:tcPr/>
                </a:tc>
              </a:tr>
            </a:tbl>
          </a:graphicData>
        </a:graphic>
      </p:graphicFrame>
    </p:spTree>
    <p:extLst>
      <p:ext uri="{BB962C8B-B14F-4D97-AF65-F5344CB8AC3E}">
        <p14:creationId xmlns:p14="http://schemas.microsoft.com/office/powerpoint/2010/main" val="40090677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1219200" y="304800"/>
            <a:ext cx="7620000" cy="714375"/>
          </a:xfrm>
        </p:spPr>
        <p:txBody>
          <a:bodyPr/>
          <a:lstStyle/>
          <a:p>
            <a:r>
              <a:rPr lang="en-US" sz="2800" dirty="0" smtClean="0">
                <a:solidFill>
                  <a:schemeClr val="tx1"/>
                </a:solidFill>
              </a:rPr>
              <a:t>Regulatory Statistics</a:t>
            </a:r>
            <a:br>
              <a:rPr lang="en-US" sz="2800" dirty="0" smtClean="0">
                <a:solidFill>
                  <a:schemeClr val="tx1"/>
                </a:solidFill>
              </a:rPr>
            </a:br>
            <a:r>
              <a:rPr lang="en-US" sz="2800" dirty="0" smtClean="0"/>
              <a:t>______________________________________________</a:t>
            </a:r>
            <a:br>
              <a:rPr lang="en-US" sz="2800" dirty="0" smtClean="0"/>
            </a:br>
            <a:r>
              <a:rPr lang="en-US" sz="2800" dirty="0" smtClean="0"/>
              <a:t/>
            </a:r>
            <a:br>
              <a:rPr lang="en-US" sz="2800" dirty="0" smtClean="0"/>
            </a:br>
            <a:endParaRPr lang="en-US" sz="2800" dirty="0" smtClean="0"/>
          </a:p>
        </p:txBody>
      </p:sp>
      <p:sp>
        <p:nvSpPr>
          <p:cNvPr id="25602" name="Content Placeholder 2"/>
          <p:cNvSpPr>
            <a:spLocks noGrp="1"/>
          </p:cNvSpPr>
          <p:nvPr>
            <p:ph idx="1"/>
          </p:nvPr>
        </p:nvSpPr>
        <p:spPr>
          <a:xfrm>
            <a:off x="1066800" y="1413495"/>
            <a:ext cx="7848600" cy="5399881"/>
          </a:xfrm>
        </p:spPr>
        <p:txBody>
          <a:bodyPr/>
          <a:lstStyle/>
          <a:p>
            <a:pPr marL="457200" lvl="1" indent="-342900">
              <a:buSzPct val="95000"/>
              <a:buFont typeface="Wingdings" pitchFamily="2" charset="2"/>
              <a:buChar char="§"/>
            </a:pPr>
            <a:endParaRPr lang="en-US" sz="2400" b="1" dirty="0" smtClean="0">
              <a:solidFill>
                <a:schemeClr val="tx1"/>
              </a:solidFill>
            </a:endParaRPr>
          </a:p>
          <a:p>
            <a:pPr marL="457200" lvl="1" indent="-342900">
              <a:buSzPct val="95000"/>
              <a:buFont typeface="Wingdings" pitchFamily="2" charset="2"/>
              <a:buChar char="§"/>
            </a:pPr>
            <a:endParaRPr lang="en-US" sz="2400" b="1" dirty="0">
              <a:solidFill>
                <a:schemeClr val="tx1"/>
              </a:solidFill>
            </a:endParaRPr>
          </a:p>
          <a:p>
            <a:pPr marL="457200" lvl="1" indent="-342900">
              <a:buSzPct val="95000"/>
              <a:buFont typeface="Wingdings" pitchFamily="2" charset="2"/>
              <a:buChar char="§"/>
            </a:pPr>
            <a:endParaRPr lang="en-US" sz="2400" b="1" dirty="0" smtClean="0">
              <a:solidFill>
                <a:schemeClr val="tx1"/>
              </a:solidFill>
            </a:endParaRPr>
          </a:p>
          <a:p>
            <a:pPr marL="457200" lvl="1" indent="-342900">
              <a:buSzPct val="95000"/>
              <a:buFont typeface="Wingdings" pitchFamily="2" charset="2"/>
              <a:buChar char="§"/>
            </a:pPr>
            <a:endParaRPr lang="en-US" sz="2400" b="1" dirty="0">
              <a:solidFill>
                <a:schemeClr val="tx1"/>
              </a:solidFill>
            </a:endParaRPr>
          </a:p>
          <a:p>
            <a:pPr marL="457200" lvl="1" indent="-342900">
              <a:buSzPct val="95000"/>
              <a:buFont typeface="Wingdings" pitchFamily="2" charset="2"/>
              <a:buChar char="§"/>
            </a:pPr>
            <a:r>
              <a:rPr lang="en-US" sz="2400" b="1" dirty="0" smtClean="0">
                <a:solidFill>
                  <a:schemeClr val="tx1"/>
                </a:solidFill>
              </a:rPr>
              <a:t>Between 2000 and 2009, average of 86 new patented drug products/year</a:t>
            </a:r>
          </a:p>
          <a:p>
            <a:pPr marL="457200" lvl="1" indent="-342900">
              <a:buSzPct val="95000"/>
              <a:buFont typeface="Wingdings" pitchFamily="2" charset="2"/>
              <a:buChar char="§"/>
            </a:pPr>
            <a:r>
              <a:rPr lang="en-US" sz="2400" b="1" dirty="0" smtClean="0">
                <a:solidFill>
                  <a:schemeClr val="tx1"/>
                </a:solidFill>
              </a:rPr>
              <a:t>Of the 109 new drug products introduced in 2011:</a:t>
            </a:r>
          </a:p>
          <a:p>
            <a:pPr marL="749300" lvl="2" indent="-342900">
              <a:buSzPct val="95000"/>
              <a:buFont typeface="Wingdings" pitchFamily="2" charset="2"/>
              <a:buChar char="§"/>
            </a:pPr>
            <a:r>
              <a:rPr lang="en-US" b="1" dirty="0" smtClean="0">
                <a:solidFill>
                  <a:schemeClr val="tx1"/>
                </a:solidFill>
              </a:rPr>
              <a:t>79% within Guidelines</a:t>
            </a:r>
          </a:p>
          <a:p>
            <a:pPr marL="749300" lvl="2" indent="-342900">
              <a:buSzPct val="95000"/>
              <a:buFont typeface="Wingdings" pitchFamily="2" charset="2"/>
              <a:buChar char="§"/>
            </a:pPr>
            <a:r>
              <a:rPr lang="en-US" b="1" dirty="0" smtClean="0">
                <a:solidFill>
                  <a:schemeClr val="tx1"/>
                </a:solidFill>
              </a:rPr>
              <a:t>13% under investigation</a:t>
            </a:r>
          </a:p>
          <a:p>
            <a:pPr marL="749300" lvl="2" indent="-342900">
              <a:buSzPct val="95000"/>
              <a:buFont typeface="Wingdings" pitchFamily="2" charset="2"/>
              <a:buChar char="§"/>
            </a:pPr>
            <a:r>
              <a:rPr lang="en-US" b="1" dirty="0" smtClean="0">
                <a:solidFill>
                  <a:schemeClr val="tx1"/>
                </a:solidFill>
              </a:rPr>
              <a:t>8% outside of Guidelines but do not trigger an investigation</a:t>
            </a:r>
          </a:p>
          <a:p>
            <a:pPr marL="114300" lvl="1" indent="0">
              <a:buSzPct val="95000"/>
              <a:buNone/>
            </a:pPr>
            <a:r>
              <a:rPr lang="en-US" sz="2400" b="1" dirty="0" smtClean="0">
                <a:solidFill>
                  <a:schemeClr val="tx1"/>
                </a:solidFill>
              </a:rPr>
              <a:t> </a:t>
            </a:r>
          </a:p>
          <a:p>
            <a:pPr marL="457200" lvl="1" indent="-342900">
              <a:buSzPct val="95000"/>
              <a:buFont typeface="Wingdings" pitchFamily="2" charset="2"/>
              <a:buChar char="§"/>
            </a:pPr>
            <a:endParaRPr lang="en-US" b="1" dirty="0" smtClean="0">
              <a:solidFill>
                <a:schemeClr val="tx1"/>
              </a:solidFill>
            </a:endParaRPr>
          </a:p>
        </p:txBody>
      </p:sp>
      <p:sp>
        <p:nvSpPr>
          <p:cNvPr id="25603" name="Slide Number Placeholder 3"/>
          <p:cNvSpPr>
            <a:spLocks noGrp="1"/>
          </p:cNvSpPr>
          <p:nvPr>
            <p:ph type="sldNum" sz="quarter" idx="10"/>
          </p:nvPr>
        </p:nvSpPr>
        <p:spPr>
          <a:noFill/>
        </p:spPr>
        <p:txBody>
          <a:bodyPr/>
          <a:lstStyle/>
          <a:p>
            <a:fld id="{78438712-289D-458B-AF47-5F429D3E4676}" type="slidenum">
              <a:rPr lang="en-US" smtClean="0">
                <a:latin typeface="Arial" pitchFamily="-60" charset="-52"/>
                <a:ea typeface="ＭＳ Ｐゴシック" pitchFamily="-60" charset="-128"/>
                <a:cs typeface="ＭＳ Ｐゴシック" pitchFamily="-60" charset="-128"/>
              </a:rPr>
              <a:pPr/>
              <a:t>11</a:t>
            </a:fld>
            <a:endParaRPr lang="en-US" smtClean="0">
              <a:solidFill>
                <a:schemeClr val="tx1"/>
              </a:solidFill>
              <a:latin typeface="Arial" pitchFamily="-60" charset="-52"/>
              <a:ea typeface="ＭＳ Ｐゴシック" pitchFamily="-60" charset="-128"/>
              <a:cs typeface="ＭＳ Ｐゴシック" pitchFamily="-60" charset="-128"/>
            </a:endParaRPr>
          </a:p>
        </p:txBody>
      </p:sp>
      <p:graphicFrame>
        <p:nvGraphicFramePr>
          <p:cNvPr id="2" name="Table 1"/>
          <p:cNvGraphicFramePr>
            <a:graphicFrameLocks noGrp="1"/>
          </p:cNvGraphicFramePr>
          <p:nvPr>
            <p:extLst>
              <p:ext uri="{D42A27DB-BD31-4B8C-83A1-F6EECF244321}">
                <p14:modId xmlns:p14="http://schemas.microsoft.com/office/powerpoint/2010/main" val="3867558111"/>
              </p:ext>
            </p:extLst>
          </p:nvPr>
        </p:nvGraphicFramePr>
        <p:xfrm>
          <a:off x="1524000" y="1397000"/>
          <a:ext cx="6096000" cy="165100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a:endParaRPr lang="en-CA" dirty="0"/>
                    </a:p>
                  </a:txBody>
                  <a:tcPr>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tcPr>
                </a:tc>
                <a:tc>
                  <a:txBody>
                    <a:bodyPr/>
                    <a:lstStyle/>
                    <a:p>
                      <a:pPr algn="ctr"/>
                      <a:r>
                        <a:rPr lang="en-CA" dirty="0" smtClean="0">
                          <a:solidFill>
                            <a:schemeClr val="tx1"/>
                          </a:solidFill>
                        </a:rPr>
                        <a:t>2011</a:t>
                      </a:r>
                      <a:endParaRPr lang="en-CA" dirty="0">
                        <a:solidFill>
                          <a:schemeClr val="tx1"/>
                        </a:solidFill>
                      </a:endParaRPr>
                    </a:p>
                  </a:txBody>
                  <a:tcPr>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tcPr>
                </a:tc>
                <a:tc>
                  <a:txBody>
                    <a:bodyPr/>
                    <a:lstStyle/>
                    <a:p>
                      <a:pPr algn="ctr"/>
                      <a:r>
                        <a:rPr lang="en-CA" dirty="0" smtClean="0">
                          <a:solidFill>
                            <a:schemeClr val="tx1"/>
                          </a:solidFill>
                        </a:rPr>
                        <a:t>2010</a:t>
                      </a:r>
                      <a:endParaRPr lang="en-CA" dirty="0">
                        <a:solidFill>
                          <a:schemeClr val="tx1"/>
                        </a:solidFill>
                      </a:endParaRPr>
                    </a:p>
                  </a:txBody>
                  <a:tcPr>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tcPr>
                </a:tc>
              </a:tr>
              <a:tr h="370840">
                <a:tc>
                  <a:txBody>
                    <a:bodyPr/>
                    <a:lstStyle/>
                    <a:p>
                      <a:r>
                        <a:rPr lang="en-CA" b="1" dirty="0" smtClean="0"/>
                        <a:t>New Drug</a:t>
                      </a:r>
                      <a:r>
                        <a:rPr lang="en-CA" b="1" baseline="0" dirty="0" smtClean="0"/>
                        <a:t> Products Introduced</a:t>
                      </a:r>
                    </a:p>
                  </a:txBody>
                  <a:tcPr>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tcPr>
                </a:tc>
                <a:tc>
                  <a:txBody>
                    <a:bodyPr/>
                    <a:lstStyle/>
                    <a:p>
                      <a:pPr algn="ctr"/>
                      <a:r>
                        <a:rPr lang="en-CA" dirty="0" smtClean="0"/>
                        <a:t>109</a:t>
                      </a:r>
                      <a:endParaRPr lang="en-CA" dirty="0"/>
                    </a:p>
                  </a:txBody>
                  <a:tcPr>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tcPr>
                </a:tc>
                <a:tc>
                  <a:txBody>
                    <a:bodyPr/>
                    <a:lstStyle/>
                    <a:p>
                      <a:pPr algn="ctr"/>
                      <a:r>
                        <a:rPr lang="en-CA" dirty="0" smtClean="0"/>
                        <a:t>68</a:t>
                      </a:r>
                      <a:endParaRPr lang="en-CA" dirty="0"/>
                    </a:p>
                  </a:txBody>
                  <a:tcPr>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tcPr>
                </a:tc>
              </a:tr>
              <a:tr h="370840">
                <a:tc>
                  <a:txBody>
                    <a:bodyPr/>
                    <a:lstStyle/>
                    <a:p>
                      <a:r>
                        <a:rPr lang="en-CA" b="1" dirty="0" smtClean="0"/>
                        <a:t>Number of Investigations</a:t>
                      </a:r>
                      <a:endParaRPr lang="en-CA" b="1" dirty="0"/>
                    </a:p>
                  </a:txBody>
                  <a:tcPr>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tcPr>
                </a:tc>
                <a:tc>
                  <a:txBody>
                    <a:bodyPr/>
                    <a:lstStyle/>
                    <a:p>
                      <a:pPr algn="ctr"/>
                      <a:r>
                        <a:rPr lang="en-CA" dirty="0" smtClean="0"/>
                        <a:t>69</a:t>
                      </a:r>
                      <a:endParaRPr lang="en-CA" dirty="0"/>
                    </a:p>
                  </a:txBody>
                  <a:tcPr>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tcPr>
                </a:tc>
                <a:tc>
                  <a:txBody>
                    <a:bodyPr/>
                    <a:lstStyle/>
                    <a:p>
                      <a:pPr algn="ctr"/>
                      <a:r>
                        <a:rPr lang="en-CA" dirty="0" smtClean="0"/>
                        <a:t>87</a:t>
                      </a:r>
                      <a:endParaRPr lang="en-CA" dirty="0"/>
                    </a:p>
                  </a:txBody>
                  <a:tcPr>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tcPr>
                </a:tc>
              </a:tr>
            </a:tbl>
          </a:graphicData>
        </a:graphic>
      </p:graphicFrame>
    </p:spTree>
    <p:extLst>
      <p:ext uri="{BB962C8B-B14F-4D97-AF65-F5344CB8AC3E}">
        <p14:creationId xmlns:p14="http://schemas.microsoft.com/office/powerpoint/2010/main" val="22720418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1066800" y="260648"/>
            <a:ext cx="7848600" cy="714364"/>
          </a:xfrm>
        </p:spPr>
        <p:txBody>
          <a:bodyPr/>
          <a:lstStyle/>
          <a:p>
            <a:r>
              <a:rPr lang="en-US" sz="2800" dirty="0" smtClean="0">
                <a:solidFill>
                  <a:schemeClr val="tx1"/>
                </a:solidFill>
              </a:rPr>
              <a:t>Regulatory Statistics: Voluntary Compliance Undertakings and Board Orders – 2008-2012 </a:t>
            </a:r>
            <a:br>
              <a:rPr lang="en-US" sz="2800" dirty="0" smtClean="0">
                <a:solidFill>
                  <a:schemeClr val="tx1"/>
                </a:solidFill>
              </a:rPr>
            </a:br>
            <a:r>
              <a:rPr lang="en-US" sz="2800" dirty="0" smtClean="0"/>
              <a:t>________________________________________________</a:t>
            </a:r>
            <a:br>
              <a:rPr lang="en-US" sz="2800" dirty="0" smtClean="0"/>
            </a:br>
            <a:r>
              <a:rPr lang="en-US" sz="2800" dirty="0" smtClean="0"/>
              <a:t/>
            </a:r>
            <a:br>
              <a:rPr lang="en-US" sz="2800" dirty="0" smtClean="0"/>
            </a:br>
            <a:endParaRPr lang="en-US" sz="2800" dirty="0" smtClean="0"/>
          </a:p>
        </p:txBody>
      </p:sp>
      <p:sp>
        <p:nvSpPr>
          <p:cNvPr id="27650" name="Content Placeholder 2"/>
          <p:cNvSpPr>
            <a:spLocks noGrp="1"/>
          </p:cNvSpPr>
          <p:nvPr>
            <p:ph idx="1"/>
          </p:nvPr>
        </p:nvSpPr>
        <p:spPr>
          <a:xfrm>
            <a:off x="1115616" y="1412776"/>
            <a:ext cx="7848600" cy="4536504"/>
          </a:xfrm>
        </p:spPr>
        <p:txBody>
          <a:bodyPr/>
          <a:lstStyle/>
          <a:p>
            <a:pPr marL="342900" lvl="1" indent="0">
              <a:buNone/>
            </a:pPr>
            <a:endParaRPr lang="en-US" dirty="0" smtClean="0">
              <a:solidFill>
                <a:schemeClr val="tx1"/>
              </a:solidFill>
            </a:endParaRPr>
          </a:p>
          <a:p>
            <a:pPr marL="342900" lvl="1" indent="0">
              <a:buNone/>
            </a:pPr>
            <a:endParaRPr lang="en-US" dirty="0">
              <a:solidFill>
                <a:schemeClr val="tx1"/>
              </a:solidFill>
            </a:endParaRPr>
          </a:p>
          <a:p>
            <a:pPr>
              <a:buFont typeface="Wingdings" pitchFamily="2" charset="2"/>
              <a:buChar char="§"/>
            </a:pPr>
            <a:endParaRPr lang="en-US" dirty="0" smtClean="0">
              <a:solidFill>
                <a:schemeClr val="tx1"/>
              </a:solidFill>
            </a:endParaRPr>
          </a:p>
        </p:txBody>
      </p:sp>
      <p:sp>
        <p:nvSpPr>
          <p:cNvPr id="2" name="Slide Number Placeholder 1"/>
          <p:cNvSpPr>
            <a:spLocks noGrp="1"/>
          </p:cNvSpPr>
          <p:nvPr>
            <p:ph type="sldNum" sz="quarter" idx="10"/>
          </p:nvPr>
        </p:nvSpPr>
        <p:spPr/>
        <p:txBody>
          <a:bodyPr/>
          <a:lstStyle/>
          <a:p>
            <a:fld id="{9AE01BED-D8E1-49C6-9412-EC47A3C5ABFB}" type="slidenum">
              <a:rPr lang="en-US" smtClean="0">
                <a:solidFill>
                  <a:srgbClr val="FFFFFF"/>
                </a:solidFill>
              </a:rPr>
              <a:pPr/>
              <a:t>12</a:t>
            </a:fld>
            <a:endParaRPr lang="en-US">
              <a:solidFill>
                <a:srgbClr val="FFFFFF"/>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173800747"/>
              </p:ext>
            </p:extLst>
          </p:nvPr>
        </p:nvGraphicFramePr>
        <p:xfrm>
          <a:off x="1547664" y="1556792"/>
          <a:ext cx="5688632" cy="4376080"/>
        </p:xfrm>
        <a:graphic>
          <a:graphicData uri="http://schemas.openxmlformats.org/drawingml/2006/table">
            <a:tbl>
              <a:tblPr firstRow="1" bandRow="1">
                <a:tableStyleId>{9D7B26C5-4107-4FEC-AEDC-1716B250A1EF}</a:tableStyleId>
              </a:tblPr>
              <a:tblGrid>
                <a:gridCol w="1422158"/>
                <a:gridCol w="1422158"/>
                <a:gridCol w="1422158"/>
                <a:gridCol w="1422158"/>
              </a:tblGrid>
              <a:tr h="1112215">
                <a:tc>
                  <a:txBody>
                    <a:bodyPr/>
                    <a:lstStyle/>
                    <a:p>
                      <a:pPr algn="ctr"/>
                      <a:r>
                        <a:rPr lang="en-US" sz="2000" b="1" noProof="0" dirty="0" smtClean="0"/>
                        <a:t>Year</a:t>
                      </a:r>
                      <a:endParaRPr lang="en-US" sz="2000" b="1" noProof="0" dirty="0"/>
                    </a:p>
                  </a:txBody>
                  <a:tcPr>
                    <a:gradFill>
                      <a:gsLst>
                        <a:gs pos="0">
                          <a:schemeClr val="tx1">
                            <a:lumMod val="60000"/>
                            <a:lumOff val="4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en-US" sz="2000" b="1" noProof="0" dirty="0" smtClean="0"/>
                        <a:t># VCUs</a:t>
                      </a:r>
                      <a:endParaRPr lang="en-US" sz="2000" b="1" noProof="0" dirty="0"/>
                    </a:p>
                  </a:txBody>
                  <a:tcPr>
                    <a:gradFill>
                      <a:gsLst>
                        <a:gs pos="0">
                          <a:schemeClr val="tx1">
                            <a:lumMod val="60000"/>
                            <a:lumOff val="4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en-US" sz="2000" b="1" noProof="0" dirty="0" smtClean="0"/>
                        <a:t># Board Orders</a:t>
                      </a:r>
                      <a:endParaRPr lang="en-US" sz="2000" b="1" noProof="0" dirty="0"/>
                    </a:p>
                  </a:txBody>
                  <a:tcPr>
                    <a:gradFill>
                      <a:gsLst>
                        <a:gs pos="0">
                          <a:schemeClr val="tx1">
                            <a:lumMod val="60000"/>
                            <a:lumOff val="4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a:r>
                        <a:rPr lang="en-US" sz="2000" b="1" noProof="0" dirty="0" smtClean="0"/>
                        <a:t>Payments</a:t>
                      </a:r>
                    </a:p>
                    <a:p>
                      <a:pPr algn="ctr"/>
                      <a:r>
                        <a:rPr lang="en-US" sz="2000" b="1" noProof="0" dirty="0" smtClean="0"/>
                        <a:t>of</a:t>
                      </a:r>
                      <a:r>
                        <a:rPr lang="en-US" sz="2000" b="1" baseline="0" noProof="0" dirty="0" smtClean="0"/>
                        <a:t> Excess Revenues</a:t>
                      </a:r>
                      <a:endParaRPr lang="en-US" sz="2000" b="1" noProof="0" dirty="0"/>
                    </a:p>
                  </a:txBody>
                  <a:tcPr>
                    <a:gradFill>
                      <a:gsLst>
                        <a:gs pos="0">
                          <a:schemeClr val="tx1">
                            <a:lumMod val="60000"/>
                            <a:lumOff val="40000"/>
                          </a:schemeClr>
                        </a:gs>
                        <a:gs pos="50000">
                          <a:schemeClr val="accent1">
                            <a:tint val="44500"/>
                            <a:satMod val="160000"/>
                          </a:schemeClr>
                        </a:gs>
                        <a:gs pos="100000">
                          <a:schemeClr val="accent1">
                            <a:tint val="23500"/>
                            <a:satMod val="160000"/>
                          </a:schemeClr>
                        </a:gs>
                      </a:gsLst>
                      <a:lin ang="5400000" scaled="0"/>
                    </a:gradFill>
                  </a:tcPr>
                </a:tc>
              </a:tr>
              <a:tr h="652773">
                <a:tc>
                  <a:txBody>
                    <a:bodyPr/>
                    <a:lstStyle/>
                    <a:p>
                      <a:pPr algn="ctr">
                        <a:lnSpc>
                          <a:spcPct val="115000"/>
                        </a:lnSpc>
                        <a:spcAft>
                          <a:spcPts val="0"/>
                        </a:spcAft>
                      </a:pPr>
                      <a:r>
                        <a:rPr lang="en-CA" sz="1800" b="1" dirty="0" smtClean="0">
                          <a:effectLst/>
                          <a:latin typeface="Calibri"/>
                          <a:ea typeface="Calibri"/>
                          <a:cs typeface="Times New Roman"/>
                        </a:rPr>
                        <a:t>2008</a:t>
                      </a:r>
                      <a:endParaRPr lang="en-CA" sz="1800" b="1" dirty="0">
                        <a:effectLst/>
                        <a:latin typeface="Calibri"/>
                        <a:ea typeface="Calibri"/>
                        <a:cs typeface="Times New Roman"/>
                      </a:endParaRPr>
                    </a:p>
                  </a:txBody>
                  <a:tcPr marL="68580" marR="6858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800" kern="1200" dirty="0" smtClean="0">
                          <a:solidFill>
                            <a:schemeClr val="tx1"/>
                          </a:solidFill>
                          <a:effectLst/>
                          <a:latin typeface="Calibri" pitchFamily="34" charset="0"/>
                          <a:ea typeface="+mn-ea"/>
                          <a:cs typeface="Calibri" pitchFamily="34" charset="0"/>
                        </a:rPr>
                        <a:t>6</a:t>
                      </a:r>
                      <a:endParaRPr lang="en-CA" sz="1800" dirty="0">
                        <a:effectLst/>
                        <a:latin typeface="Calibri" pitchFamily="34" charset="0"/>
                        <a:ea typeface="Calibri"/>
                        <a:cs typeface="Calibri" pitchFamily="34" charset="0"/>
                      </a:endParaRPr>
                    </a:p>
                  </a:txBody>
                  <a:tcPr marL="68580" marR="68580" marT="0" marB="0"/>
                </a:tc>
                <a:tc>
                  <a:txBody>
                    <a:bodyPr/>
                    <a:lstStyle/>
                    <a:p>
                      <a:pPr algn="ctr">
                        <a:lnSpc>
                          <a:spcPct val="115000"/>
                        </a:lnSpc>
                        <a:spcAft>
                          <a:spcPts val="0"/>
                        </a:spcAft>
                      </a:pPr>
                      <a:r>
                        <a:rPr lang="en-CA" sz="1800" dirty="0" smtClean="0">
                          <a:effectLst/>
                          <a:latin typeface="Calibri"/>
                          <a:ea typeface="Calibri"/>
                          <a:cs typeface="Times New Roman"/>
                        </a:rPr>
                        <a:t>1</a:t>
                      </a:r>
                      <a:endParaRPr lang="en-CA"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CA" sz="1800" dirty="0" smtClean="0">
                          <a:effectLst/>
                          <a:latin typeface="Calibri"/>
                          <a:ea typeface="Calibri"/>
                          <a:cs typeface="Times New Roman"/>
                        </a:rPr>
                        <a:t>$25.5M</a:t>
                      </a:r>
                      <a:endParaRPr lang="en-CA" sz="1800" dirty="0">
                        <a:effectLst/>
                        <a:latin typeface="Calibri"/>
                        <a:ea typeface="Calibri"/>
                        <a:cs typeface="Times New Roman"/>
                      </a:endParaRPr>
                    </a:p>
                  </a:txBody>
                  <a:tcPr marL="68580" marR="68580" marT="0" marB="0"/>
                </a:tc>
              </a:tr>
              <a:tr h="652773">
                <a:tc>
                  <a:txBody>
                    <a:bodyPr/>
                    <a:lstStyle/>
                    <a:p>
                      <a:pPr algn="ctr">
                        <a:lnSpc>
                          <a:spcPct val="115000"/>
                        </a:lnSpc>
                        <a:spcAft>
                          <a:spcPts val="0"/>
                        </a:spcAft>
                      </a:pPr>
                      <a:r>
                        <a:rPr lang="fr-CA" sz="1800" b="1" dirty="0">
                          <a:effectLst/>
                          <a:latin typeface="Calibri"/>
                          <a:ea typeface="Calibri"/>
                          <a:cs typeface="Times New Roman"/>
                        </a:rPr>
                        <a:t>2009</a:t>
                      </a:r>
                      <a:endParaRPr lang="en-CA"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CA" sz="1800" dirty="0">
                          <a:effectLst/>
                          <a:latin typeface="Calibri"/>
                          <a:ea typeface="Calibri"/>
                          <a:cs typeface="Times New Roman"/>
                        </a:rPr>
                        <a:t>10</a:t>
                      </a:r>
                      <a:endParaRPr lang="en-CA"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CA" sz="1800" dirty="0">
                          <a:effectLst/>
                          <a:latin typeface="Calibri"/>
                          <a:ea typeface="Calibri"/>
                          <a:cs typeface="Times New Roman"/>
                        </a:rPr>
                        <a:t>1</a:t>
                      </a:r>
                      <a:endParaRPr lang="en-CA"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CA" sz="1800" dirty="0" smtClean="0">
                          <a:effectLst/>
                          <a:latin typeface="Calibri"/>
                          <a:ea typeface="Calibri"/>
                          <a:cs typeface="Times New Roman"/>
                        </a:rPr>
                        <a:t>$37.3M</a:t>
                      </a:r>
                      <a:endParaRPr lang="en-CA" sz="1800" dirty="0">
                        <a:effectLst/>
                        <a:latin typeface="Calibri"/>
                        <a:ea typeface="Calibri"/>
                        <a:cs typeface="Times New Roman"/>
                      </a:endParaRPr>
                    </a:p>
                  </a:txBody>
                  <a:tcPr marL="68580" marR="68580" marT="0" marB="0"/>
                </a:tc>
              </a:tr>
              <a:tr h="652773">
                <a:tc>
                  <a:txBody>
                    <a:bodyPr/>
                    <a:lstStyle/>
                    <a:p>
                      <a:pPr algn="ctr">
                        <a:lnSpc>
                          <a:spcPct val="115000"/>
                        </a:lnSpc>
                        <a:spcAft>
                          <a:spcPts val="0"/>
                        </a:spcAft>
                      </a:pPr>
                      <a:r>
                        <a:rPr lang="fr-CA" sz="1800" b="1" dirty="0">
                          <a:effectLst/>
                          <a:latin typeface="Calibri"/>
                          <a:ea typeface="Calibri"/>
                          <a:cs typeface="Times New Roman"/>
                        </a:rPr>
                        <a:t>2010</a:t>
                      </a:r>
                      <a:endParaRPr lang="en-CA"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CA" sz="1800" dirty="0">
                          <a:effectLst/>
                          <a:latin typeface="Calibri"/>
                          <a:ea typeface="Calibri"/>
                          <a:cs typeface="Times New Roman"/>
                        </a:rPr>
                        <a:t>12</a:t>
                      </a:r>
                      <a:endParaRPr lang="en-CA"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CA" sz="1800">
                          <a:effectLst/>
                          <a:latin typeface="Calibri"/>
                          <a:ea typeface="Calibri"/>
                          <a:cs typeface="Times New Roman"/>
                        </a:rPr>
                        <a:t>3</a:t>
                      </a:r>
                      <a:endParaRPr lang="en-CA" sz="1800">
                        <a:effectLst/>
                        <a:latin typeface="Calibri"/>
                        <a:ea typeface="Calibri"/>
                        <a:cs typeface="Times New Roman"/>
                      </a:endParaRPr>
                    </a:p>
                  </a:txBody>
                  <a:tcPr marL="68580" marR="68580" marT="0" marB="0"/>
                </a:tc>
                <a:tc>
                  <a:txBody>
                    <a:bodyPr/>
                    <a:lstStyle/>
                    <a:p>
                      <a:pPr algn="ctr">
                        <a:lnSpc>
                          <a:spcPct val="115000"/>
                        </a:lnSpc>
                        <a:spcAft>
                          <a:spcPts val="0"/>
                        </a:spcAft>
                      </a:pPr>
                      <a:r>
                        <a:rPr lang="fr-CA" sz="1800" dirty="0" smtClean="0">
                          <a:effectLst/>
                          <a:latin typeface="Calibri"/>
                          <a:ea typeface="Calibri"/>
                          <a:cs typeface="Times New Roman"/>
                        </a:rPr>
                        <a:t>$13.2M</a:t>
                      </a:r>
                      <a:endParaRPr lang="en-CA" sz="1800" dirty="0">
                        <a:effectLst/>
                        <a:latin typeface="Calibri"/>
                        <a:ea typeface="Calibri"/>
                        <a:cs typeface="Times New Roman"/>
                      </a:endParaRPr>
                    </a:p>
                  </a:txBody>
                  <a:tcPr marL="68580" marR="68580" marT="0" marB="0"/>
                </a:tc>
              </a:tr>
              <a:tr h="652773">
                <a:tc>
                  <a:txBody>
                    <a:bodyPr/>
                    <a:lstStyle/>
                    <a:p>
                      <a:pPr algn="ctr">
                        <a:lnSpc>
                          <a:spcPct val="115000"/>
                        </a:lnSpc>
                        <a:spcAft>
                          <a:spcPts val="0"/>
                        </a:spcAft>
                      </a:pPr>
                      <a:r>
                        <a:rPr lang="fr-CA" sz="1800" b="1" dirty="0">
                          <a:effectLst/>
                          <a:latin typeface="Calibri"/>
                          <a:ea typeface="Calibri"/>
                          <a:cs typeface="Times New Roman"/>
                        </a:rPr>
                        <a:t>2011</a:t>
                      </a:r>
                      <a:endParaRPr lang="en-CA"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CA" sz="1800" dirty="0">
                          <a:effectLst/>
                          <a:latin typeface="Calibri"/>
                          <a:ea typeface="Calibri"/>
                          <a:cs typeface="Times New Roman"/>
                        </a:rPr>
                        <a:t>9</a:t>
                      </a:r>
                      <a:endParaRPr lang="en-CA"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CA" sz="1800" dirty="0">
                          <a:effectLst/>
                          <a:latin typeface="Calibri"/>
                          <a:ea typeface="Calibri"/>
                          <a:cs typeface="Times New Roman"/>
                        </a:rPr>
                        <a:t>1</a:t>
                      </a:r>
                      <a:endParaRPr lang="en-CA"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CA" sz="1800" dirty="0" smtClean="0">
                          <a:effectLst/>
                          <a:latin typeface="Calibri"/>
                          <a:ea typeface="Calibri"/>
                          <a:cs typeface="Times New Roman"/>
                        </a:rPr>
                        <a:t>$0.9M</a:t>
                      </a:r>
                      <a:endParaRPr lang="en-CA" sz="1800" dirty="0">
                        <a:effectLst/>
                        <a:latin typeface="Calibri"/>
                        <a:ea typeface="Calibri"/>
                        <a:cs typeface="Times New Roman"/>
                      </a:endParaRPr>
                    </a:p>
                  </a:txBody>
                  <a:tcPr marL="68580" marR="68580" marT="0" marB="0"/>
                </a:tc>
              </a:tr>
              <a:tr h="652773">
                <a:tc>
                  <a:txBody>
                    <a:bodyPr/>
                    <a:lstStyle/>
                    <a:p>
                      <a:pPr algn="ctr">
                        <a:lnSpc>
                          <a:spcPct val="115000"/>
                        </a:lnSpc>
                        <a:spcAft>
                          <a:spcPts val="0"/>
                        </a:spcAft>
                      </a:pPr>
                      <a:r>
                        <a:rPr lang="fr-CA" sz="1800" b="1" dirty="0" smtClean="0">
                          <a:effectLst/>
                          <a:latin typeface="Calibri"/>
                          <a:ea typeface="Calibri"/>
                          <a:cs typeface="Times New Roman"/>
                        </a:rPr>
                        <a:t>2012</a:t>
                      </a:r>
                    </a:p>
                    <a:p>
                      <a:pPr algn="ctr">
                        <a:lnSpc>
                          <a:spcPct val="115000"/>
                        </a:lnSpc>
                        <a:spcAft>
                          <a:spcPts val="0"/>
                        </a:spcAft>
                      </a:pPr>
                      <a:r>
                        <a:rPr lang="fr-CA" sz="1200" b="1" dirty="0" smtClean="0">
                          <a:effectLst/>
                          <a:latin typeface="Calibri"/>
                          <a:ea typeface="Calibri"/>
                          <a:cs typeface="Times New Roman"/>
                        </a:rPr>
                        <a:t>(May 31)</a:t>
                      </a:r>
                      <a:endParaRPr lang="en-CA" sz="12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CA" sz="1800" dirty="0">
                          <a:effectLst/>
                          <a:latin typeface="Calibri"/>
                          <a:ea typeface="Calibri"/>
                          <a:cs typeface="Times New Roman"/>
                        </a:rPr>
                        <a:t>6</a:t>
                      </a:r>
                      <a:endParaRPr lang="en-CA"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CA" sz="1800" dirty="0">
                          <a:effectLst/>
                          <a:latin typeface="Calibri"/>
                          <a:ea typeface="Calibri"/>
                          <a:cs typeface="Times New Roman"/>
                        </a:rPr>
                        <a:t>1</a:t>
                      </a:r>
                      <a:endParaRPr lang="en-CA"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CA" sz="1800" dirty="0" smtClean="0">
                          <a:effectLst/>
                          <a:latin typeface="Calibri"/>
                          <a:ea typeface="Calibri"/>
                          <a:cs typeface="Times New Roman"/>
                        </a:rPr>
                        <a:t>$12.1M</a:t>
                      </a:r>
                      <a:endParaRPr lang="en-CA" sz="18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2497185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1066800" y="260648"/>
            <a:ext cx="7848600" cy="714364"/>
          </a:xfrm>
        </p:spPr>
        <p:txBody>
          <a:bodyPr/>
          <a:lstStyle/>
          <a:p>
            <a:r>
              <a:rPr lang="en-US" sz="2800" dirty="0" smtClean="0">
                <a:solidFill>
                  <a:schemeClr val="tx1"/>
                </a:solidFill>
              </a:rPr>
              <a:t>Update on Hearings</a:t>
            </a:r>
            <a:br>
              <a:rPr lang="en-US" sz="2800" dirty="0" smtClean="0">
                <a:solidFill>
                  <a:schemeClr val="tx1"/>
                </a:solidFill>
              </a:rPr>
            </a:br>
            <a:r>
              <a:rPr lang="en-US" sz="2800" dirty="0" smtClean="0"/>
              <a:t>________________________________________________</a:t>
            </a:r>
            <a:br>
              <a:rPr lang="en-US" sz="2800" dirty="0" smtClean="0"/>
            </a:br>
            <a:r>
              <a:rPr lang="en-US" sz="2800" dirty="0" smtClean="0"/>
              <a:t/>
            </a:r>
            <a:br>
              <a:rPr lang="en-US" sz="2800" dirty="0" smtClean="0"/>
            </a:br>
            <a:endParaRPr lang="en-US" sz="2800" dirty="0" smtClean="0"/>
          </a:p>
        </p:txBody>
      </p:sp>
      <p:sp>
        <p:nvSpPr>
          <p:cNvPr id="27650" name="Content Placeholder 2"/>
          <p:cNvSpPr>
            <a:spLocks noGrp="1"/>
          </p:cNvSpPr>
          <p:nvPr>
            <p:ph idx="1"/>
          </p:nvPr>
        </p:nvSpPr>
        <p:spPr>
          <a:xfrm>
            <a:off x="1115616" y="1052736"/>
            <a:ext cx="7848600" cy="4968552"/>
          </a:xfrm>
        </p:spPr>
        <p:txBody>
          <a:bodyPr/>
          <a:lstStyle/>
          <a:p>
            <a:pPr>
              <a:buFont typeface="Wingdings" pitchFamily="2" charset="2"/>
              <a:buChar char="§"/>
            </a:pPr>
            <a:r>
              <a:rPr lang="en-US" dirty="0" smtClean="0">
                <a:solidFill>
                  <a:schemeClr val="tx1"/>
                </a:solidFill>
              </a:rPr>
              <a:t>Matters before the Board</a:t>
            </a:r>
          </a:p>
          <a:p>
            <a:pPr lvl="1">
              <a:buFont typeface="Wingdings" pitchFamily="2" charset="2"/>
              <a:buChar char="§"/>
            </a:pPr>
            <a:r>
              <a:rPr lang="en-US" dirty="0" smtClean="0">
                <a:solidFill>
                  <a:schemeClr val="tx1"/>
                </a:solidFill>
              </a:rPr>
              <a:t>Ongoing</a:t>
            </a:r>
          </a:p>
          <a:p>
            <a:pPr lvl="2">
              <a:buFont typeface="Wingdings" pitchFamily="2" charset="2"/>
              <a:buChar char="§"/>
            </a:pPr>
            <a:r>
              <a:rPr lang="en-CA" dirty="0" err="1" smtClean="0">
                <a:solidFill>
                  <a:schemeClr val="tx1"/>
                </a:solidFill>
              </a:rPr>
              <a:t>Apotex</a:t>
            </a:r>
            <a:r>
              <a:rPr lang="en-CA" dirty="0" smtClean="0">
                <a:solidFill>
                  <a:schemeClr val="tx1"/>
                </a:solidFill>
              </a:rPr>
              <a:t> </a:t>
            </a:r>
            <a:r>
              <a:rPr lang="en-CA" dirty="0">
                <a:solidFill>
                  <a:schemeClr val="tx1"/>
                </a:solidFill>
              </a:rPr>
              <a:t>Inc. (Failure to </a:t>
            </a:r>
            <a:r>
              <a:rPr lang="en-CA" dirty="0" smtClean="0">
                <a:solidFill>
                  <a:schemeClr val="tx1"/>
                </a:solidFill>
              </a:rPr>
              <a:t>File)</a:t>
            </a:r>
          </a:p>
          <a:p>
            <a:pPr lvl="2">
              <a:buFont typeface="Wingdings" pitchFamily="2" charset="2"/>
              <a:buChar char="§"/>
            </a:pPr>
            <a:r>
              <a:rPr lang="en-CA" dirty="0" smtClean="0">
                <a:solidFill>
                  <a:schemeClr val="tx1"/>
                </a:solidFill>
              </a:rPr>
              <a:t>Apo-</a:t>
            </a:r>
            <a:r>
              <a:rPr lang="en-CA" dirty="0" err="1" smtClean="0">
                <a:solidFill>
                  <a:schemeClr val="tx1"/>
                </a:solidFill>
              </a:rPr>
              <a:t>Salvent</a:t>
            </a:r>
            <a:r>
              <a:rPr lang="en-CA" dirty="0" smtClean="0">
                <a:solidFill>
                  <a:schemeClr val="tx1"/>
                </a:solidFill>
              </a:rPr>
              <a:t> </a:t>
            </a:r>
            <a:r>
              <a:rPr lang="en-CA" dirty="0">
                <a:solidFill>
                  <a:schemeClr val="tx1"/>
                </a:solidFill>
              </a:rPr>
              <a:t>CFC</a:t>
            </a:r>
          </a:p>
          <a:p>
            <a:pPr lvl="1">
              <a:buFont typeface="Wingdings" pitchFamily="2" charset="2"/>
              <a:buChar char="§"/>
            </a:pPr>
            <a:r>
              <a:rPr lang="en-US" dirty="0" smtClean="0">
                <a:solidFill>
                  <a:schemeClr val="tx1"/>
                </a:solidFill>
              </a:rPr>
              <a:t>Decisions pending</a:t>
            </a:r>
          </a:p>
          <a:p>
            <a:pPr lvl="2">
              <a:buFont typeface="Wingdings" pitchFamily="2" charset="2"/>
              <a:buChar char="§"/>
            </a:pPr>
            <a:r>
              <a:rPr lang="en-US" i="1" dirty="0" smtClean="0">
                <a:solidFill>
                  <a:schemeClr val="tx1"/>
                </a:solidFill>
              </a:rPr>
              <a:t>Sandoz Inc.</a:t>
            </a:r>
            <a:r>
              <a:rPr lang="en-US" dirty="0" smtClean="0">
                <a:solidFill>
                  <a:schemeClr val="tx1"/>
                </a:solidFill>
              </a:rPr>
              <a:t> (Failure to File)</a:t>
            </a:r>
          </a:p>
          <a:p>
            <a:pPr lvl="2">
              <a:buFont typeface="Wingdings" pitchFamily="2" charset="2"/>
              <a:buChar char="§"/>
            </a:pPr>
            <a:r>
              <a:rPr lang="en-US" i="1" dirty="0" err="1" smtClean="0">
                <a:solidFill>
                  <a:schemeClr val="tx1"/>
                </a:solidFill>
              </a:rPr>
              <a:t>Pentacel</a:t>
            </a:r>
            <a:r>
              <a:rPr lang="en-US" i="1" dirty="0" smtClean="0">
                <a:solidFill>
                  <a:schemeClr val="tx1"/>
                </a:solidFill>
              </a:rPr>
              <a:t> and </a:t>
            </a:r>
            <a:r>
              <a:rPr lang="en-US" i="1" dirty="0" err="1" smtClean="0">
                <a:solidFill>
                  <a:schemeClr val="tx1"/>
                </a:solidFill>
              </a:rPr>
              <a:t>Quadracel</a:t>
            </a:r>
            <a:r>
              <a:rPr lang="en-US" dirty="0" smtClean="0">
                <a:solidFill>
                  <a:schemeClr val="tx1"/>
                </a:solidFill>
              </a:rPr>
              <a:t> (reconsideration of the reasons on remedy)</a:t>
            </a:r>
          </a:p>
          <a:p>
            <a:pPr>
              <a:buFont typeface="Wingdings" pitchFamily="2" charset="2"/>
              <a:buChar char="§"/>
            </a:pPr>
            <a:r>
              <a:rPr lang="en-US" dirty="0" smtClean="0">
                <a:solidFill>
                  <a:schemeClr val="tx1"/>
                </a:solidFill>
              </a:rPr>
              <a:t>Matters before the Federal Court – Judicial Review</a:t>
            </a:r>
          </a:p>
          <a:p>
            <a:pPr lvl="1">
              <a:buFont typeface="Wingdings" pitchFamily="2" charset="2"/>
              <a:buChar char="§"/>
            </a:pPr>
            <a:r>
              <a:rPr lang="en-US" i="1" dirty="0" err="1" smtClean="0">
                <a:solidFill>
                  <a:schemeClr val="tx1"/>
                </a:solidFill>
              </a:rPr>
              <a:t>ratiopharm</a:t>
            </a:r>
            <a:r>
              <a:rPr lang="en-US" i="1" dirty="0" smtClean="0">
                <a:solidFill>
                  <a:schemeClr val="tx1"/>
                </a:solidFill>
              </a:rPr>
              <a:t> Inc.</a:t>
            </a:r>
            <a:r>
              <a:rPr lang="en-US" dirty="0" smtClean="0">
                <a:solidFill>
                  <a:schemeClr val="tx1"/>
                </a:solidFill>
              </a:rPr>
              <a:t>; </a:t>
            </a:r>
            <a:r>
              <a:rPr lang="en-US" i="1" dirty="0" smtClean="0">
                <a:solidFill>
                  <a:schemeClr val="tx1"/>
                </a:solidFill>
              </a:rPr>
              <a:t>ratio-Salbutamol HFA</a:t>
            </a:r>
            <a:r>
              <a:rPr lang="en-US" dirty="0" smtClean="0">
                <a:solidFill>
                  <a:schemeClr val="tx1"/>
                </a:solidFill>
              </a:rPr>
              <a:t>; </a:t>
            </a:r>
            <a:r>
              <a:rPr lang="en-US" i="1" dirty="0" err="1" smtClean="0">
                <a:solidFill>
                  <a:schemeClr val="tx1"/>
                </a:solidFill>
              </a:rPr>
              <a:t>Copaxone</a:t>
            </a:r>
            <a:r>
              <a:rPr lang="en-US" i="1" dirty="0" smtClean="0">
                <a:solidFill>
                  <a:schemeClr val="tx1"/>
                </a:solidFill>
              </a:rPr>
              <a:t> Redetermination</a:t>
            </a:r>
            <a:endParaRPr lang="en-US" i="1" dirty="0">
              <a:solidFill>
                <a:schemeClr val="tx1"/>
              </a:solidFill>
            </a:endParaRPr>
          </a:p>
          <a:p>
            <a:pPr>
              <a:buFont typeface="Wingdings" pitchFamily="2" charset="2"/>
              <a:buChar char="§"/>
            </a:pPr>
            <a:r>
              <a:rPr lang="en-US" dirty="0" smtClean="0">
                <a:solidFill>
                  <a:schemeClr val="tx1"/>
                </a:solidFill>
              </a:rPr>
              <a:t>Matter decided by the Supreme Court of Canada in 2011</a:t>
            </a:r>
          </a:p>
          <a:p>
            <a:pPr lvl="1">
              <a:buFont typeface="Wingdings" pitchFamily="2" charset="2"/>
              <a:buChar char="§"/>
            </a:pPr>
            <a:r>
              <a:rPr lang="en-US" i="1" dirty="0" err="1" smtClean="0">
                <a:solidFill>
                  <a:schemeClr val="tx1"/>
                </a:solidFill>
              </a:rPr>
              <a:t>Celgene</a:t>
            </a:r>
            <a:r>
              <a:rPr lang="en-US" i="1" dirty="0" smtClean="0">
                <a:solidFill>
                  <a:schemeClr val="tx1"/>
                </a:solidFill>
              </a:rPr>
              <a:t> Corporation</a:t>
            </a:r>
            <a:r>
              <a:rPr lang="en-US" dirty="0" smtClean="0">
                <a:solidFill>
                  <a:schemeClr val="tx1"/>
                </a:solidFill>
              </a:rPr>
              <a:t> (sale of </a:t>
            </a:r>
            <a:r>
              <a:rPr lang="en-US" dirty="0" err="1" smtClean="0">
                <a:solidFill>
                  <a:schemeClr val="tx1"/>
                </a:solidFill>
              </a:rPr>
              <a:t>Thalomid</a:t>
            </a:r>
            <a:r>
              <a:rPr lang="en-US" dirty="0" smtClean="0">
                <a:solidFill>
                  <a:schemeClr val="tx1"/>
                </a:solidFill>
              </a:rPr>
              <a:t> under Special Access Program) </a:t>
            </a:r>
            <a:endParaRPr lang="en-US" dirty="0">
              <a:solidFill>
                <a:schemeClr val="tx1"/>
              </a:solidFill>
            </a:endParaRPr>
          </a:p>
          <a:p>
            <a:pPr marL="342900" lvl="1" indent="0">
              <a:buNone/>
            </a:pPr>
            <a:endParaRPr lang="en-US" dirty="0">
              <a:solidFill>
                <a:schemeClr val="tx1"/>
              </a:solidFill>
            </a:endParaRPr>
          </a:p>
          <a:p>
            <a:pPr>
              <a:buFont typeface="Wingdings" pitchFamily="2" charset="2"/>
              <a:buChar char="§"/>
            </a:pPr>
            <a:endParaRPr lang="en-US" dirty="0" smtClean="0">
              <a:solidFill>
                <a:schemeClr val="tx1"/>
              </a:solidFill>
            </a:endParaRPr>
          </a:p>
        </p:txBody>
      </p:sp>
      <p:sp>
        <p:nvSpPr>
          <p:cNvPr id="2" name="Slide Number Placeholder 1"/>
          <p:cNvSpPr>
            <a:spLocks noGrp="1"/>
          </p:cNvSpPr>
          <p:nvPr>
            <p:ph type="sldNum" sz="quarter" idx="10"/>
          </p:nvPr>
        </p:nvSpPr>
        <p:spPr/>
        <p:txBody>
          <a:bodyPr/>
          <a:lstStyle/>
          <a:p>
            <a:fld id="{9AE01BED-D8E1-49C6-9412-EC47A3C5ABFB}" type="slidenum">
              <a:rPr lang="en-US" smtClean="0"/>
              <a:pPr/>
              <a:t>13</a:t>
            </a:fld>
            <a:endParaRPr lang="en-US"/>
          </a:p>
        </p:txBody>
      </p:sp>
    </p:spTree>
    <p:extLst>
      <p:ext uri="{BB962C8B-B14F-4D97-AF65-F5344CB8AC3E}">
        <p14:creationId xmlns:p14="http://schemas.microsoft.com/office/powerpoint/2010/main" val="53928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1066800" y="260648"/>
            <a:ext cx="7848600" cy="714364"/>
          </a:xfrm>
        </p:spPr>
        <p:txBody>
          <a:bodyPr/>
          <a:lstStyle/>
          <a:p>
            <a:r>
              <a:rPr lang="en-CA" sz="2800" dirty="0" smtClean="0">
                <a:solidFill>
                  <a:schemeClr val="tx1"/>
                </a:solidFill>
              </a:rPr>
              <a:t>Looking Forward</a:t>
            </a:r>
            <a:br>
              <a:rPr lang="en-CA" sz="2800" dirty="0" smtClean="0">
                <a:solidFill>
                  <a:schemeClr val="tx1"/>
                </a:solidFill>
              </a:rPr>
            </a:br>
            <a:r>
              <a:rPr lang="en-US" sz="2800" dirty="0" smtClean="0"/>
              <a:t>________________________________________________</a:t>
            </a:r>
            <a:br>
              <a:rPr lang="en-US" sz="2800" dirty="0" smtClean="0"/>
            </a:br>
            <a:r>
              <a:rPr lang="en-US" sz="2800" dirty="0" smtClean="0"/>
              <a:t/>
            </a:r>
            <a:br>
              <a:rPr lang="en-US" sz="2800" dirty="0" smtClean="0"/>
            </a:br>
            <a:endParaRPr lang="en-US" sz="2800" dirty="0" smtClean="0"/>
          </a:p>
        </p:txBody>
      </p:sp>
      <p:sp>
        <p:nvSpPr>
          <p:cNvPr id="27650" name="Content Placeholder 2"/>
          <p:cNvSpPr>
            <a:spLocks noGrp="1"/>
          </p:cNvSpPr>
          <p:nvPr>
            <p:ph idx="1"/>
          </p:nvPr>
        </p:nvSpPr>
        <p:spPr>
          <a:xfrm>
            <a:off x="1066800" y="1052736"/>
            <a:ext cx="7848600" cy="4896544"/>
          </a:xfrm>
        </p:spPr>
        <p:txBody>
          <a:bodyPr/>
          <a:lstStyle/>
          <a:p>
            <a:r>
              <a:rPr lang="en-US" dirty="0" smtClean="0">
                <a:solidFill>
                  <a:schemeClr val="tx1"/>
                </a:solidFill>
              </a:rPr>
              <a:t>Ongoing engagement </a:t>
            </a:r>
            <a:r>
              <a:rPr lang="en-US" dirty="0">
                <a:solidFill>
                  <a:schemeClr val="tx1"/>
                </a:solidFill>
              </a:rPr>
              <a:t>and outreach with </a:t>
            </a:r>
            <a:r>
              <a:rPr lang="en-US" dirty="0" smtClean="0">
                <a:solidFill>
                  <a:schemeClr val="tx1"/>
                </a:solidFill>
              </a:rPr>
              <a:t>stakeholders</a:t>
            </a:r>
          </a:p>
          <a:p>
            <a:r>
              <a:rPr lang="en-US" dirty="0" smtClean="0">
                <a:solidFill>
                  <a:schemeClr val="tx1"/>
                </a:solidFill>
              </a:rPr>
              <a:t>Continued focus on consumer protection while not creating disincentives to innovation/approaches that benefit consumers/payers</a:t>
            </a:r>
          </a:p>
          <a:p>
            <a:r>
              <a:rPr lang="en-US" dirty="0" smtClean="0">
                <a:solidFill>
                  <a:schemeClr val="tx1"/>
                </a:solidFill>
              </a:rPr>
              <a:t>Board adopted two priorities for 2012/13: </a:t>
            </a:r>
          </a:p>
          <a:p>
            <a:pPr lvl="1">
              <a:buFont typeface="Wingdings" pitchFamily="2" charset="2"/>
              <a:buChar char="§"/>
            </a:pPr>
            <a:r>
              <a:rPr lang="en-US" dirty="0" smtClean="0">
                <a:solidFill>
                  <a:schemeClr val="tx1"/>
                </a:solidFill>
              </a:rPr>
              <a:t>alternate dispute resolution (“ADR”) to further enhance compliance</a:t>
            </a:r>
          </a:p>
          <a:p>
            <a:pPr lvl="1">
              <a:buFont typeface="Wingdings" pitchFamily="2" charset="2"/>
              <a:buChar char="§"/>
            </a:pPr>
            <a:r>
              <a:rPr lang="en-US" dirty="0" smtClean="0">
                <a:solidFill>
                  <a:schemeClr val="tx1"/>
                </a:solidFill>
              </a:rPr>
              <a:t>reducing regulatory burden </a:t>
            </a:r>
            <a:endParaRPr lang="en-US" dirty="0">
              <a:solidFill>
                <a:schemeClr val="tx1"/>
              </a:solidFill>
            </a:endParaRPr>
          </a:p>
          <a:p>
            <a:r>
              <a:rPr lang="en-US" dirty="0" smtClean="0">
                <a:solidFill>
                  <a:schemeClr val="tx1"/>
                </a:solidFill>
              </a:rPr>
              <a:t>PMPRB response to recently conducted program evaluation</a:t>
            </a:r>
          </a:p>
          <a:p>
            <a:r>
              <a:rPr lang="en-US" dirty="0" smtClean="0">
                <a:solidFill>
                  <a:schemeClr val="tx1"/>
                </a:solidFill>
              </a:rPr>
              <a:t>Continuing engagement with int’l organizations/regulators</a:t>
            </a:r>
          </a:p>
          <a:p>
            <a:r>
              <a:rPr lang="en-US" dirty="0" smtClean="0">
                <a:solidFill>
                  <a:schemeClr val="tx1"/>
                </a:solidFill>
              </a:rPr>
              <a:t>Commitment to Guidelines that are responsive to a changing environment</a:t>
            </a:r>
          </a:p>
          <a:p>
            <a:endParaRPr lang="en-US" dirty="0" smtClean="0">
              <a:solidFill>
                <a:schemeClr val="tx1"/>
              </a:solidFill>
            </a:endParaRPr>
          </a:p>
          <a:p>
            <a:pPr>
              <a:buFont typeface="Wingdings" pitchFamily="2" charset="2"/>
              <a:buChar char="§"/>
            </a:pPr>
            <a:endParaRPr lang="en-US" dirty="0" smtClean="0">
              <a:solidFill>
                <a:schemeClr val="tx1"/>
              </a:solidFill>
            </a:endParaRPr>
          </a:p>
          <a:p>
            <a:pPr lvl="1">
              <a:buFont typeface="Wingdings" pitchFamily="2" charset="2"/>
              <a:buChar char="§"/>
            </a:pPr>
            <a:endParaRPr lang="en-US" dirty="0" smtClean="0">
              <a:solidFill>
                <a:schemeClr val="tx1"/>
              </a:solidFill>
            </a:endParaRPr>
          </a:p>
          <a:p>
            <a:pPr>
              <a:buFont typeface="Wingdings" pitchFamily="2" charset="2"/>
              <a:buChar char="§"/>
            </a:pPr>
            <a:endParaRPr lang="en-US" dirty="0" smtClean="0">
              <a:solidFill>
                <a:schemeClr val="tx1"/>
              </a:solidFill>
            </a:endParaRPr>
          </a:p>
        </p:txBody>
      </p:sp>
      <p:sp>
        <p:nvSpPr>
          <p:cNvPr id="2" name="Slide Number Placeholder 1"/>
          <p:cNvSpPr>
            <a:spLocks noGrp="1"/>
          </p:cNvSpPr>
          <p:nvPr>
            <p:ph type="sldNum" sz="quarter" idx="10"/>
          </p:nvPr>
        </p:nvSpPr>
        <p:spPr/>
        <p:txBody>
          <a:bodyPr/>
          <a:lstStyle/>
          <a:p>
            <a:fld id="{9AE01BED-D8E1-49C6-9412-EC47A3C5ABFB}" type="slidenum">
              <a:rPr lang="en-US" smtClean="0"/>
              <a:pPr/>
              <a:t>14</a:t>
            </a:fld>
            <a:endParaRPr lang="en-US"/>
          </a:p>
        </p:txBody>
      </p:sp>
    </p:spTree>
    <p:extLst>
      <p:ext uri="{BB962C8B-B14F-4D97-AF65-F5344CB8AC3E}">
        <p14:creationId xmlns:p14="http://schemas.microsoft.com/office/powerpoint/2010/main" val="16831860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3"/>
          <p:cNvSpPr>
            <a:spLocks noGrp="1" noChangeArrowheads="1"/>
          </p:cNvSpPr>
          <p:nvPr>
            <p:ph type="body" idx="4294967295"/>
          </p:nvPr>
        </p:nvSpPr>
        <p:spPr>
          <a:xfrm>
            <a:off x="1115615" y="755424"/>
            <a:ext cx="7632849" cy="1233416"/>
          </a:xfrm>
        </p:spPr>
        <p:txBody>
          <a:bodyPr/>
          <a:lstStyle/>
          <a:p>
            <a:pPr algn="ctr">
              <a:buFont typeface="Wingdings" pitchFamily="-60" charset="2"/>
              <a:buNone/>
            </a:pPr>
            <a:r>
              <a:rPr lang="en-US" sz="3600" dirty="0" smtClean="0">
                <a:solidFill>
                  <a:schemeClr val="tx1"/>
                </a:solidFill>
              </a:rPr>
              <a:t>Thank you.</a:t>
            </a:r>
          </a:p>
          <a:p>
            <a:pPr algn="ctr">
              <a:buFont typeface="Wingdings" pitchFamily="-60" charset="2"/>
              <a:buNone/>
            </a:pPr>
            <a:r>
              <a:rPr lang="en-US" sz="3600" dirty="0" smtClean="0">
                <a:solidFill>
                  <a:schemeClr val="tx1"/>
                </a:solidFill>
              </a:rPr>
              <a:t>Merci.</a:t>
            </a:r>
          </a:p>
          <a:p>
            <a:pPr algn="ctr">
              <a:buFont typeface="Wingdings" pitchFamily="-60" charset="2"/>
              <a:buNone/>
            </a:pPr>
            <a:r>
              <a:rPr lang="en-US" sz="3600" dirty="0" smtClean="0">
                <a:solidFill>
                  <a:schemeClr val="tx1"/>
                </a:solidFill>
                <a:hlinkClick r:id="rId3"/>
              </a:rPr>
              <a:t>michelle.boudreau@pmprb-cepmb.gc.ca</a:t>
            </a:r>
            <a:endParaRPr lang="en-US" sz="3600" dirty="0" smtClean="0">
              <a:solidFill>
                <a:schemeClr val="tx1"/>
              </a:solidFill>
            </a:endParaRPr>
          </a:p>
          <a:p>
            <a:pPr algn="ctr">
              <a:buFont typeface="Wingdings" pitchFamily="-60" charset="2"/>
              <a:buNone/>
            </a:pPr>
            <a:endParaRPr lang="en-US" sz="3600" dirty="0" smtClean="0">
              <a:solidFill>
                <a:schemeClr val="tx1"/>
              </a:solidFill>
            </a:endParaRPr>
          </a:p>
          <a:p>
            <a:pPr algn="ctr">
              <a:buNone/>
            </a:pPr>
            <a:r>
              <a:rPr lang="en-US" sz="3600" dirty="0" smtClean="0">
                <a:solidFill>
                  <a:schemeClr val="tx1"/>
                </a:solidFill>
                <a:hlinkClick r:id="rId4"/>
              </a:rPr>
              <a:t>www.pmprb-cepmb.gc.ca</a:t>
            </a:r>
            <a:endParaRPr lang="en-US" sz="3600" dirty="0" smtClean="0">
              <a:solidFill>
                <a:schemeClr val="tx1"/>
              </a:solidFill>
            </a:endParaRPr>
          </a:p>
          <a:p>
            <a:pPr algn="ctr">
              <a:buNone/>
            </a:pPr>
            <a:endParaRPr lang="en-US" dirty="0" smtClean="0">
              <a:solidFill>
                <a:schemeClr val="tx1"/>
              </a:solidFill>
            </a:endParaRPr>
          </a:p>
          <a:p>
            <a:pPr algn="ctr">
              <a:buNone/>
            </a:pPr>
            <a:r>
              <a:rPr lang="en-US" dirty="0" smtClean="0">
                <a:solidFill>
                  <a:schemeClr val="tx1"/>
                </a:solidFill>
              </a:rPr>
              <a:t>Twitter</a:t>
            </a:r>
            <a:r>
              <a:rPr lang="en-US" dirty="0">
                <a:solidFill>
                  <a:schemeClr val="tx1"/>
                </a:solidFill>
              </a:rPr>
              <a:t>: </a:t>
            </a:r>
            <a:r>
              <a:rPr lang="en-US" dirty="0" smtClean="0">
                <a:solidFill>
                  <a:schemeClr val="tx1"/>
                </a:solidFill>
              </a:rPr>
              <a:t>@PMPRB_CEPMB</a:t>
            </a:r>
          </a:p>
        </p:txBody>
      </p:sp>
      <p:sp>
        <p:nvSpPr>
          <p:cNvPr id="50178" name="Slide Number Placeholder 3"/>
          <p:cNvSpPr txBox="1">
            <a:spLocks noGrp="1"/>
          </p:cNvSpPr>
          <p:nvPr/>
        </p:nvSpPr>
        <p:spPr bwMode="auto">
          <a:xfrm>
            <a:off x="152400" y="6245225"/>
            <a:ext cx="609600" cy="476250"/>
          </a:xfrm>
          <a:prstGeom prst="rect">
            <a:avLst/>
          </a:prstGeom>
          <a:noFill/>
          <a:ln w="9525">
            <a:noFill/>
            <a:miter lim="800000"/>
            <a:headEnd/>
            <a:tailEnd/>
          </a:ln>
        </p:spPr>
        <p:txBody>
          <a:bodyPr anchor="b">
            <a:prstTxWarp prst="textNoShape">
              <a:avLst/>
            </a:prstTxWarp>
          </a:bodyPr>
          <a:lstStyle/>
          <a:p>
            <a:pPr algn="r"/>
            <a:fld id="{17016D0D-139E-4D90-9504-C6C651D5A083}" type="slidenum">
              <a:rPr lang="en-US" sz="1400">
                <a:solidFill>
                  <a:schemeClr val="bg1"/>
                </a:solidFill>
              </a:rPr>
              <a:pPr algn="r"/>
              <a:t>15</a:t>
            </a:fld>
            <a:endParaRPr lang="en-US" sz="1400"/>
          </a:p>
        </p:txBody>
      </p:sp>
    </p:spTree>
    <p:extLst>
      <p:ext uri="{BB962C8B-B14F-4D97-AF65-F5344CB8AC3E}">
        <p14:creationId xmlns:p14="http://schemas.microsoft.com/office/powerpoint/2010/main" val="5572044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solidFill>
                  <a:schemeClr val="tx1"/>
                </a:solidFill>
              </a:rPr>
              <a:t>Annex</a:t>
            </a:r>
            <a:endParaRPr lang="en-CA" dirty="0">
              <a:solidFill>
                <a:schemeClr val="tx1"/>
              </a:solidFill>
            </a:endParaRPr>
          </a:p>
        </p:txBody>
      </p:sp>
      <p:sp>
        <p:nvSpPr>
          <p:cNvPr id="3" name="Content Placeholder 2"/>
          <p:cNvSpPr>
            <a:spLocks noGrp="1"/>
          </p:cNvSpPr>
          <p:nvPr>
            <p:ph idx="1"/>
          </p:nvPr>
        </p:nvSpPr>
        <p:spPr/>
        <p:txBody>
          <a:bodyPr/>
          <a:lstStyle/>
          <a:p>
            <a:pPr marL="0" indent="0" algn="ctr">
              <a:buNone/>
            </a:pPr>
            <a:r>
              <a:rPr lang="en-CA" dirty="0" smtClean="0">
                <a:solidFill>
                  <a:schemeClr val="tx1"/>
                </a:solidFill>
              </a:rPr>
              <a:t>Pharmaceutical Trends Data </a:t>
            </a:r>
            <a:endParaRPr lang="en-CA" dirty="0">
              <a:solidFill>
                <a:schemeClr val="tx1"/>
              </a:solidFill>
            </a:endParaRPr>
          </a:p>
        </p:txBody>
      </p:sp>
      <p:sp>
        <p:nvSpPr>
          <p:cNvPr id="4" name="Slide Number Placeholder 3"/>
          <p:cNvSpPr>
            <a:spLocks noGrp="1"/>
          </p:cNvSpPr>
          <p:nvPr>
            <p:ph type="sldNum" sz="quarter" idx="10"/>
          </p:nvPr>
        </p:nvSpPr>
        <p:spPr/>
        <p:txBody>
          <a:bodyPr/>
          <a:lstStyle/>
          <a:p>
            <a:fld id="{9AE01BED-D8E1-49C6-9412-EC47A3C5ABFB}" type="slidenum">
              <a:rPr lang="en-US" smtClean="0"/>
              <a:pPr/>
              <a:t>16</a:t>
            </a:fld>
            <a:endParaRPr lang="en-US"/>
          </a:p>
        </p:txBody>
      </p:sp>
    </p:spTree>
    <p:extLst>
      <p:ext uri="{BB962C8B-B14F-4D97-AF65-F5344CB8AC3E}">
        <p14:creationId xmlns:p14="http://schemas.microsoft.com/office/powerpoint/2010/main" val="30689814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1066800" y="260648"/>
            <a:ext cx="7848600" cy="714364"/>
          </a:xfrm>
        </p:spPr>
        <p:txBody>
          <a:bodyPr/>
          <a:lstStyle/>
          <a:p>
            <a:r>
              <a:rPr lang="en-US" sz="2800" dirty="0" smtClean="0">
                <a:solidFill>
                  <a:schemeClr val="tx1"/>
                </a:solidFill>
              </a:rPr>
              <a:t>Canada Compared to the World</a:t>
            </a:r>
            <a:br>
              <a:rPr lang="en-US" sz="2800" dirty="0" smtClean="0">
                <a:solidFill>
                  <a:schemeClr val="tx1"/>
                </a:solidFill>
              </a:rPr>
            </a:br>
            <a:r>
              <a:rPr lang="en-US" sz="2800" dirty="0" smtClean="0"/>
              <a:t>________________________________________________</a:t>
            </a:r>
            <a:br>
              <a:rPr lang="en-US" sz="2800" dirty="0" smtClean="0"/>
            </a:br>
            <a:r>
              <a:rPr lang="en-US" sz="2800" dirty="0" smtClean="0"/>
              <a:t/>
            </a:r>
            <a:br>
              <a:rPr lang="en-US" sz="2800" dirty="0" smtClean="0"/>
            </a:br>
            <a:endParaRPr lang="en-US" sz="2800" dirty="0" smtClean="0"/>
          </a:p>
        </p:txBody>
      </p:sp>
      <p:sp>
        <p:nvSpPr>
          <p:cNvPr id="27650" name="Content Placeholder 2"/>
          <p:cNvSpPr>
            <a:spLocks noGrp="1"/>
          </p:cNvSpPr>
          <p:nvPr>
            <p:ph idx="1"/>
          </p:nvPr>
        </p:nvSpPr>
        <p:spPr>
          <a:xfrm>
            <a:off x="1115616" y="1052736"/>
            <a:ext cx="7848600" cy="4114800"/>
          </a:xfrm>
        </p:spPr>
        <p:txBody>
          <a:bodyPr/>
          <a:lstStyle/>
          <a:p>
            <a:pPr>
              <a:buFont typeface="Wingdings" pitchFamily="2" charset="2"/>
              <a:buChar char="§"/>
            </a:pPr>
            <a:r>
              <a:rPr lang="en-US" dirty="0" smtClean="0">
                <a:solidFill>
                  <a:schemeClr val="tx1"/>
                </a:solidFill>
              </a:rPr>
              <a:t>Canadian prices in 2010 comparatively higher than a number of OECD countries</a:t>
            </a:r>
          </a:p>
          <a:p>
            <a:pPr>
              <a:buFont typeface="Wingdings" pitchFamily="2" charset="2"/>
              <a:buChar char="§"/>
            </a:pPr>
            <a:endParaRPr lang="en-US" dirty="0" smtClean="0">
              <a:solidFill>
                <a:schemeClr val="tx1"/>
              </a:solidFill>
            </a:endParaRPr>
          </a:p>
          <a:p>
            <a:pPr>
              <a:buFont typeface="Wingdings" pitchFamily="2" charset="2"/>
              <a:buChar char="§"/>
            </a:pPr>
            <a:endParaRPr lang="en-US" dirty="0" smtClean="0">
              <a:solidFill>
                <a:schemeClr val="tx1"/>
              </a:solidFill>
            </a:endParaRPr>
          </a:p>
        </p:txBody>
      </p:sp>
      <p:sp>
        <p:nvSpPr>
          <p:cNvPr id="2" name="Slide Number Placeholder 1"/>
          <p:cNvSpPr>
            <a:spLocks noGrp="1"/>
          </p:cNvSpPr>
          <p:nvPr>
            <p:ph type="sldNum" sz="quarter" idx="10"/>
          </p:nvPr>
        </p:nvSpPr>
        <p:spPr/>
        <p:txBody>
          <a:bodyPr/>
          <a:lstStyle/>
          <a:p>
            <a:fld id="{9AE01BED-D8E1-49C6-9412-EC47A3C5ABFB}" type="slidenum">
              <a:rPr lang="en-US" smtClean="0"/>
              <a:pPr/>
              <a:t>17</a:t>
            </a:fld>
            <a:endParaRPr lang="en-US"/>
          </a:p>
        </p:txBody>
      </p:sp>
      <p:graphicFrame>
        <p:nvGraphicFramePr>
          <p:cNvPr id="7" name="Chart 6"/>
          <p:cNvGraphicFramePr>
            <a:graphicFrameLocks/>
          </p:cNvGraphicFramePr>
          <p:nvPr>
            <p:extLst>
              <p:ext uri="{D42A27DB-BD31-4B8C-83A1-F6EECF244321}">
                <p14:modId xmlns:p14="http://schemas.microsoft.com/office/powerpoint/2010/main" val="3074293757"/>
              </p:ext>
            </p:extLst>
          </p:nvPr>
        </p:nvGraphicFramePr>
        <p:xfrm>
          <a:off x="1259632" y="2057400"/>
          <a:ext cx="7632848" cy="353184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8028384" y="5445224"/>
            <a:ext cx="1944216" cy="215444"/>
          </a:xfrm>
          <a:prstGeom prst="rect">
            <a:avLst/>
          </a:prstGeom>
          <a:noFill/>
        </p:spPr>
        <p:txBody>
          <a:bodyPr wrap="square" rtlCol="0">
            <a:spAutoFit/>
          </a:bodyPr>
          <a:lstStyle/>
          <a:p>
            <a:r>
              <a:rPr lang="en-CA" sz="800" dirty="0" smtClean="0"/>
              <a:t>IMS Health Data, 2010</a:t>
            </a:r>
            <a:endParaRPr lang="en-CA" sz="800" dirty="0"/>
          </a:p>
        </p:txBody>
      </p:sp>
    </p:spTree>
    <p:extLst>
      <p:ext uri="{BB962C8B-B14F-4D97-AF65-F5344CB8AC3E}">
        <p14:creationId xmlns:p14="http://schemas.microsoft.com/office/powerpoint/2010/main" val="11647070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1066800" y="260648"/>
            <a:ext cx="7848600" cy="714364"/>
          </a:xfrm>
        </p:spPr>
        <p:txBody>
          <a:bodyPr/>
          <a:lstStyle/>
          <a:p>
            <a:r>
              <a:rPr lang="en-US" sz="2800" dirty="0" smtClean="0">
                <a:solidFill>
                  <a:schemeClr val="tx1"/>
                </a:solidFill>
              </a:rPr>
              <a:t>Canada Compared to the World (cont’d)</a:t>
            </a:r>
            <a:br>
              <a:rPr lang="en-US" sz="2800" dirty="0" smtClean="0">
                <a:solidFill>
                  <a:schemeClr val="tx1"/>
                </a:solidFill>
              </a:rPr>
            </a:br>
            <a:r>
              <a:rPr lang="en-US" sz="2800" dirty="0" smtClean="0"/>
              <a:t>________________________________________________</a:t>
            </a:r>
            <a:br>
              <a:rPr lang="en-US" sz="2800" dirty="0" smtClean="0"/>
            </a:br>
            <a:r>
              <a:rPr lang="en-US" sz="2800" dirty="0" smtClean="0"/>
              <a:t/>
            </a:r>
            <a:br>
              <a:rPr lang="en-US" sz="2800" dirty="0" smtClean="0"/>
            </a:br>
            <a:endParaRPr lang="en-US" sz="2800" dirty="0" smtClean="0"/>
          </a:p>
        </p:txBody>
      </p:sp>
      <p:sp>
        <p:nvSpPr>
          <p:cNvPr id="27650" name="Content Placeholder 2"/>
          <p:cNvSpPr>
            <a:spLocks noGrp="1"/>
          </p:cNvSpPr>
          <p:nvPr>
            <p:ph idx="1"/>
          </p:nvPr>
        </p:nvSpPr>
        <p:spPr>
          <a:xfrm>
            <a:off x="1043608" y="1052736"/>
            <a:ext cx="7848600" cy="4824536"/>
          </a:xfrm>
        </p:spPr>
        <p:txBody>
          <a:bodyPr/>
          <a:lstStyle/>
          <a:p>
            <a:pPr>
              <a:buFont typeface="Wingdings" pitchFamily="2" charset="2"/>
              <a:buChar char="§"/>
            </a:pPr>
            <a:r>
              <a:rPr lang="en-US" dirty="0" smtClean="0">
                <a:solidFill>
                  <a:schemeClr val="tx1"/>
                </a:solidFill>
              </a:rPr>
              <a:t>Growth in drug sales outpacing comparator countries</a:t>
            </a:r>
          </a:p>
          <a:p>
            <a:pPr>
              <a:buFont typeface="Wingdings" pitchFamily="2" charset="2"/>
              <a:buChar char="§"/>
            </a:pPr>
            <a:endParaRPr lang="en-US" dirty="0" smtClean="0">
              <a:solidFill>
                <a:schemeClr val="tx1"/>
              </a:solidFill>
            </a:endParaRPr>
          </a:p>
          <a:p>
            <a:pPr lvl="1">
              <a:buFont typeface="Wingdings" pitchFamily="2" charset="2"/>
              <a:buChar char="§"/>
            </a:pPr>
            <a:endParaRPr lang="en-US" dirty="0" smtClean="0">
              <a:solidFill>
                <a:schemeClr val="tx1"/>
              </a:solidFill>
            </a:endParaRPr>
          </a:p>
          <a:p>
            <a:pPr>
              <a:buFont typeface="Wingdings" pitchFamily="2" charset="2"/>
              <a:buChar char="§"/>
            </a:pPr>
            <a:endParaRPr lang="en-US" dirty="0" smtClean="0">
              <a:solidFill>
                <a:schemeClr val="tx1"/>
              </a:solidFill>
            </a:endParaRPr>
          </a:p>
        </p:txBody>
      </p:sp>
      <p:sp>
        <p:nvSpPr>
          <p:cNvPr id="2" name="Slide Number Placeholder 1"/>
          <p:cNvSpPr>
            <a:spLocks noGrp="1"/>
          </p:cNvSpPr>
          <p:nvPr>
            <p:ph type="sldNum" sz="quarter" idx="10"/>
          </p:nvPr>
        </p:nvSpPr>
        <p:spPr/>
        <p:txBody>
          <a:bodyPr/>
          <a:lstStyle/>
          <a:p>
            <a:fld id="{9AE01BED-D8E1-49C6-9412-EC47A3C5ABFB}" type="slidenum">
              <a:rPr lang="en-US" smtClean="0"/>
              <a:pPr/>
              <a:t>18</a:t>
            </a:fld>
            <a:endParaRPr lang="en-US"/>
          </a:p>
        </p:txBody>
      </p:sp>
      <p:pic>
        <p:nvPicPr>
          <p:cNvPr id="6"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00162" y="1772816"/>
            <a:ext cx="6224165" cy="40034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107337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1066800" y="260648"/>
            <a:ext cx="7848600" cy="714364"/>
          </a:xfrm>
        </p:spPr>
        <p:txBody>
          <a:bodyPr/>
          <a:lstStyle/>
          <a:p>
            <a:r>
              <a:rPr lang="en-US" sz="2800" dirty="0" smtClean="0">
                <a:solidFill>
                  <a:schemeClr val="tx1"/>
                </a:solidFill>
              </a:rPr>
              <a:t>Canada Compared to the World (cont’d)</a:t>
            </a:r>
            <a:br>
              <a:rPr lang="en-US" sz="2800" dirty="0" smtClean="0">
                <a:solidFill>
                  <a:schemeClr val="tx1"/>
                </a:solidFill>
              </a:rPr>
            </a:br>
            <a:r>
              <a:rPr lang="en-US" sz="2800" dirty="0" smtClean="0"/>
              <a:t>________________________________________________</a:t>
            </a:r>
            <a:br>
              <a:rPr lang="en-US" sz="2800" dirty="0" smtClean="0"/>
            </a:br>
            <a:r>
              <a:rPr lang="en-US" sz="2800" dirty="0" smtClean="0"/>
              <a:t/>
            </a:r>
            <a:br>
              <a:rPr lang="en-US" sz="2800" dirty="0" smtClean="0"/>
            </a:br>
            <a:endParaRPr lang="en-US" sz="2800" dirty="0" smtClean="0"/>
          </a:p>
        </p:txBody>
      </p:sp>
      <p:sp>
        <p:nvSpPr>
          <p:cNvPr id="27650" name="Content Placeholder 2"/>
          <p:cNvSpPr>
            <a:spLocks noGrp="1"/>
          </p:cNvSpPr>
          <p:nvPr>
            <p:ph idx="1"/>
          </p:nvPr>
        </p:nvSpPr>
        <p:spPr>
          <a:xfrm>
            <a:off x="1066800" y="980728"/>
            <a:ext cx="7848600" cy="5112568"/>
          </a:xfrm>
        </p:spPr>
        <p:txBody>
          <a:bodyPr/>
          <a:lstStyle/>
          <a:p>
            <a:pPr>
              <a:buFont typeface="Wingdings" pitchFamily="2" charset="2"/>
              <a:buChar char="§"/>
            </a:pPr>
            <a:r>
              <a:rPr lang="en-US" sz="2200" dirty="0" smtClean="0">
                <a:solidFill>
                  <a:schemeClr val="tx1"/>
                </a:solidFill>
              </a:rPr>
              <a:t>In 2005 and 2010, Canadian drug sales accounted for 2.4% and 2.7%, respectively, of the global market</a:t>
            </a:r>
          </a:p>
          <a:p>
            <a:pPr marL="0" indent="0">
              <a:buNone/>
            </a:pPr>
            <a:endParaRPr lang="en-US" sz="2200" dirty="0" smtClean="0">
              <a:solidFill>
                <a:schemeClr val="tx1"/>
              </a:solidFill>
            </a:endParaRPr>
          </a:p>
          <a:p>
            <a:pPr>
              <a:buFont typeface="Wingdings" pitchFamily="2" charset="2"/>
              <a:buChar char="§"/>
            </a:pPr>
            <a:endParaRPr lang="en-US" dirty="0" smtClean="0">
              <a:solidFill>
                <a:schemeClr val="tx1"/>
              </a:solidFill>
            </a:endParaRPr>
          </a:p>
          <a:p>
            <a:pPr>
              <a:buFont typeface="Wingdings" pitchFamily="2" charset="2"/>
              <a:buChar char="§"/>
            </a:pPr>
            <a:endParaRPr lang="en-US" dirty="0">
              <a:solidFill>
                <a:schemeClr val="tx1"/>
              </a:solidFill>
            </a:endParaRPr>
          </a:p>
          <a:p>
            <a:pPr>
              <a:buFont typeface="Wingdings" pitchFamily="2" charset="2"/>
              <a:buChar char="§"/>
            </a:pPr>
            <a:endParaRPr lang="en-US" dirty="0" smtClean="0">
              <a:solidFill>
                <a:schemeClr val="tx1"/>
              </a:solidFill>
            </a:endParaRPr>
          </a:p>
          <a:p>
            <a:pPr>
              <a:buFont typeface="Wingdings" pitchFamily="2" charset="2"/>
              <a:buChar char="§"/>
            </a:pPr>
            <a:endParaRPr lang="en-US" dirty="0">
              <a:solidFill>
                <a:schemeClr val="tx1"/>
              </a:solidFill>
            </a:endParaRPr>
          </a:p>
          <a:p>
            <a:pPr>
              <a:buFont typeface="Wingdings" pitchFamily="2" charset="2"/>
              <a:buChar char="§"/>
            </a:pPr>
            <a:endParaRPr lang="en-US" dirty="0" smtClean="0">
              <a:solidFill>
                <a:schemeClr val="tx1"/>
              </a:solidFill>
            </a:endParaRPr>
          </a:p>
          <a:p>
            <a:pPr>
              <a:buFont typeface="Wingdings" pitchFamily="2" charset="2"/>
              <a:buChar char="§"/>
            </a:pPr>
            <a:endParaRPr lang="en-US" dirty="0">
              <a:solidFill>
                <a:schemeClr val="tx1"/>
              </a:solidFill>
            </a:endParaRPr>
          </a:p>
          <a:p>
            <a:pPr>
              <a:buFont typeface="Wingdings" pitchFamily="2" charset="2"/>
              <a:buChar char="§"/>
            </a:pPr>
            <a:endParaRPr lang="en-US" dirty="0" smtClean="0">
              <a:solidFill>
                <a:schemeClr val="tx1"/>
              </a:solidFill>
            </a:endParaRPr>
          </a:p>
          <a:p>
            <a:pPr>
              <a:buFont typeface="Wingdings" pitchFamily="2" charset="2"/>
              <a:buChar char="§"/>
            </a:pPr>
            <a:endParaRPr lang="en-US" dirty="0">
              <a:solidFill>
                <a:schemeClr val="tx1"/>
              </a:solidFill>
            </a:endParaRPr>
          </a:p>
          <a:p>
            <a:pPr>
              <a:buFont typeface="Wingdings" pitchFamily="2" charset="2"/>
              <a:buChar char="§"/>
            </a:pPr>
            <a:r>
              <a:rPr lang="en-CA" sz="2200" dirty="0">
                <a:solidFill>
                  <a:schemeClr val="tx1"/>
                </a:solidFill>
              </a:rPr>
              <a:t>Small, but a growing market</a:t>
            </a:r>
          </a:p>
          <a:p>
            <a:pPr>
              <a:buFont typeface="Wingdings" pitchFamily="2" charset="2"/>
              <a:buChar char="§"/>
            </a:pPr>
            <a:endParaRPr lang="en-US" dirty="0" smtClean="0">
              <a:solidFill>
                <a:schemeClr val="tx1"/>
              </a:solidFill>
            </a:endParaRPr>
          </a:p>
        </p:txBody>
      </p:sp>
      <p:sp>
        <p:nvSpPr>
          <p:cNvPr id="2" name="Slide Number Placeholder 1"/>
          <p:cNvSpPr>
            <a:spLocks noGrp="1"/>
          </p:cNvSpPr>
          <p:nvPr>
            <p:ph type="sldNum" sz="quarter" idx="10"/>
          </p:nvPr>
        </p:nvSpPr>
        <p:spPr/>
        <p:txBody>
          <a:bodyPr/>
          <a:lstStyle/>
          <a:p>
            <a:fld id="{9AE01BED-D8E1-49C6-9412-EC47A3C5ABFB}" type="slidenum">
              <a:rPr lang="en-US" smtClean="0"/>
              <a:pPr/>
              <a:t>19</a:t>
            </a:fld>
            <a:endParaRPr lang="en-US"/>
          </a:p>
        </p:txBody>
      </p:sp>
      <p:pic>
        <p:nvPicPr>
          <p:cNvPr id="6146" name="Picture 2" descr="Figure 13 Distribution of Drug Sales Among Major National Markets, 201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23728" y="1971772"/>
            <a:ext cx="4896544" cy="34014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81561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1066800" y="260648"/>
            <a:ext cx="7848600" cy="714364"/>
          </a:xfrm>
        </p:spPr>
        <p:txBody>
          <a:bodyPr/>
          <a:lstStyle/>
          <a:p>
            <a:r>
              <a:rPr lang="en-US" sz="2800" dirty="0" smtClean="0">
                <a:solidFill>
                  <a:schemeClr val="tx1"/>
                </a:solidFill>
              </a:rPr>
              <a:t>Outline</a:t>
            </a:r>
            <a:br>
              <a:rPr lang="en-US" sz="2800" dirty="0" smtClean="0">
                <a:solidFill>
                  <a:schemeClr val="tx1"/>
                </a:solidFill>
              </a:rPr>
            </a:br>
            <a:r>
              <a:rPr lang="en-US" sz="2800" dirty="0" smtClean="0"/>
              <a:t>________________________________________________</a:t>
            </a:r>
            <a:br>
              <a:rPr lang="en-US" sz="2800" dirty="0" smtClean="0"/>
            </a:br>
            <a:r>
              <a:rPr lang="en-US" sz="2800" dirty="0" smtClean="0"/>
              <a:t/>
            </a:r>
            <a:br>
              <a:rPr lang="en-US" sz="2800" dirty="0" smtClean="0"/>
            </a:br>
            <a:endParaRPr lang="en-US" sz="2800" dirty="0" smtClean="0"/>
          </a:p>
        </p:txBody>
      </p:sp>
      <p:sp>
        <p:nvSpPr>
          <p:cNvPr id="27650" name="Content Placeholder 2"/>
          <p:cNvSpPr>
            <a:spLocks noGrp="1"/>
          </p:cNvSpPr>
          <p:nvPr>
            <p:ph idx="1"/>
          </p:nvPr>
        </p:nvSpPr>
        <p:spPr>
          <a:xfrm>
            <a:off x="1066800" y="1412776"/>
            <a:ext cx="7848600" cy="4114800"/>
          </a:xfrm>
        </p:spPr>
        <p:txBody>
          <a:bodyPr/>
          <a:lstStyle/>
          <a:p>
            <a:pPr>
              <a:buFont typeface="Wingdings" pitchFamily="2" charset="2"/>
              <a:buChar char="§"/>
            </a:pPr>
            <a:r>
              <a:rPr lang="en-US" dirty="0" smtClean="0">
                <a:solidFill>
                  <a:schemeClr val="tx1"/>
                </a:solidFill>
              </a:rPr>
              <a:t>Overview of the PMPRB</a:t>
            </a:r>
          </a:p>
          <a:p>
            <a:pPr>
              <a:buFont typeface="Wingdings" pitchFamily="2" charset="2"/>
              <a:buChar char="§"/>
            </a:pPr>
            <a:r>
              <a:rPr lang="en-US" dirty="0" smtClean="0">
                <a:solidFill>
                  <a:schemeClr val="tx1"/>
                </a:solidFill>
              </a:rPr>
              <a:t>PMPRB Price Tests</a:t>
            </a:r>
          </a:p>
          <a:p>
            <a:pPr>
              <a:buFont typeface="Wingdings" pitchFamily="2" charset="2"/>
              <a:buChar char="§"/>
            </a:pPr>
            <a:r>
              <a:rPr lang="en-US" dirty="0" smtClean="0">
                <a:solidFill>
                  <a:schemeClr val="tx1"/>
                </a:solidFill>
              </a:rPr>
              <a:t>Canada </a:t>
            </a:r>
            <a:r>
              <a:rPr lang="en-US" dirty="0">
                <a:solidFill>
                  <a:schemeClr val="tx1"/>
                </a:solidFill>
              </a:rPr>
              <a:t>Compared to the </a:t>
            </a:r>
            <a:r>
              <a:rPr lang="en-US" dirty="0" smtClean="0">
                <a:solidFill>
                  <a:schemeClr val="tx1"/>
                </a:solidFill>
              </a:rPr>
              <a:t>World</a:t>
            </a:r>
          </a:p>
          <a:p>
            <a:pPr>
              <a:buFont typeface="Wingdings" pitchFamily="2" charset="2"/>
              <a:buChar char="§"/>
            </a:pPr>
            <a:r>
              <a:rPr lang="en-US" dirty="0" smtClean="0">
                <a:solidFill>
                  <a:schemeClr val="tx1"/>
                </a:solidFill>
              </a:rPr>
              <a:t>Changes and Clarifications to Guidelines Since 2010</a:t>
            </a:r>
          </a:p>
          <a:p>
            <a:pPr>
              <a:buFont typeface="Wingdings" pitchFamily="2" charset="2"/>
              <a:buChar char="§"/>
            </a:pPr>
            <a:r>
              <a:rPr lang="en-US" dirty="0" smtClean="0">
                <a:solidFill>
                  <a:schemeClr val="tx1"/>
                </a:solidFill>
              </a:rPr>
              <a:t>Guidelines Monitoring and Evaluation Plan</a:t>
            </a:r>
          </a:p>
          <a:p>
            <a:pPr>
              <a:buFont typeface="Wingdings" pitchFamily="2" charset="2"/>
              <a:buChar char="§"/>
            </a:pPr>
            <a:r>
              <a:rPr lang="en-US" dirty="0" smtClean="0">
                <a:solidFill>
                  <a:schemeClr val="tx1"/>
                </a:solidFill>
              </a:rPr>
              <a:t>Regulatory Statistics</a:t>
            </a:r>
          </a:p>
          <a:p>
            <a:pPr>
              <a:buFont typeface="Wingdings" pitchFamily="2" charset="2"/>
              <a:buChar char="§"/>
            </a:pPr>
            <a:r>
              <a:rPr lang="en-US" dirty="0" smtClean="0">
                <a:solidFill>
                  <a:schemeClr val="tx1"/>
                </a:solidFill>
              </a:rPr>
              <a:t>Update on Hearings</a:t>
            </a:r>
          </a:p>
          <a:p>
            <a:pPr>
              <a:buFont typeface="Wingdings" pitchFamily="2" charset="2"/>
              <a:buChar char="§"/>
            </a:pPr>
            <a:r>
              <a:rPr lang="en-US" dirty="0" smtClean="0">
                <a:solidFill>
                  <a:schemeClr val="tx1"/>
                </a:solidFill>
              </a:rPr>
              <a:t>Looking </a:t>
            </a:r>
            <a:r>
              <a:rPr lang="en-US" dirty="0">
                <a:solidFill>
                  <a:schemeClr val="tx1"/>
                </a:solidFill>
              </a:rPr>
              <a:t>F</a:t>
            </a:r>
            <a:r>
              <a:rPr lang="en-US" dirty="0" smtClean="0">
                <a:solidFill>
                  <a:schemeClr val="tx1"/>
                </a:solidFill>
              </a:rPr>
              <a:t>orward</a:t>
            </a:r>
          </a:p>
          <a:p>
            <a:pPr>
              <a:buFont typeface="Wingdings" pitchFamily="2" charset="2"/>
              <a:buChar char="§"/>
            </a:pPr>
            <a:r>
              <a:rPr lang="en-US" dirty="0" smtClean="0">
                <a:solidFill>
                  <a:schemeClr val="tx1"/>
                </a:solidFill>
              </a:rPr>
              <a:t>Annex</a:t>
            </a:r>
          </a:p>
          <a:p>
            <a:pPr>
              <a:buNone/>
            </a:pPr>
            <a:endParaRPr lang="en-US" dirty="0" smtClean="0">
              <a:solidFill>
                <a:schemeClr val="tx1"/>
              </a:solidFill>
            </a:endParaRPr>
          </a:p>
          <a:p>
            <a:pPr lvl="1">
              <a:buFont typeface="Wingdings" pitchFamily="2" charset="2"/>
              <a:buChar char="§"/>
            </a:pPr>
            <a:endParaRPr lang="en-US" dirty="0" smtClean="0">
              <a:solidFill>
                <a:schemeClr val="tx1"/>
              </a:solidFill>
            </a:endParaRPr>
          </a:p>
          <a:p>
            <a:pPr>
              <a:buFont typeface="Wingdings" pitchFamily="2" charset="2"/>
              <a:buChar char="§"/>
            </a:pPr>
            <a:endParaRPr lang="en-US" dirty="0" smtClean="0">
              <a:solidFill>
                <a:schemeClr val="tx1"/>
              </a:solidFill>
            </a:endParaRPr>
          </a:p>
        </p:txBody>
      </p:sp>
      <p:sp>
        <p:nvSpPr>
          <p:cNvPr id="2" name="Slide Number Placeholder 1"/>
          <p:cNvSpPr>
            <a:spLocks noGrp="1"/>
          </p:cNvSpPr>
          <p:nvPr>
            <p:ph type="sldNum" sz="quarter" idx="10"/>
          </p:nvPr>
        </p:nvSpPr>
        <p:spPr/>
        <p:txBody>
          <a:bodyPr/>
          <a:lstStyle/>
          <a:p>
            <a:fld id="{9AE01BED-D8E1-49C6-9412-EC47A3C5ABFB}"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187450" y="260350"/>
            <a:ext cx="7727950" cy="864394"/>
          </a:xfrm>
        </p:spPr>
        <p:txBody>
          <a:bodyPr/>
          <a:lstStyle/>
          <a:p>
            <a:r>
              <a:rPr lang="en-CA" sz="2400" dirty="0">
                <a:ea typeface="ＭＳ Ｐゴシック" pitchFamily="34" charset="-128"/>
              </a:rPr>
              <a:t>Canadian Public Drug Plan Spending* on Prescription Drugs Rates of Growth and Annual Totals, 2005/06 to </a:t>
            </a:r>
            <a:r>
              <a:rPr lang="en-CA" sz="2400" dirty="0" smtClean="0">
                <a:ea typeface="ＭＳ Ｐゴシック" pitchFamily="34" charset="-128"/>
              </a:rPr>
              <a:t>2010/11</a:t>
            </a:r>
            <a:endParaRPr lang="en-US" sz="2400" dirty="0" smtClean="0">
              <a:ea typeface="ＭＳ Ｐゴシック" pitchFamily="34" charset="-128"/>
            </a:endParaRPr>
          </a:p>
        </p:txBody>
      </p:sp>
      <p:sp>
        <p:nvSpPr>
          <p:cNvPr id="4099"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b="1">
                <a:solidFill>
                  <a:schemeClr val="tx1"/>
                </a:solidFill>
                <a:latin typeface="Arial" charset="0"/>
              </a:defRPr>
            </a:lvl1pPr>
            <a:lvl2pPr marL="742950" indent="-285750" eaLnBrk="0" hangingPunct="0">
              <a:defRPr sz="1200" b="1">
                <a:solidFill>
                  <a:schemeClr val="tx1"/>
                </a:solidFill>
                <a:latin typeface="Arial" charset="0"/>
              </a:defRPr>
            </a:lvl2pPr>
            <a:lvl3pPr marL="1143000" indent="-228600" eaLnBrk="0" hangingPunct="0">
              <a:defRPr sz="1200" b="1">
                <a:solidFill>
                  <a:schemeClr val="tx1"/>
                </a:solidFill>
                <a:latin typeface="Arial" charset="0"/>
              </a:defRPr>
            </a:lvl3pPr>
            <a:lvl4pPr marL="1600200" indent="-228600" eaLnBrk="0" hangingPunct="0">
              <a:defRPr sz="1200" b="1">
                <a:solidFill>
                  <a:schemeClr val="tx1"/>
                </a:solidFill>
                <a:latin typeface="Arial" charset="0"/>
              </a:defRPr>
            </a:lvl4pPr>
            <a:lvl5pPr marL="2057400" indent="-228600" eaLnBrk="0" hangingPunct="0">
              <a:defRPr sz="1200" b="1">
                <a:solidFill>
                  <a:schemeClr val="tx1"/>
                </a:solidFill>
                <a:latin typeface="Arial" charset="0"/>
              </a:defRPr>
            </a:lvl5pPr>
            <a:lvl6pPr marL="2514600" indent="-228600" eaLnBrk="0" fontAlgn="base" hangingPunct="0">
              <a:spcBef>
                <a:spcPct val="0"/>
              </a:spcBef>
              <a:spcAft>
                <a:spcPct val="0"/>
              </a:spcAft>
              <a:defRPr sz="1200" b="1">
                <a:solidFill>
                  <a:schemeClr val="tx1"/>
                </a:solidFill>
                <a:latin typeface="Arial" charset="0"/>
              </a:defRPr>
            </a:lvl6pPr>
            <a:lvl7pPr marL="2971800" indent="-228600" eaLnBrk="0" fontAlgn="base" hangingPunct="0">
              <a:spcBef>
                <a:spcPct val="0"/>
              </a:spcBef>
              <a:spcAft>
                <a:spcPct val="0"/>
              </a:spcAft>
              <a:defRPr sz="1200" b="1">
                <a:solidFill>
                  <a:schemeClr val="tx1"/>
                </a:solidFill>
                <a:latin typeface="Arial" charset="0"/>
              </a:defRPr>
            </a:lvl7pPr>
            <a:lvl8pPr marL="3429000" indent="-228600" eaLnBrk="0" fontAlgn="base" hangingPunct="0">
              <a:spcBef>
                <a:spcPct val="0"/>
              </a:spcBef>
              <a:spcAft>
                <a:spcPct val="0"/>
              </a:spcAft>
              <a:defRPr sz="1200" b="1">
                <a:solidFill>
                  <a:schemeClr val="tx1"/>
                </a:solidFill>
                <a:latin typeface="Arial" charset="0"/>
              </a:defRPr>
            </a:lvl8pPr>
            <a:lvl9pPr marL="3886200" indent="-228600" eaLnBrk="0" fontAlgn="base" hangingPunct="0">
              <a:spcBef>
                <a:spcPct val="0"/>
              </a:spcBef>
              <a:spcAft>
                <a:spcPct val="0"/>
              </a:spcAft>
              <a:defRPr sz="1200" b="1">
                <a:solidFill>
                  <a:schemeClr val="tx1"/>
                </a:solidFill>
                <a:latin typeface="Arial" charset="0"/>
              </a:defRPr>
            </a:lvl9pPr>
          </a:lstStyle>
          <a:p>
            <a:pPr eaLnBrk="1" hangingPunct="1"/>
            <a:fld id="{B5A0497D-B609-490D-B415-0B37DBA04EE9}" type="slidenum">
              <a:rPr lang="en-US" sz="1400" smtClean="0">
                <a:solidFill>
                  <a:schemeClr val="bg1"/>
                </a:solidFill>
              </a:rPr>
              <a:pPr eaLnBrk="1" hangingPunct="1"/>
              <a:t>20</a:t>
            </a:fld>
            <a:endParaRPr lang="en-US" sz="1400" smtClean="0"/>
          </a:p>
        </p:txBody>
      </p:sp>
      <p:graphicFrame>
        <p:nvGraphicFramePr>
          <p:cNvPr id="4100" name="Content Placeholder 5"/>
          <p:cNvGraphicFramePr>
            <a:graphicFrameLocks noGrp="1"/>
          </p:cNvGraphicFramePr>
          <p:nvPr>
            <p:ph idx="1"/>
            <p:extLst>
              <p:ext uri="{D42A27DB-BD31-4B8C-83A1-F6EECF244321}">
                <p14:modId xmlns:p14="http://schemas.microsoft.com/office/powerpoint/2010/main" val="821613486"/>
              </p:ext>
            </p:extLst>
          </p:nvPr>
        </p:nvGraphicFramePr>
        <p:xfrm>
          <a:off x="1016000" y="980728"/>
          <a:ext cx="7732464" cy="4608512"/>
        </p:xfrm>
        <a:graphic>
          <a:graphicData uri="http://schemas.openxmlformats.org/presentationml/2006/ole">
            <mc:AlternateContent xmlns:mc="http://schemas.openxmlformats.org/markup-compatibility/2006">
              <mc:Choice xmlns:v="urn:schemas-microsoft-com:vml" Requires="v">
                <p:oleObj spid="_x0000_s3083" r:id="rId4" imgW="7870618" imgH="4749196" progId="Excel.Chart.8">
                  <p:embed/>
                </p:oleObj>
              </mc:Choice>
              <mc:Fallback>
                <p:oleObj r:id="rId4" imgW="7870618" imgH="4749196" progId="Excel.Chart.8">
                  <p:embed/>
                  <p:pic>
                    <p:nvPicPr>
                      <p:cNvPr id="0" name=""/>
                      <p:cNvPicPr>
                        <a:picLocks noGrp="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16000" y="980728"/>
                        <a:ext cx="7732464" cy="4608512"/>
                      </a:xfrm>
                      <a:prstGeom prst="rect">
                        <a:avLst/>
                      </a:prstGeom>
                      <a:noFill/>
                      <a:ln>
                        <a:noFill/>
                      </a:ln>
                    </p:spPr>
                  </p:pic>
                </p:oleObj>
              </mc:Fallback>
            </mc:AlternateContent>
          </a:graphicData>
        </a:graphic>
      </p:graphicFrame>
      <p:sp>
        <p:nvSpPr>
          <p:cNvPr id="5" name="TextBox 4"/>
          <p:cNvSpPr txBox="1"/>
          <p:nvPr/>
        </p:nvSpPr>
        <p:spPr>
          <a:xfrm>
            <a:off x="971600" y="5661248"/>
            <a:ext cx="7560840" cy="969496"/>
          </a:xfrm>
          <a:prstGeom prst="rect">
            <a:avLst/>
          </a:prstGeom>
          <a:noFill/>
        </p:spPr>
        <p:txBody>
          <a:bodyPr wrap="square" rtlCol="0">
            <a:spAutoFit/>
          </a:bodyPr>
          <a:lstStyle/>
          <a:p>
            <a:r>
              <a:rPr lang="en-CA" sz="1200" b="1" dirty="0"/>
              <a:t>*The government share of spending on prescription drugs by nine public drug plans participating in NPDUIS. The totals are plan spending on the prescription, which includes the drug, dispensing fee and markup.</a:t>
            </a:r>
            <a:r>
              <a:rPr lang="en-CA" sz="1100" b="1" dirty="0"/>
              <a:t>	</a:t>
            </a:r>
            <a:r>
              <a:rPr lang="en-CA" sz="1100" dirty="0"/>
              <a:t>			</a:t>
            </a:r>
          </a:p>
          <a:p>
            <a:r>
              <a:rPr lang="en-CA" sz="1100" dirty="0"/>
              <a:t>				</a:t>
            </a:r>
          </a:p>
          <a:p>
            <a:endParaRPr lang="en-CA" sz="1100" dirty="0"/>
          </a:p>
        </p:txBody>
      </p:sp>
    </p:spTree>
    <p:extLst>
      <p:ext uri="{BB962C8B-B14F-4D97-AF65-F5344CB8AC3E}">
        <p14:creationId xmlns:p14="http://schemas.microsoft.com/office/powerpoint/2010/main" val="2005632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1066800" y="260648"/>
            <a:ext cx="7848600" cy="714364"/>
          </a:xfrm>
        </p:spPr>
        <p:txBody>
          <a:bodyPr/>
          <a:lstStyle/>
          <a:p>
            <a:r>
              <a:rPr lang="en-CA" sz="2800" dirty="0">
                <a:solidFill>
                  <a:schemeClr val="tx1"/>
                </a:solidFill>
              </a:rPr>
              <a:t>Shift in Shares of Total Prescriptions* by Market Segment, 2005/06 to 2010/11</a:t>
            </a:r>
            <a:r>
              <a:rPr lang="en-US" sz="2800" dirty="0" smtClean="0">
                <a:solidFill>
                  <a:schemeClr val="tx1"/>
                </a:solidFill>
              </a:rPr>
              <a:t/>
            </a:r>
            <a:br>
              <a:rPr lang="en-US" sz="2800" dirty="0" smtClean="0">
                <a:solidFill>
                  <a:schemeClr val="tx1"/>
                </a:solidFill>
              </a:rPr>
            </a:br>
            <a:r>
              <a:rPr lang="en-US" sz="2800" dirty="0" smtClean="0"/>
              <a:t>________________________________________________</a:t>
            </a:r>
            <a:br>
              <a:rPr lang="en-US" sz="2800" dirty="0" smtClean="0"/>
            </a:br>
            <a:endParaRPr lang="en-US" sz="2800" dirty="0" smtClean="0"/>
          </a:p>
        </p:txBody>
      </p:sp>
      <p:sp>
        <p:nvSpPr>
          <p:cNvPr id="2" name="Slide Number Placeholder 1"/>
          <p:cNvSpPr>
            <a:spLocks noGrp="1"/>
          </p:cNvSpPr>
          <p:nvPr>
            <p:ph type="sldNum" sz="quarter" idx="10"/>
          </p:nvPr>
        </p:nvSpPr>
        <p:spPr/>
        <p:txBody>
          <a:bodyPr/>
          <a:lstStyle/>
          <a:p>
            <a:fld id="{9AE01BED-D8E1-49C6-9412-EC47A3C5ABFB}" type="slidenum">
              <a:rPr lang="en-US" smtClean="0"/>
              <a:pPr/>
              <a:t>21</a:t>
            </a:fld>
            <a:endParaRPr lang="en-US"/>
          </a:p>
        </p:txBody>
      </p:sp>
      <p:pic>
        <p:nvPicPr>
          <p:cNvPr id="6" name="Content Placeholder 4"/>
          <p:cNvPicPr>
            <a:picLocks noGrp="1"/>
          </p:cNvPicPr>
          <p:nvPr>
            <p:ph idx="1"/>
          </p:nvPr>
        </p:nvPicPr>
        <p:blipFill>
          <a:blip r:embed="rId3"/>
          <a:stretch>
            <a:fillRect/>
          </a:stretch>
        </p:blipFill>
        <p:spPr>
          <a:xfrm>
            <a:off x="1066800" y="1628800"/>
            <a:ext cx="7848600" cy="3672408"/>
          </a:xfrm>
          <a:prstGeom prst="rect">
            <a:avLst/>
          </a:prstGeom>
        </p:spPr>
      </p:pic>
      <p:sp>
        <p:nvSpPr>
          <p:cNvPr id="3" name="TextBox 2"/>
          <p:cNvSpPr txBox="1"/>
          <p:nvPr/>
        </p:nvSpPr>
        <p:spPr>
          <a:xfrm>
            <a:off x="1250246" y="5733255"/>
            <a:ext cx="7488832" cy="276999"/>
          </a:xfrm>
          <a:prstGeom prst="rect">
            <a:avLst/>
          </a:prstGeom>
          <a:noFill/>
        </p:spPr>
        <p:txBody>
          <a:bodyPr wrap="square" rtlCol="0">
            <a:spAutoFit/>
          </a:bodyPr>
          <a:lstStyle/>
          <a:p>
            <a:r>
              <a:rPr lang="en-CA" sz="1200" dirty="0"/>
              <a:t>*</a:t>
            </a:r>
            <a:r>
              <a:rPr lang="en-CA" sz="1200" b="1" dirty="0"/>
              <a:t>Totals are for nine public drug plans participating in NPDUIS.</a:t>
            </a:r>
          </a:p>
        </p:txBody>
      </p:sp>
    </p:spTree>
    <p:extLst>
      <p:ext uri="{BB962C8B-B14F-4D97-AF65-F5344CB8AC3E}">
        <p14:creationId xmlns:p14="http://schemas.microsoft.com/office/powerpoint/2010/main" val="12511634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1066800" y="260648"/>
            <a:ext cx="7848600" cy="714364"/>
          </a:xfrm>
        </p:spPr>
        <p:txBody>
          <a:bodyPr/>
          <a:lstStyle/>
          <a:p>
            <a:r>
              <a:rPr lang="en-US" sz="2800" dirty="0" smtClean="0">
                <a:solidFill>
                  <a:schemeClr val="tx1"/>
                </a:solidFill>
              </a:rPr>
              <a:t>Overview of the PMPRB</a:t>
            </a:r>
            <a:br>
              <a:rPr lang="en-US" sz="2800" dirty="0" smtClean="0">
                <a:solidFill>
                  <a:schemeClr val="tx1"/>
                </a:solidFill>
              </a:rPr>
            </a:br>
            <a:r>
              <a:rPr lang="en-US" sz="2800" dirty="0" smtClean="0"/>
              <a:t>________________________________________________</a:t>
            </a:r>
            <a:br>
              <a:rPr lang="en-US" sz="2800" dirty="0" smtClean="0"/>
            </a:br>
            <a:r>
              <a:rPr lang="en-US" sz="2800" dirty="0" smtClean="0"/>
              <a:t/>
            </a:r>
            <a:br>
              <a:rPr lang="en-US" sz="2800" dirty="0" smtClean="0"/>
            </a:br>
            <a:endParaRPr lang="en-US" sz="2800" dirty="0" smtClean="0"/>
          </a:p>
        </p:txBody>
      </p:sp>
      <p:sp>
        <p:nvSpPr>
          <p:cNvPr id="27650" name="Content Placeholder 2"/>
          <p:cNvSpPr>
            <a:spLocks noGrp="1"/>
          </p:cNvSpPr>
          <p:nvPr>
            <p:ph idx="1"/>
          </p:nvPr>
        </p:nvSpPr>
        <p:spPr>
          <a:xfrm>
            <a:off x="1066800" y="980728"/>
            <a:ext cx="7848600" cy="4114800"/>
          </a:xfrm>
        </p:spPr>
        <p:txBody>
          <a:bodyPr/>
          <a:lstStyle/>
          <a:p>
            <a:pPr>
              <a:buFont typeface="Wingdings" pitchFamily="2" charset="2"/>
              <a:buChar char="§"/>
              <a:defRPr/>
            </a:pPr>
            <a:r>
              <a:rPr lang="en-US" dirty="0">
                <a:solidFill>
                  <a:schemeClr val="tx1"/>
                </a:solidFill>
              </a:rPr>
              <a:t>Established in 1987 as consumer protection pillar via amendments to </a:t>
            </a:r>
            <a:r>
              <a:rPr lang="en-US" i="1" dirty="0">
                <a:solidFill>
                  <a:schemeClr val="tx1"/>
                </a:solidFill>
              </a:rPr>
              <a:t>Patent </a:t>
            </a:r>
            <a:r>
              <a:rPr lang="en-US" i="1" dirty="0" smtClean="0">
                <a:solidFill>
                  <a:schemeClr val="tx1"/>
                </a:solidFill>
              </a:rPr>
              <a:t>Act</a:t>
            </a:r>
            <a:endParaRPr lang="en-US" dirty="0">
              <a:solidFill>
                <a:schemeClr val="tx1"/>
              </a:solidFill>
            </a:endParaRPr>
          </a:p>
          <a:p>
            <a:pPr>
              <a:buFont typeface="Wingdings" pitchFamily="2" charset="2"/>
              <a:buChar char="§"/>
              <a:defRPr/>
            </a:pPr>
            <a:r>
              <a:rPr lang="en-US" dirty="0">
                <a:solidFill>
                  <a:schemeClr val="tx1"/>
                </a:solidFill>
              </a:rPr>
              <a:t>The PMPRB is </a:t>
            </a:r>
            <a:r>
              <a:rPr lang="en-US" dirty="0" smtClean="0">
                <a:solidFill>
                  <a:schemeClr val="tx1"/>
                </a:solidFill>
              </a:rPr>
              <a:t>an independent </a:t>
            </a:r>
            <a:r>
              <a:rPr lang="en-US" dirty="0">
                <a:solidFill>
                  <a:schemeClr val="tx1"/>
                </a:solidFill>
              </a:rPr>
              <a:t>quasi-judicial body with a dual mandate:</a:t>
            </a:r>
          </a:p>
          <a:p>
            <a:pPr lvl="1">
              <a:buFont typeface="Wingdings" pitchFamily="2" charset="2"/>
              <a:buChar char="§"/>
              <a:defRPr/>
            </a:pPr>
            <a:r>
              <a:rPr lang="en-US" sz="2000" b="1" i="1" dirty="0">
                <a:solidFill>
                  <a:schemeClr val="tx1"/>
                </a:solidFill>
              </a:rPr>
              <a:t>Regulatory</a:t>
            </a:r>
            <a:r>
              <a:rPr lang="en-US" sz="2000" b="1" dirty="0">
                <a:solidFill>
                  <a:schemeClr val="tx1"/>
                </a:solidFill>
              </a:rPr>
              <a:t>:</a:t>
            </a:r>
            <a:r>
              <a:rPr lang="en-US" sz="2000" dirty="0">
                <a:solidFill>
                  <a:schemeClr val="tx1"/>
                </a:solidFill>
              </a:rPr>
              <a:t> </a:t>
            </a:r>
            <a:r>
              <a:rPr lang="en-CA" sz="2000" dirty="0">
                <a:solidFill>
                  <a:schemeClr val="tx1"/>
                </a:solidFill>
              </a:rPr>
              <a:t>To ensure that prices charged by patentees for patented medicines sold in Canada are not </a:t>
            </a:r>
            <a:r>
              <a:rPr lang="en-CA" sz="2000" dirty="0" smtClean="0">
                <a:solidFill>
                  <a:schemeClr val="tx1"/>
                </a:solidFill>
              </a:rPr>
              <a:t>excessive</a:t>
            </a:r>
            <a:endParaRPr lang="en-CA" sz="2000" dirty="0">
              <a:solidFill>
                <a:schemeClr val="tx1"/>
              </a:solidFill>
            </a:endParaRPr>
          </a:p>
          <a:p>
            <a:pPr lvl="1">
              <a:buFont typeface="Wingdings" pitchFamily="2" charset="2"/>
              <a:buChar char="§"/>
              <a:defRPr/>
            </a:pPr>
            <a:r>
              <a:rPr lang="en-US" sz="2000" b="1" i="1" dirty="0" smtClean="0">
                <a:solidFill>
                  <a:schemeClr val="tx1"/>
                </a:solidFill>
              </a:rPr>
              <a:t>Reporting</a:t>
            </a:r>
            <a:r>
              <a:rPr lang="en-US" sz="2000" b="1" dirty="0">
                <a:solidFill>
                  <a:schemeClr val="tx1"/>
                </a:solidFill>
              </a:rPr>
              <a:t>:</a:t>
            </a:r>
            <a:r>
              <a:rPr lang="en-US" sz="2000" dirty="0">
                <a:solidFill>
                  <a:schemeClr val="tx1"/>
                </a:solidFill>
              </a:rPr>
              <a:t> </a:t>
            </a:r>
            <a:r>
              <a:rPr lang="en-CA" sz="2000" dirty="0">
                <a:solidFill>
                  <a:schemeClr val="tx1"/>
                </a:solidFill>
              </a:rPr>
              <a:t>To report on pharmaceutical trends of all medicines and on R&amp;D spending by pharmaceutical patentees</a:t>
            </a:r>
            <a:endParaRPr lang="en-US" sz="2000" dirty="0">
              <a:solidFill>
                <a:schemeClr val="tx1"/>
              </a:solidFill>
            </a:endParaRPr>
          </a:p>
          <a:p>
            <a:pPr>
              <a:buFont typeface="Wingdings" pitchFamily="2" charset="2"/>
              <a:buChar char="§"/>
            </a:pPr>
            <a:r>
              <a:rPr lang="en-US" dirty="0" smtClean="0">
                <a:solidFill>
                  <a:schemeClr val="tx1"/>
                </a:solidFill>
              </a:rPr>
              <a:t>Jurisdiction</a:t>
            </a:r>
          </a:p>
          <a:p>
            <a:pPr lvl="1">
              <a:buFont typeface="Wingdings" pitchFamily="2" charset="2"/>
              <a:buChar char="§"/>
            </a:pPr>
            <a:r>
              <a:rPr lang="en-CA" sz="2000" dirty="0" smtClean="0">
                <a:solidFill>
                  <a:schemeClr val="tx1"/>
                </a:solidFill>
              </a:rPr>
              <a:t>Regulate </a:t>
            </a:r>
            <a:r>
              <a:rPr lang="en-CA" sz="2000" dirty="0">
                <a:solidFill>
                  <a:schemeClr val="tx1"/>
                </a:solidFill>
              </a:rPr>
              <a:t>prices </a:t>
            </a:r>
            <a:r>
              <a:rPr lang="en-CA" sz="2000" dirty="0" smtClean="0">
                <a:solidFill>
                  <a:schemeClr val="tx1"/>
                </a:solidFill>
              </a:rPr>
              <a:t>patentees charge (i.e. factory-gate price) for </a:t>
            </a:r>
            <a:r>
              <a:rPr lang="en-CA" sz="2000" dirty="0">
                <a:solidFill>
                  <a:schemeClr val="tx1"/>
                </a:solidFill>
              </a:rPr>
              <a:t>patented </a:t>
            </a:r>
            <a:r>
              <a:rPr lang="en-CA" sz="2000" dirty="0" smtClean="0">
                <a:solidFill>
                  <a:schemeClr val="tx1"/>
                </a:solidFill>
              </a:rPr>
              <a:t>drug products </a:t>
            </a:r>
            <a:r>
              <a:rPr lang="en-CA" sz="2000" dirty="0">
                <a:solidFill>
                  <a:schemeClr val="tx1"/>
                </a:solidFill>
              </a:rPr>
              <a:t>sold in Canada, to wholesalers, hospitals or pharmacies, for human and veterinary </a:t>
            </a:r>
            <a:r>
              <a:rPr lang="en-CA" sz="2000" dirty="0" smtClean="0">
                <a:solidFill>
                  <a:schemeClr val="tx1"/>
                </a:solidFill>
              </a:rPr>
              <a:t>use</a:t>
            </a:r>
          </a:p>
          <a:p>
            <a:pPr lvl="2">
              <a:buFont typeface="Wingdings" pitchFamily="2" charset="2"/>
              <a:buChar char="§"/>
            </a:pPr>
            <a:endParaRPr lang="en-CA" sz="1800" dirty="0">
              <a:solidFill>
                <a:schemeClr val="tx1"/>
              </a:solidFill>
            </a:endParaRPr>
          </a:p>
          <a:p>
            <a:pPr>
              <a:buFont typeface="Wingdings" pitchFamily="2" charset="2"/>
              <a:buChar char="§"/>
            </a:pPr>
            <a:endParaRPr lang="en-US" dirty="0" smtClean="0">
              <a:solidFill>
                <a:schemeClr val="tx1"/>
              </a:solidFill>
            </a:endParaRPr>
          </a:p>
          <a:p>
            <a:pPr>
              <a:buFont typeface="Wingdings" pitchFamily="2" charset="2"/>
              <a:buChar char="§"/>
            </a:pPr>
            <a:endParaRPr lang="en-US" dirty="0" smtClean="0">
              <a:solidFill>
                <a:schemeClr val="tx1"/>
              </a:solidFill>
            </a:endParaRPr>
          </a:p>
          <a:p>
            <a:pPr lvl="1">
              <a:buFont typeface="Wingdings" pitchFamily="2" charset="2"/>
              <a:buChar char="§"/>
            </a:pPr>
            <a:endParaRPr lang="en-US" dirty="0" smtClean="0">
              <a:solidFill>
                <a:schemeClr val="tx1"/>
              </a:solidFill>
            </a:endParaRPr>
          </a:p>
          <a:p>
            <a:pPr>
              <a:buFont typeface="Wingdings" pitchFamily="2" charset="2"/>
              <a:buChar char="§"/>
            </a:pPr>
            <a:endParaRPr lang="en-US" dirty="0" smtClean="0">
              <a:solidFill>
                <a:schemeClr val="tx1"/>
              </a:solidFill>
            </a:endParaRPr>
          </a:p>
        </p:txBody>
      </p:sp>
      <p:sp>
        <p:nvSpPr>
          <p:cNvPr id="2" name="Slide Number Placeholder 1"/>
          <p:cNvSpPr>
            <a:spLocks noGrp="1"/>
          </p:cNvSpPr>
          <p:nvPr>
            <p:ph type="sldNum" sz="quarter" idx="10"/>
          </p:nvPr>
        </p:nvSpPr>
        <p:spPr/>
        <p:txBody>
          <a:bodyPr/>
          <a:lstStyle/>
          <a:p>
            <a:fld id="{9AE01BED-D8E1-49C6-9412-EC47A3C5ABFB}" type="slidenum">
              <a:rPr lang="en-US" smtClean="0"/>
              <a:pPr/>
              <a:t>3</a:t>
            </a:fld>
            <a:endParaRPr lang="en-US"/>
          </a:p>
        </p:txBody>
      </p:sp>
    </p:spTree>
    <p:extLst>
      <p:ext uri="{BB962C8B-B14F-4D97-AF65-F5344CB8AC3E}">
        <p14:creationId xmlns:p14="http://schemas.microsoft.com/office/powerpoint/2010/main" val="30731327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1066800" y="260648"/>
            <a:ext cx="7848600" cy="714364"/>
          </a:xfrm>
        </p:spPr>
        <p:txBody>
          <a:bodyPr/>
          <a:lstStyle/>
          <a:p>
            <a:r>
              <a:rPr lang="en-CA" sz="2800" dirty="0" smtClean="0">
                <a:solidFill>
                  <a:schemeClr val="tx1"/>
                </a:solidFill>
              </a:rPr>
              <a:t>PMPRB Price Tests – Therapeutic Level</a:t>
            </a:r>
            <a:r>
              <a:rPr lang="en-US" sz="2800" dirty="0" smtClean="0">
                <a:solidFill>
                  <a:schemeClr val="tx1"/>
                </a:solidFill>
              </a:rPr>
              <a:t/>
            </a:r>
            <a:br>
              <a:rPr lang="en-US" sz="2800" dirty="0" smtClean="0">
                <a:solidFill>
                  <a:schemeClr val="tx1"/>
                </a:solidFill>
              </a:rPr>
            </a:br>
            <a:r>
              <a:rPr lang="en-US" sz="2800" dirty="0" smtClean="0"/>
              <a:t>________________________________________________</a:t>
            </a:r>
            <a:br>
              <a:rPr lang="en-US" sz="2800" dirty="0" smtClean="0"/>
            </a:br>
            <a:r>
              <a:rPr lang="en-US" sz="2800" dirty="0" smtClean="0"/>
              <a:t/>
            </a:r>
            <a:br>
              <a:rPr lang="en-US" sz="2800" dirty="0" smtClean="0"/>
            </a:br>
            <a:endParaRPr lang="en-US" sz="2800" dirty="0" smtClean="0"/>
          </a:p>
        </p:txBody>
      </p:sp>
      <p:sp>
        <p:nvSpPr>
          <p:cNvPr id="27650" name="Content Placeholder 2"/>
          <p:cNvSpPr>
            <a:spLocks noGrp="1"/>
          </p:cNvSpPr>
          <p:nvPr>
            <p:ph idx="1"/>
          </p:nvPr>
        </p:nvSpPr>
        <p:spPr>
          <a:xfrm>
            <a:off x="1066800" y="970384"/>
            <a:ext cx="7848600" cy="5050904"/>
          </a:xfrm>
        </p:spPr>
        <p:txBody>
          <a:bodyPr/>
          <a:lstStyle/>
          <a:p>
            <a:pPr>
              <a:buFont typeface="Wingdings" pitchFamily="2" charset="2"/>
              <a:buChar char="§"/>
              <a:defRPr/>
            </a:pPr>
            <a:r>
              <a:rPr lang="en-CA" sz="2300" dirty="0">
                <a:solidFill>
                  <a:schemeClr val="tx1"/>
                </a:solidFill>
              </a:rPr>
              <a:t>Blend of Therapeutic Improvement and International Reference Pricing</a:t>
            </a:r>
          </a:p>
          <a:p>
            <a:pPr>
              <a:buFont typeface="Wingdings" pitchFamily="2" charset="2"/>
              <a:buChar char="§"/>
              <a:defRPr/>
            </a:pPr>
            <a:r>
              <a:rPr lang="en-CA" sz="2300" dirty="0" smtClean="0">
                <a:solidFill>
                  <a:schemeClr val="tx1"/>
                </a:solidFill>
              </a:rPr>
              <a:t>Recognize </a:t>
            </a:r>
            <a:r>
              <a:rPr lang="en-CA" sz="2300" dirty="0">
                <a:solidFill>
                  <a:schemeClr val="tx1"/>
                </a:solidFill>
              </a:rPr>
              <a:t>incremental pharmaceutical innovation</a:t>
            </a:r>
          </a:p>
          <a:p>
            <a:pPr lvl="1">
              <a:buFont typeface="Wingdings" pitchFamily="2" charset="2"/>
              <a:buChar char="§"/>
              <a:defRPr/>
            </a:pPr>
            <a:r>
              <a:rPr lang="en-CA" sz="2000" dirty="0" smtClean="0">
                <a:solidFill>
                  <a:schemeClr val="tx1"/>
                </a:solidFill>
              </a:rPr>
              <a:t>At introduction, price </a:t>
            </a:r>
            <a:r>
              <a:rPr lang="en-CA" sz="2000" dirty="0">
                <a:solidFill>
                  <a:schemeClr val="tx1"/>
                </a:solidFill>
              </a:rPr>
              <a:t>premium aligned with degree of therapeutic improvement</a:t>
            </a:r>
            <a:r>
              <a:rPr lang="en-CA" sz="2000" dirty="0" smtClean="0">
                <a:solidFill>
                  <a:schemeClr val="tx1"/>
                </a:solidFill>
              </a:rPr>
              <a:t>:</a:t>
            </a:r>
          </a:p>
          <a:p>
            <a:pPr lvl="2">
              <a:buFont typeface="Wingdings" pitchFamily="2" charset="2"/>
              <a:buChar char="§"/>
              <a:defRPr/>
            </a:pPr>
            <a:r>
              <a:rPr lang="en-CA" sz="1900" dirty="0" smtClean="0">
                <a:solidFill>
                  <a:schemeClr val="tx1"/>
                </a:solidFill>
              </a:rPr>
              <a:t>Four </a:t>
            </a:r>
            <a:r>
              <a:rPr lang="en-CA" sz="1900" dirty="0">
                <a:solidFill>
                  <a:schemeClr val="tx1"/>
                </a:solidFill>
              </a:rPr>
              <a:t>new levels of therapeutic </a:t>
            </a:r>
            <a:r>
              <a:rPr lang="en-CA" sz="1900" dirty="0" smtClean="0">
                <a:solidFill>
                  <a:schemeClr val="tx1"/>
                </a:solidFill>
              </a:rPr>
              <a:t>improvement:</a:t>
            </a:r>
          </a:p>
          <a:p>
            <a:pPr marL="1371600" lvl="3" indent="-342900">
              <a:buAutoNum type="arabicParenR"/>
              <a:defRPr/>
            </a:pPr>
            <a:r>
              <a:rPr lang="en-CA" sz="1700" dirty="0" smtClean="0">
                <a:solidFill>
                  <a:schemeClr val="tx1"/>
                </a:solidFill>
              </a:rPr>
              <a:t>Breakthrough </a:t>
            </a:r>
            <a:r>
              <a:rPr lang="en-CA" sz="1700" dirty="0">
                <a:solidFill>
                  <a:schemeClr val="tx1"/>
                </a:solidFill>
              </a:rPr>
              <a:t>– Median of International Price Comparison (MIPC</a:t>
            </a:r>
            <a:r>
              <a:rPr lang="en-CA" sz="1700" dirty="0" smtClean="0">
                <a:solidFill>
                  <a:schemeClr val="tx1"/>
                </a:solidFill>
              </a:rPr>
              <a:t>)</a:t>
            </a:r>
          </a:p>
          <a:p>
            <a:pPr marL="1371600" lvl="3" indent="-342900">
              <a:buAutoNum type="arabicParenR"/>
              <a:defRPr/>
            </a:pPr>
            <a:r>
              <a:rPr lang="en-CA" sz="1700" dirty="0">
                <a:solidFill>
                  <a:schemeClr val="tx1"/>
                </a:solidFill>
              </a:rPr>
              <a:t>Substantial Improvement – Higher of top of Therapeutic Class Comparison (TCC) and the MIPC</a:t>
            </a:r>
          </a:p>
          <a:p>
            <a:pPr marL="1371600" lvl="3" indent="-342900">
              <a:buAutoNum type="arabicParenR"/>
              <a:defRPr/>
            </a:pPr>
            <a:r>
              <a:rPr lang="en-CA" sz="1700" dirty="0">
                <a:solidFill>
                  <a:schemeClr val="tx1"/>
                </a:solidFill>
              </a:rPr>
              <a:t>Moderate Improvement – Higher of mid-point between top of TCC test and the MIP, and top of </a:t>
            </a:r>
            <a:r>
              <a:rPr lang="en-CA" sz="1700" dirty="0" smtClean="0">
                <a:solidFill>
                  <a:schemeClr val="tx1"/>
                </a:solidFill>
              </a:rPr>
              <a:t>TCC </a:t>
            </a:r>
            <a:r>
              <a:rPr lang="en-CA" sz="1700" i="1" dirty="0" smtClean="0">
                <a:solidFill>
                  <a:schemeClr val="tx1"/>
                </a:solidFill>
              </a:rPr>
              <a:t>(primary &amp; secondary factors apply here)</a:t>
            </a:r>
            <a:endParaRPr lang="en-CA" sz="1700" dirty="0">
              <a:solidFill>
                <a:schemeClr val="tx1"/>
              </a:solidFill>
            </a:endParaRPr>
          </a:p>
          <a:p>
            <a:pPr marL="1371600" lvl="3" indent="-342900">
              <a:buFontTx/>
              <a:buAutoNum type="arabicParenR"/>
              <a:defRPr/>
            </a:pPr>
            <a:r>
              <a:rPr lang="en-CA" sz="1700" dirty="0">
                <a:solidFill>
                  <a:schemeClr val="tx1"/>
                </a:solidFill>
              </a:rPr>
              <a:t>Slight/No Improvement </a:t>
            </a:r>
            <a:r>
              <a:rPr lang="en-CA" sz="1700" dirty="0" smtClean="0">
                <a:solidFill>
                  <a:schemeClr val="tx1"/>
                </a:solidFill>
              </a:rPr>
              <a:t> – </a:t>
            </a:r>
            <a:r>
              <a:rPr lang="en-CA" sz="1700" dirty="0">
                <a:solidFill>
                  <a:schemeClr val="tx1"/>
                </a:solidFill>
              </a:rPr>
              <a:t>Top of </a:t>
            </a:r>
            <a:r>
              <a:rPr lang="en-CA" sz="1700" dirty="0" smtClean="0">
                <a:solidFill>
                  <a:schemeClr val="tx1"/>
                </a:solidFill>
              </a:rPr>
              <a:t>TCC</a:t>
            </a:r>
            <a:endParaRPr lang="en-CA" sz="1700" dirty="0">
              <a:solidFill>
                <a:schemeClr val="tx1"/>
              </a:solidFill>
            </a:endParaRPr>
          </a:p>
          <a:p>
            <a:pPr lvl="0">
              <a:buFont typeface="Wingdings" pitchFamily="2" charset="2"/>
              <a:buChar char="§"/>
              <a:defRPr/>
            </a:pPr>
            <a:r>
              <a:rPr lang="en-CA" sz="2300" dirty="0" smtClean="0">
                <a:solidFill>
                  <a:schemeClr val="tx1"/>
                </a:solidFill>
              </a:rPr>
              <a:t>After </a:t>
            </a:r>
            <a:r>
              <a:rPr lang="en-CA" sz="2300" dirty="0">
                <a:solidFill>
                  <a:schemeClr val="tx1"/>
                </a:solidFill>
              </a:rPr>
              <a:t>introduction, </a:t>
            </a:r>
            <a:r>
              <a:rPr lang="en-CA" sz="2300" dirty="0" smtClean="0">
                <a:solidFill>
                  <a:schemeClr val="tx1"/>
                </a:solidFill>
              </a:rPr>
              <a:t>monitor Average Transaction Price (ATP) </a:t>
            </a:r>
            <a:r>
              <a:rPr lang="en-CA" sz="2300" dirty="0">
                <a:solidFill>
                  <a:schemeClr val="tx1"/>
                </a:solidFill>
              </a:rPr>
              <a:t>relative to </a:t>
            </a:r>
            <a:r>
              <a:rPr lang="en-CA" sz="2300" dirty="0" smtClean="0">
                <a:solidFill>
                  <a:schemeClr val="tx1"/>
                </a:solidFill>
              </a:rPr>
              <a:t>Non-Excessive Average Price (NEAP), subject to CPI based limit </a:t>
            </a:r>
          </a:p>
          <a:p>
            <a:pPr>
              <a:buFont typeface="Wingdings" pitchFamily="2" charset="2"/>
              <a:buChar char="§"/>
              <a:defRPr/>
            </a:pPr>
            <a:endParaRPr lang="en-CA" dirty="0" smtClean="0">
              <a:solidFill>
                <a:schemeClr val="tx1"/>
              </a:solidFill>
            </a:endParaRPr>
          </a:p>
          <a:p>
            <a:pPr lvl="2">
              <a:buFont typeface="Wingdings" pitchFamily="2" charset="2"/>
              <a:buChar char="§"/>
            </a:pPr>
            <a:endParaRPr lang="en-CA" sz="1800" dirty="0">
              <a:solidFill>
                <a:schemeClr val="tx1"/>
              </a:solidFill>
            </a:endParaRPr>
          </a:p>
          <a:p>
            <a:pPr>
              <a:buFont typeface="Wingdings" pitchFamily="2" charset="2"/>
              <a:buChar char="§"/>
            </a:pPr>
            <a:endParaRPr lang="en-US" dirty="0" smtClean="0">
              <a:solidFill>
                <a:schemeClr val="tx1"/>
              </a:solidFill>
            </a:endParaRPr>
          </a:p>
          <a:p>
            <a:pPr>
              <a:buFont typeface="Wingdings" pitchFamily="2" charset="2"/>
              <a:buChar char="§"/>
            </a:pPr>
            <a:endParaRPr lang="en-US" dirty="0" smtClean="0">
              <a:solidFill>
                <a:schemeClr val="tx1"/>
              </a:solidFill>
            </a:endParaRPr>
          </a:p>
          <a:p>
            <a:pPr lvl="1">
              <a:buFont typeface="Wingdings" pitchFamily="2" charset="2"/>
              <a:buChar char="§"/>
            </a:pPr>
            <a:endParaRPr lang="en-US" dirty="0" smtClean="0">
              <a:solidFill>
                <a:schemeClr val="tx1"/>
              </a:solidFill>
            </a:endParaRPr>
          </a:p>
          <a:p>
            <a:pPr>
              <a:buFont typeface="Wingdings" pitchFamily="2" charset="2"/>
              <a:buChar char="§"/>
            </a:pPr>
            <a:endParaRPr lang="en-US" dirty="0" smtClean="0">
              <a:solidFill>
                <a:schemeClr val="tx1"/>
              </a:solidFill>
            </a:endParaRPr>
          </a:p>
        </p:txBody>
      </p:sp>
      <p:sp>
        <p:nvSpPr>
          <p:cNvPr id="2" name="Slide Number Placeholder 1"/>
          <p:cNvSpPr>
            <a:spLocks noGrp="1"/>
          </p:cNvSpPr>
          <p:nvPr>
            <p:ph type="sldNum" sz="quarter" idx="10"/>
          </p:nvPr>
        </p:nvSpPr>
        <p:spPr/>
        <p:txBody>
          <a:bodyPr/>
          <a:lstStyle/>
          <a:p>
            <a:fld id="{9AE01BED-D8E1-49C6-9412-EC47A3C5ABFB}" type="slidenum">
              <a:rPr lang="en-US" smtClean="0"/>
              <a:pPr/>
              <a:t>4</a:t>
            </a:fld>
            <a:endParaRPr lang="en-US"/>
          </a:p>
        </p:txBody>
      </p:sp>
    </p:spTree>
    <p:extLst>
      <p:ext uri="{BB962C8B-B14F-4D97-AF65-F5344CB8AC3E}">
        <p14:creationId xmlns:p14="http://schemas.microsoft.com/office/powerpoint/2010/main" val="40970458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980728"/>
            <a:ext cx="7848600" cy="5112568"/>
          </a:xfrm>
        </p:spPr>
        <p:txBody>
          <a:bodyPr/>
          <a:lstStyle/>
          <a:p>
            <a:r>
              <a:rPr lang="en-CA" sz="2200" dirty="0">
                <a:solidFill>
                  <a:schemeClr val="tx1"/>
                </a:solidFill>
              </a:rPr>
              <a:t>Reference pricing at introduction and for existing drugs based on 7 comparator countries </a:t>
            </a:r>
            <a:r>
              <a:rPr lang="en-CA" sz="2000" dirty="0">
                <a:solidFill>
                  <a:schemeClr val="tx1"/>
                </a:solidFill>
              </a:rPr>
              <a:t>-</a:t>
            </a:r>
            <a:r>
              <a:rPr lang="en-CA" sz="1600" dirty="0">
                <a:solidFill>
                  <a:schemeClr val="tx1"/>
                </a:solidFill>
              </a:rPr>
              <a:t> France, Germany, Italy, Sweden, Switzerland, UK, and </a:t>
            </a:r>
            <a:r>
              <a:rPr lang="en-CA" sz="1600" dirty="0" smtClean="0">
                <a:solidFill>
                  <a:schemeClr val="tx1"/>
                </a:solidFill>
              </a:rPr>
              <a:t>US</a:t>
            </a:r>
            <a:endParaRPr lang="en-CA" sz="1600" dirty="0">
              <a:solidFill>
                <a:schemeClr val="tx1"/>
              </a:solidFill>
            </a:endParaRPr>
          </a:p>
          <a:p>
            <a:pPr lvl="1">
              <a:buFont typeface="Wingdings" pitchFamily="2" charset="2"/>
              <a:buChar char="§"/>
            </a:pPr>
            <a:r>
              <a:rPr lang="en-CA" sz="1800" dirty="0">
                <a:solidFill>
                  <a:schemeClr val="tx1"/>
                </a:solidFill>
              </a:rPr>
              <a:t>Policy changes in these countries </a:t>
            </a:r>
            <a:r>
              <a:rPr lang="en-CA" sz="1800" dirty="0" smtClean="0">
                <a:solidFill>
                  <a:schemeClr val="tx1"/>
                </a:solidFill>
              </a:rPr>
              <a:t>could impact </a:t>
            </a:r>
            <a:r>
              <a:rPr lang="en-CA" sz="1800" dirty="0">
                <a:solidFill>
                  <a:schemeClr val="tx1"/>
                </a:solidFill>
              </a:rPr>
              <a:t>prices in Canada</a:t>
            </a:r>
          </a:p>
          <a:p>
            <a:r>
              <a:rPr lang="en-CA" sz="2200" dirty="0" smtClean="0">
                <a:solidFill>
                  <a:schemeClr val="tx1"/>
                </a:solidFill>
              </a:rPr>
              <a:t>Over </a:t>
            </a:r>
            <a:r>
              <a:rPr lang="en-CA" sz="2200" dirty="0">
                <a:solidFill>
                  <a:schemeClr val="tx1"/>
                </a:solidFill>
              </a:rPr>
              <a:t>last three years, Germany has most often been the </a:t>
            </a:r>
            <a:r>
              <a:rPr lang="en-CA" sz="2200" dirty="0" smtClean="0">
                <a:solidFill>
                  <a:schemeClr val="tx1"/>
                </a:solidFill>
              </a:rPr>
              <a:t>highest referenced price for PMPRB price tests, followed by US </a:t>
            </a:r>
            <a:endParaRPr lang="en-CA" sz="2200" dirty="0">
              <a:solidFill>
                <a:schemeClr val="tx1"/>
              </a:solidFill>
            </a:endParaRPr>
          </a:p>
          <a:p>
            <a:pPr lvl="1">
              <a:buFont typeface="Wingdings" pitchFamily="2" charset="2"/>
              <a:buChar char="§"/>
            </a:pPr>
            <a:r>
              <a:rPr lang="en-CA" sz="1800" dirty="0" smtClean="0">
                <a:solidFill>
                  <a:schemeClr val="tx1"/>
                </a:solidFill>
              </a:rPr>
              <a:t>Recent cost containment measures by reference countries may lead to lower prices in Canada (e.g., Germany)</a:t>
            </a:r>
            <a:endParaRPr lang="en-CA" sz="1800" dirty="0">
              <a:solidFill>
                <a:schemeClr val="tx1"/>
              </a:solidFill>
            </a:endParaRPr>
          </a:p>
        </p:txBody>
      </p:sp>
      <p:sp>
        <p:nvSpPr>
          <p:cNvPr id="4" name="Slide Number Placeholder 3"/>
          <p:cNvSpPr>
            <a:spLocks noGrp="1"/>
          </p:cNvSpPr>
          <p:nvPr>
            <p:ph type="sldNum" sz="quarter" idx="10"/>
          </p:nvPr>
        </p:nvSpPr>
        <p:spPr/>
        <p:txBody>
          <a:bodyPr/>
          <a:lstStyle/>
          <a:p>
            <a:fld id="{9AE01BED-D8E1-49C6-9412-EC47A3C5ABFB}" type="slidenum">
              <a:rPr lang="en-US" smtClean="0"/>
              <a:pPr/>
              <a:t>5</a:t>
            </a:fld>
            <a:endParaRPr lang="en-US"/>
          </a:p>
        </p:txBody>
      </p:sp>
      <p:graphicFrame>
        <p:nvGraphicFramePr>
          <p:cNvPr id="7" name="Chart 6"/>
          <p:cNvGraphicFramePr>
            <a:graphicFrameLocks/>
          </p:cNvGraphicFramePr>
          <p:nvPr>
            <p:extLst>
              <p:ext uri="{D42A27DB-BD31-4B8C-83A1-F6EECF244321}">
                <p14:modId xmlns:p14="http://schemas.microsoft.com/office/powerpoint/2010/main" val="1611918569"/>
              </p:ext>
            </p:extLst>
          </p:nvPr>
        </p:nvGraphicFramePr>
        <p:xfrm>
          <a:off x="2195736" y="3501008"/>
          <a:ext cx="4572000" cy="2592288"/>
        </p:xfrm>
        <a:graphic>
          <a:graphicData uri="http://schemas.openxmlformats.org/drawingml/2006/chart">
            <c:chart xmlns:c="http://schemas.openxmlformats.org/drawingml/2006/chart" xmlns:r="http://schemas.openxmlformats.org/officeDocument/2006/relationships" r:id="rId2"/>
          </a:graphicData>
        </a:graphic>
      </p:graphicFrame>
      <p:sp>
        <p:nvSpPr>
          <p:cNvPr id="8" name="Title 1"/>
          <p:cNvSpPr txBox="1">
            <a:spLocks/>
          </p:cNvSpPr>
          <p:nvPr/>
        </p:nvSpPr>
        <p:spPr bwMode="auto">
          <a:xfrm>
            <a:off x="1070890" y="260648"/>
            <a:ext cx="7848600" cy="504056"/>
          </a:xfrm>
          <a:prstGeom prst="roundRect">
            <a:avLst>
              <a:gd name="adj" fmla="val 0"/>
            </a:avLst>
          </a:prstGeom>
          <a:noFill/>
          <a:ln w="9525">
            <a:noFill/>
            <a:round/>
            <a:headEnd/>
            <a:tailEnd/>
          </a:ln>
        </p:spPr>
        <p:txBody>
          <a:bodyPr vert="horz" wrap="square" lIns="0" tIns="0" rIns="0" bIns="0" numCol="1" anchor="t" anchorCtr="0" compatLnSpc="1">
            <a:prstTxWarp prst="textNoShape">
              <a:avLst/>
            </a:prstTxWarp>
          </a:bodyPr>
          <a:lstStyle>
            <a:lvl1pPr algn="l" rtl="0" eaLnBrk="1" fontAlgn="base" hangingPunct="1">
              <a:lnSpc>
                <a:spcPct val="90000"/>
              </a:lnSpc>
              <a:spcBef>
                <a:spcPct val="0"/>
              </a:spcBef>
              <a:spcAft>
                <a:spcPct val="0"/>
              </a:spcAft>
              <a:defRPr sz="4000" b="1">
                <a:solidFill>
                  <a:srgbClr val="20558A"/>
                </a:solidFill>
                <a:latin typeface="+mj-lt"/>
                <a:ea typeface="ＭＳ Ｐゴシック" pitchFamily="-60" charset="-128"/>
                <a:cs typeface="ＭＳ Ｐゴシック" pitchFamily="-60" charset="-128"/>
              </a:defRPr>
            </a:lvl1pPr>
            <a:lvl2pPr algn="l" rtl="0" eaLnBrk="1" fontAlgn="base" hangingPunct="1">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2pPr>
            <a:lvl3pPr algn="l" rtl="0" eaLnBrk="1" fontAlgn="base" hangingPunct="1">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3pPr>
            <a:lvl4pPr algn="l" rtl="0" eaLnBrk="1" fontAlgn="base" hangingPunct="1">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4pPr>
            <a:lvl5pPr algn="l" rtl="0" eaLnBrk="1" fontAlgn="base" hangingPunct="1">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5pPr>
            <a:lvl6pPr marL="457200" algn="l" rtl="0" eaLnBrk="1" fontAlgn="base" hangingPunct="1">
              <a:lnSpc>
                <a:spcPct val="90000"/>
              </a:lnSpc>
              <a:spcBef>
                <a:spcPct val="0"/>
              </a:spcBef>
              <a:spcAft>
                <a:spcPct val="0"/>
              </a:spcAft>
              <a:defRPr sz="4000" b="1">
                <a:solidFill>
                  <a:srgbClr val="20558A"/>
                </a:solidFill>
                <a:latin typeface="Arial Narrow" pitchFamily="34" charset="0"/>
              </a:defRPr>
            </a:lvl6pPr>
            <a:lvl7pPr marL="914400" algn="l" rtl="0" eaLnBrk="1" fontAlgn="base" hangingPunct="1">
              <a:lnSpc>
                <a:spcPct val="90000"/>
              </a:lnSpc>
              <a:spcBef>
                <a:spcPct val="0"/>
              </a:spcBef>
              <a:spcAft>
                <a:spcPct val="0"/>
              </a:spcAft>
              <a:defRPr sz="4000" b="1">
                <a:solidFill>
                  <a:srgbClr val="20558A"/>
                </a:solidFill>
                <a:latin typeface="Arial Narrow" pitchFamily="34" charset="0"/>
              </a:defRPr>
            </a:lvl7pPr>
            <a:lvl8pPr marL="1371600" algn="l" rtl="0" eaLnBrk="1" fontAlgn="base" hangingPunct="1">
              <a:lnSpc>
                <a:spcPct val="90000"/>
              </a:lnSpc>
              <a:spcBef>
                <a:spcPct val="0"/>
              </a:spcBef>
              <a:spcAft>
                <a:spcPct val="0"/>
              </a:spcAft>
              <a:defRPr sz="4000" b="1">
                <a:solidFill>
                  <a:srgbClr val="20558A"/>
                </a:solidFill>
                <a:latin typeface="Arial Narrow" pitchFamily="34" charset="0"/>
              </a:defRPr>
            </a:lvl8pPr>
            <a:lvl9pPr marL="1828800" algn="l" rtl="0" eaLnBrk="1" fontAlgn="base" hangingPunct="1">
              <a:lnSpc>
                <a:spcPct val="90000"/>
              </a:lnSpc>
              <a:spcBef>
                <a:spcPct val="0"/>
              </a:spcBef>
              <a:spcAft>
                <a:spcPct val="0"/>
              </a:spcAft>
              <a:defRPr sz="4000" b="1">
                <a:solidFill>
                  <a:srgbClr val="20558A"/>
                </a:solidFill>
                <a:latin typeface="Arial Narrow" pitchFamily="34" charset="0"/>
              </a:defRPr>
            </a:lvl9pPr>
          </a:lstStyle>
          <a:p>
            <a:r>
              <a:rPr lang="en-CA" sz="2800" dirty="0">
                <a:solidFill>
                  <a:schemeClr val="tx1"/>
                </a:solidFill>
              </a:rPr>
              <a:t>PMPRB Price Tests – </a:t>
            </a:r>
            <a:r>
              <a:rPr lang="en-CA" sz="2800" dirty="0" smtClean="0">
                <a:solidFill>
                  <a:schemeClr val="tx1"/>
                </a:solidFill>
              </a:rPr>
              <a:t>International Referencing</a:t>
            </a:r>
            <a:r>
              <a:rPr lang="en-US" sz="2800" dirty="0" smtClean="0">
                <a:solidFill>
                  <a:schemeClr val="tx1"/>
                </a:solidFill>
              </a:rPr>
              <a:t/>
            </a:r>
            <a:br>
              <a:rPr lang="en-US" sz="2800" dirty="0" smtClean="0">
                <a:solidFill>
                  <a:schemeClr val="tx1"/>
                </a:solidFill>
              </a:rPr>
            </a:br>
            <a:r>
              <a:rPr lang="en-US" sz="2800" dirty="0" smtClean="0"/>
              <a:t>________________________________________________</a:t>
            </a:r>
          </a:p>
        </p:txBody>
      </p:sp>
      <p:sp>
        <p:nvSpPr>
          <p:cNvPr id="6" name="TextBox 5"/>
          <p:cNvSpPr txBox="1"/>
          <p:nvPr/>
        </p:nvSpPr>
        <p:spPr>
          <a:xfrm>
            <a:off x="2411760" y="3356992"/>
            <a:ext cx="4464496" cy="523220"/>
          </a:xfrm>
          <a:prstGeom prst="rect">
            <a:avLst/>
          </a:prstGeom>
          <a:noFill/>
        </p:spPr>
        <p:txBody>
          <a:bodyPr wrap="square" rtlCol="0">
            <a:spAutoFit/>
          </a:bodyPr>
          <a:lstStyle/>
          <a:p>
            <a:pPr algn="ctr"/>
            <a:r>
              <a:rPr lang="en-CA" sz="1400" b="1" dirty="0" smtClean="0"/>
              <a:t>Frequency in setting Highest International Price Comparison test at introduction</a:t>
            </a:r>
            <a:endParaRPr lang="en-CA" sz="1400" b="1" dirty="0"/>
          </a:p>
        </p:txBody>
      </p:sp>
    </p:spTree>
    <p:extLst>
      <p:ext uri="{BB962C8B-B14F-4D97-AF65-F5344CB8AC3E}">
        <p14:creationId xmlns:p14="http://schemas.microsoft.com/office/powerpoint/2010/main" val="2365745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1066800" y="260648"/>
            <a:ext cx="7848600" cy="714364"/>
          </a:xfrm>
        </p:spPr>
        <p:txBody>
          <a:bodyPr/>
          <a:lstStyle/>
          <a:p>
            <a:r>
              <a:rPr lang="en-CA" sz="2800" dirty="0" smtClean="0">
                <a:solidFill>
                  <a:schemeClr val="tx1"/>
                </a:solidFill>
              </a:rPr>
              <a:t>Changes/Clarifications </a:t>
            </a:r>
            <a:r>
              <a:rPr lang="en-CA" sz="2800" dirty="0">
                <a:solidFill>
                  <a:schemeClr val="tx1"/>
                </a:solidFill>
              </a:rPr>
              <a:t>to </a:t>
            </a:r>
            <a:r>
              <a:rPr lang="en-CA" sz="2800" dirty="0" smtClean="0">
                <a:solidFill>
                  <a:schemeClr val="tx1"/>
                </a:solidFill>
              </a:rPr>
              <a:t>Guidelines </a:t>
            </a:r>
            <a:r>
              <a:rPr lang="en-CA" sz="2800" dirty="0">
                <a:solidFill>
                  <a:schemeClr val="tx1"/>
                </a:solidFill>
              </a:rPr>
              <a:t>since </a:t>
            </a:r>
            <a:r>
              <a:rPr lang="en-CA" sz="2800" dirty="0" smtClean="0">
                <a:solidFill>
                  <a:schemeClr val="tx1"/>
                </a:solidFill>
              </a:rPr>
              <a:t>2010</a:t>
            </a:r>
            <a:br>
              <a:rPr lang="en-CA" sz="2800" dirty="0" smtClean="0">
                <a:solidFill>
                  <a:schemeClr val="tx1"/>
                </a:solidFill>
              </a:rPr>
            </a:br>
            <a:r>
              <a:rPr lang="en-US" sz="2800" dirty="0" smtClean="0"/>
              <a:t>________________________________________________</a:t>
            </a:r>
            <a:br>
              <a:rPr lang="en-US" sz="2800" dirty="0" smtClean="0"/>
            </a:br>
            <a:r>
              <a:rPr lang="en-US" sz="2800" dirty="0" smtClean="0"/>
              <a:t/>
            </a:r>
            <a:br>
              <a:rPr lang="en-US" sz="2800" dirty="0" smtClean="0"/>
            </a:br>
            <a:r>
              <a:rPr lang="en-US" sz="2800" dirty="0" smtClean="0"/>
              <a:t/>
            </a:r>
            <a:br>
              <a:rPr lang="en-US" sz="2800" dirty="0" smtClean="0"/>
            </a:br>
            <a:endParaRPr lang="en-US" sz="2800" dirty="0" smtClean="0"/>
          </a:p>
        </p:txBody>
      </p:sp>
      <p:sp>
        <p:nvSpPr>
          <p:cNvPr id="27650" name="Content Placeholder 2"/>
          <p:cNvSpPr>
            <a:spLocks noGrp="1"/>
          </p:cNvSpPr>
          <p:nvPr>
            <p:ph idx="1"/>
          </p:nvPr>
        </p:nvSpPr>
        <p:spPr>
          <a:xfrm>
            <a:off x="1066800" y="1412776"/>
            <a:ext cx="7848600" cy="4114800"/>
          </a:xfrm>
        </p:spPr>
        <p:txBody>
          <a:bodyPr/>
          <a:lstStyle/>
          <a:p>
            <a:pPr>
              <a:buFont typeface="Wingdings" pitchFamily="2" charset="2"/>
              <a:buChar char="§"/>
            </a:pPr>
            <a:endParaRPr lang="en-US" dirty="0" smtClean="0">
              <a:solidFill>
                <a:schemeClr val="tx1"/>
              </a:solidFill>
            </a:endParaRPr>
          </a:p>
          <a:p>
            <a:pPr lvl="1">
              <a:buFont typeface="Wingdings" pitchFamily="2" charset="2"/>
              <a:buChar char="§"/>
            </a:pPr>
            <a:endParaRPr lang="en-US" dirty="0" smtClean="0">
              <a:solidFill>
                <a:schemeClr val="tx1"/>
              </a:solidFill>
            </a:endParaRPr>
          </a:p>
          <a:p>
            <a:pPr>
              <a:buFont typeface="Wingdings" pitchFamily="2" charset="2"/>
              <a:buChar char="§"/>
            </a:pPr>
            <a:endParaRPr lang="en-US" dirty="0" smtClean="0">
              <a:solidFill>
                <a:schemeClr val="tx1"/>
              </a:solidFill>
            </a:endParaRPr>
          </a:p>
        </p:txBody>
      </p:sp>
      <p:sp>
        <p:nvSpPr>
          <p:cNvPr id="2" name="Slide Number Placeholder 1"/>
          <p:cNvSpPr>
            <a:spLocks noGrp="1"/>
          </p:cNvSpPr>
          <p:nvPr>
            <p:ph type="sldNum" sz="quarter" idx="10"/>
          </p:nvPr>
        </p:nvSpPr>
        <p:spPr/>
        <p:txBody>
          <a:bodyPr/>
          <a:lstStyle/>
          <a:p>
            <a:fld id="{9AE01BED-D8E1-49C6-9412-EC47A3C5ABFB}" type="slidenum">
              <a:rPr lang="en-US" smtClean="0"/>
              <a:pPr/>
              <a:t>6</a:t>
            </a:fld>
            <a:endParaRPr lang="en-US"/>
          </a:p>
        </p:txBody>
      </p:sp>
      <p:graphicFrame>
        <p:nvGraphicFramePr>
          <p:cNvPr id="3" name="Object 2"/>
          <p:cNvGraphicFramePr>
            <a:graphicFrameLocks noChangeAspect="1"/>
          </p:cNvGraphicFramePr>
          <p:nvPr>
            <p:extLst>
              <p:ext uri="{D42A27DB-BD31-4B8C-83A1-F6EECF244321}">
                <p14:modId xmlns:p14="http://schemas.microsoft.com/office/powerpoint/2010/main" val="1504116165"/>
              </p:ext>
            </p:extLst>
          </p:nvPr>
        </p:nvGraphicFramePr>
        <p:xfrm>
          <a:off x="1335088" y="980728"/>
          <a:ext cx="7262812" cy="5112567"/>
        </p:xfrm>
        <a:graphic>
          <a:graphicData uri="http://schemas.openxmlformats.org/presentationml/2006/ole">
            <mc:AlternateContent xmlns:mc="http://schemas.openxmlformats.org/markup-compatibility/2006">
              <mc:Choice xmlns:v="urn:schemas-microsoft-com:vml" Requires="v">
                <p:oleObj spid="_x0000_s1077" name="Document" r:id="rId5" imgW="6595658" imgH="4809856" progId="Word.Document.12">
                  <p:embed/>
                </p:oleObj>
              </mc:Choice>
              <mc:Fallback>
                <p:oleObj name="Document" r:id="rId5" imgW="6595658" imgH="4809856" progId="Word.Document.12">
                  <p:embed/>
                  <p:pic>
                    <p:nvPicPr>
                      <p:cNvPr id="0" name=""/>
                      <p:cNvPicPr/>
                      <p:nvPr/>
                    </p:nvPicPr>
                    <p:blipFill>
                      <a:blip r:embed="rId6"/>
                      <a:stretch>
                        <a:fillRect/>
                      </a:stretch>
                    </p:blipFill>
                    <p:spPr>
                      <a:xfrm>
                        <a:off x="1335088" y="980728"/>
                        <a:ext cx="7262812" cy="5112567"/>
                      </a:xfrm>
                      <a:prstGeom prst="rect">
                        <a:avLst/>
                      </a:prstGeom>
                    </p:spPr>
                  </p:pic>
                </p:oleObj>
              </mc:Fallback>
            </mc:AlternateContent>
          </a:graphicData>
        </a:graphic>
      </p:graphicFrame>
    </p:spTree>
    <p:extLst>
      <p:ext uri="{BB962C8B-B14F-4D97-AF65-F5344CB8AC3E}">
        <p14:creationId xmlns:p14="http://schemas.microsoft.com/office/powerpoint/2010/main" val="26858858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1066800" y="260648"/>
            <a:ext cx="7848600" cy="714364"/>
          </a:xfrm>
        </p:spPr>
        <p:txBody>
          <a:bodyPr/>
          <a:lstStyle/>
          <a:p>
            <a:r>
              <a:rPr lang="en-CA" sz="2800" dirty="0" smtClean="0">
                <a:solidFill>
                  <a:schemeClr val="tx1"/>
                </a:solidFill>
              </a:rPr>
              <a:t>Changes/Clarifications </a:t>
            </a:r>
            <a:r>
              <a:rPr lang="en-CA" sz="2800" dirty="0">
                <a:solidFill>
                  <a:schemeClr val="tx1"/>
                </a:solidFill>
              </a:rPr>
              <a:t>to </a:t>
            </a:r>
            <a:r>
              <a:rPr lang="en-CA" sz="2800" dirty="0" smtClean="0">
                <a:solidFill>
                  <a:schemeClr val="tx1"/>
                </a:solidFill>
              </a:rPr>
              <a:t>Guidelines </a:t>
            </a:r>
            <a:r>
              <a:rPr lang="en-CA" sz="2800" dirty="0">
                <a:solidFill>
                  <a:schemeClr val="tx1"/>
                </a:solidFill>
              </a:rPr>
              <a:t>since </a:t>
            </a:r>
            <a:r>
              <a:rPr lang="en-CA" sz="2800" dirty="0" smtClean="0">
                <a:solidFill>
                  <a:schemeClr val="tx1"/>
                </a:solidFill>
              </a:rPr>
              <a:t>2010 (cont’d)</a:t>
            </a:r>
            <a:br>
              <a:rPr lang="en-CA" sz="2800" dirty="0" smtClean="0">
                <a:solidFill>
                  <a:schemeClr val="tx1"/>
                </a:solidFill>
              </a:rPr>
            </a:br>
            <a:r>
              <a:rPr lang="en-US" sz="2800" dirty="0" smtClean="0"/>
              <a:t>________________________________________________</a:t>
            </a:r>
            <a:br>
              <a:rPr lang="en-US" sz="2800" dirty="0" smtClean="0"/>
            </a:br>
            <a:r>
              <a:rPr lang="en-US" sz="2800" dirty="0" smtClean="0"/>
              <a:t/>
            </a:r>
            <a:br>
              <a:rPr lang="en-US" sz="2800" dirty="0" smtClean="0"/>
            </a:br>
            <a:r>
              <a:rPr lang="en-US" sz="2800" dirty="0" smtClean="0"/>
              <a:t/>
            </a:r>
            <a:br>
              <a:rPr lang="en-US" sz="2800" dirty="0" smtClean="0"/>
            </a:br>
            <a:endParaRPr lang="en-US" sz="2800" dirty="0" smtClean="0"/>
          </a:p>
        </p:txBody>
      </p:sp>
      <p:sp>
        <p:nvSpPr>
          <p:cNvPr id="27650" name="Content Placeholder 2"/>
          <p:cNvSpPr>
            <a:spLocks noGrp="1"/>
          </p:cNvSpPr>
          <p:nvPr>
            <p:ph idx="1"/>
          </p:nvPr>
        </p:nvSpPr>
        <p:spPr>
          <a:xfrm>
            <a:off x="1066800" y="1412776"/>
            <a:ext cx="7848600" cy="4114800"/>
          </a:xfrm>
        </p:spPr>
        <p:txBody>
          <a:bodyPr/>
          <a:lstStyle/>
          <a:p>
            <a:pPr>
              <a:buFont typeface="Wingdings" pitchFamily="2" charset="2"/>
              <a:buChar char="§"/>
            </a:pPr>
            <a:endParaRPr lang="en-US" dirty="0" smtClean="0">
              <a:solidFill>
                <a:schemeClr val="tx1"/>
              </a:solidFill>
            </a:endParaRPr>
          </a:p>
          <a:p>
            <a:pPr lvl="1">
              <a:buFont typeface="Wingdings" pitchFamily="2" charset="2"/>
              <a:buChar char="§"/>
            </a:pPr>
            <a:endParaRPr lang="en-US" dirty="0" smtClean="0">
              <a:solidFill>
                <a:schemeClr val="tx1"/>
              </a:solidFill>
            </a:endParaRPr>
          </a:p>
          <a:p>
            <a:pPr>
              <a:buFont typeface="Wingdings" pitchFamily="2" charset="2"/>
              <a:buChar char="§"/>
            </a:pPr>
            <a:endParaRPr lang="en-US" dirty="0" smtClean="0">
              <a:solidFill>
                <a:schemeClr val="tx1"/>
              </a:solidFill>
            </a:endParaRPr>
          </a:p>
        </p:txBody>
      </p:sp>
      <p:sp>
        <p:nvSpPr>
          <p:cNvPr id="2" name="Slide Number Placeholder 1"/>
          <p:cNvSpPr>
            <a:spLocks noGrp="1"/>
          </p:cNvSpPr>
          <p:nvPr>
            <p:ph type="sldNum" sz="quarter" idx="10"/>
          </p:nvPr>
        </p:nvSpPr>
        <p:spPr/>
        <p:txBody>
          <a:bodyPr/>
          <a:lstStyle/>
          <a:p>
            <a:fld id="{9AE01BED-D8E1-49C6-9412-EC47A3C5ABFB}" type="slidenum">
              <a:rPr lang="en-US" smtClean="0"/>
              <a:pPr/>
              <a:t>7</a:t>
            </a:fld>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3754552077"/>
              </p:ext>
            </p:extLst>
          </p:nvPr>
        </p:nvGraphicFramePr>
        <p:xfrm>
          <a:off x="1344613" y="974725"/>
          <a:ext cx="7378700" cy="8763000"/>
        </p:xfrm>
        <a:graphic>
          <a:graphicData uri="http://schemas.openxmlformats.org/presentationml/2006/ole">
            <mc:AlternateContent xmlns:mc="http://schemas.openxmlformats.org/markup-compatibility/2006">
              <mc:Choice xmlns:v="urn:schemas-microsoft-com:vml" Requires="v">
                <p:oleObj spid="_x0000_s2087" name="Document" r:id="rId5" imgW="6578983" imgH="7796057" progId="Word.Document.12">
                  <p:embed/>
                </p:oleObj>
              </mc:Choice>
              <mc:Fallback>
                <p:oleObj name="Document" r:id="rId5" imgW="6578983" imgH="7796057" progId="Word.Document.12">
                  <p:embed/>
                  <p:pic>
                    <p:nvPicPr>
                      <p:cNvPr id="0" name=""/>
                      <p:cNvPicPr/>
                      <p:nvPr/>
                    </p:nvPicPr>
                    <p:blipFill>
                      <a:blip r:embed="rId6"/>
                      <a:stretch>
                        <a:fillRect/>
                      </a:stretch>
                    </p:blipFill>
                    <p:spPr>
                      <a:xfrm>
                        <a:off x="1344613" y="974725"/>
                        <a:ext cx="7378700" cy="8763000"/>
                      </a:xfrm>
                      <a:prstGeom prst="rect">
                        <a:avLst/>
                      </a:prstGeom>
                    </p:spPr>
                  </p:pic>
                </p:oleObj>
              </mc:Fallback>
            </mc:AlternateContent>
          </a:graphicData>
        </a:graphic>
      </p:graphicFrame>
    </p:spTree>
    <p:extLst>
      <p:ext uri="{BB962C8B-B14F-4D97-AF65-F5344CB8AC3E}">
        <p14:creationId xmlns:p14="http://schemas.microsoft.com/office/powerpoint/2010/main" val="22707853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1043608" y="304800"/>
            <a:ext cx="7795592" cy="714375"/>
          </a:xfrm>
        </p:spPr>
        <p:txBody>
          <a:bodyPr/>
          <a:lstStyle/>
          <a:p>
            <a:r>
              <a:rPr lang="en-US" sz="2800" dirty="0" smtClean="0">
                <a:solidFill>
                  <a:schemeClr val="tx1"/>
                </a:solidFill>
              </a:rPr>
              <a:t>Guidelines Monitoring and Evaluation Plan (GMEP)</a:t>
            </a:r>
            <a:br>
              <a:rPr lang="en-US" sz="2800" dirty="0" smtClean="0">
                <a:solidFill>
                  <a:schemeClr val="tx1"/>
                </a:solidFill>
              </a:rPr>
            </a:br>
            <a:r>
              <a:rPr lang="en-US" sz="2800" dirty="0" smtClean="0"/>
              <a:t>______________________________________________</a:t>
            </a:r>
            <a:br>
              <a:rPr lang="en-US" sz="2800" dirty="0" smtClean="0"/>
            </a:br>
            <a:r>
              <a:rPr lang="en-US" sz="2800" dirty="0" smtClean="0"/>
              <a:t/>
            </a:r>
            <a:br>
              <a:rPr lang="en-US" sz="2800" dirty="0" smtClean="0"/>
            </a:br>
            <a:endParaRPr lang="en-US" sz="2800" dirty="0" smtClean="0"/>
          </a:p>
        </p:txBody>
      </p:sp>
      <p:sp>
        <p:nvSpPr>
          <p:cNvPr id="25602" name="Content Placeholder 2"/>
          <p:cNvSpPr>
            <a:spLocks noGrp="1"/>
          </p:cNvSpPr>
          <p:nvPr>
            <p:ph idx="1"/>
          </p:nvPr>
        </p:nvSpPr>
        <p:spPr>
          <a:xfrm>
            <a:off x="1043608" y="1052737"/>
            <a:ext cx="7871792" cy="5040559"/>
          </a:xfrm>
        </p:spPr>
        <p:txBody>
          <a:bodyPr/>
          <a:lstStyle/>
          <a:p>
            <a:pPr marL="457200" lvl="1" indent="-342900">
              <a:buSzPct val="95000"/>
              <a:buFont typeface="Wingdings" pitchFamily="2" charset="2"/>
              <a:buChar char="§"/>
            </a:pPr>
            <a:r>
              <a:rPr lang="en-US" sz="2400" b="1" dirty="0" smtClean="0">
                <a:solidFill>
                  <a:schemeClr val="tx1"/>
                </a:solidFill>
              </a:rPr>
              <a:t>GMEP monitors and evaluates the application and impact of major changes to the Guidelines on an ongoing basis</a:t>
            </a:r>
          </a:p>
          <a:p>
            <a:pPr marL="749300" lvl="2" indent="-342900">
              <a:buSzPct val="95000"/>
              <a:buFont typeface="Wingdings" pitchFamily="2" charset="2"/>
              <a:buChar char="§"/>
            </a:pPr>
            <a:r>
              <a:rPr lang="en-US" sz="2200" dirty="0" smtClean="0">
                <a:solidFill>
                  <a:schemeClr val="tx1"/>
                </a:solidFill>
              </a:rPr>
              <a:t>Ensures Guidelines remain relevant and effective</a:t>
            </a:r>
          </a:p>
          <a:p>
            <a:pPr marL="749300" lvl="2" indent="-342900">
              <a:buSzPct val="95000"/>
              <a:buFont typeface="Wingdings" pitchFamily="2" charset="2"/>
              <a:buChar char="§"/>
            </a:pPr>
            <a:r>
              <a:rPr lang="en-US" sz="2200" dirty="0" smtClean="0">
                <a:solidFill>
                  <a:schemeClr val="tx1"/>
                </a:solidFill>
              </a:rPr>
              <a:t>Addresses expectations of stakeholders</a:t>
            </a:r>
          </a:p>
          <a:p>
            <a:pPr marL="749300" lvl="2" indent="-342900">
              <a:buSzPct val="95000"/>
              <a:buFont typeface="Wingdings" pitchFamily="2" charset="2"/>
              <a:buChar char="§"/>
            </a:pPr>
            <a:r>
              <a:rPr lang="en-US" sz="2200" dirty="0" smtClean="0">
                <a:solidFill>
                  <a:schemeClr val="tx1"/>
                </a:solidFill>
              </a:rPr>
              <a:t>Uses both qualitative and quantitative indicators</a:t>
            </a:r>
          </a:p>
          <a:p>
            <a:pPr marL="749300" lvl="2" indent="-342900">
              <a:buSzPct val="95000"/>
              <a:buFont typeface="Wingdings" pitchFamily="2" charset="2"/>
              <a:buChar char="§"/>
            </a:pPr>
            <a:r>
              <a:rPr lang="en-US" sz="2200" dirty="0" smtClean="0">
                <a:solidFill>
                  <a:schemeClr val="tx1"/>
                </a:solidFill>
              </a:rPr>
              <a:t>Allows Staff to provide annual updates to the Board   </a:t>
            </a:r>
          </a:p>
          <a:p>
            <a:pPr marL="749300" lvl="2" indent="-342900">
              <a:buSzPct val="95000"/>
              <a:buFont typeface="Wingdings" pitchFamily="2" charset="2"/>
              <a:buChar char="§"/>
            </a:pPr>
            <a:endParaRPr lang="en-US" b="1" dirty="0" smtClean="0">
              <a:solidFill>
                <a:schemeClr val="tx1"/>
              </a:solidFill>
            </a:endParaRPr>
          </a:p>
        </p:txBody>
      </p:sp>
      <p:sp>
        <p:nvSpPr>
          <p:cNvPr id="25603" name="Slide Number Placeholder 3"/>
          <p:cNvSpPr>
            <a:spLocks noGrp="1"/>
          </p:cNvSpPr>
          <p:nvPr>
            <p:ph type="sldNum" sz="quarter" idx="10"/>
          </p:nvPr>
        </p:nvSpPr>
        <p:spPr>
          <a:noFill/>
        </p:spPr>
        <p:txBody>
          <a:bodyPr/>
          <a:lstStyle/>
          <a:p>
            <a:fld id="{78438712-289D-458B-AF47-5F429D3E4676}" type="slidenum">
              <a:rPr lang="en-US" smtClean="0">
                <a:latin typeface="Arial" pitchFamily="-60" charset="-52"/>
                <a:ea typeface="ＭＳ Ｐゴシック" pitchFamily="-60" charset="-128"/>
                <a:cs typeface="ＭＳ Ｐゴシック" pitchFamily="-60" charset="-128"/>
              </a:rPr>
              <a:pPr/>
              <a:t>8</a:t>
            </a:fld>
            <a:endParaRPr lang="en-US" smtClean="0">
              <a:solidFill>
                <a:schemeClr val="tx1"/>
              </a:solidFill>
              <a:latin typeface="Arial" pitchFamily="-60" charset="-52"/>
              <a:ea typeface="ＭＳ Ｐゴシック" pitchFamily="-60" charset="-128"/>
              <a:cs typeface="ＭＳ Ｐゴシック" pitchFamily="-60" charset="-128"/>
            </a:endParaRPr>
          </a:p>
        </p:txBody>
      </p:sp>
    </p:spTree>
    <p:extLst>
      <p:ext uri="{BB962C8B-B14F-4D97-AF65-F5344CB8AC3E}">
        <p14:creationId xmlns:p14="http://schemas.microsoft.com/office/powerpoint/2010/main" val="29005579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1219200" y="304800"/>
            <a:ext cx="7620000" cy="714375"/>
          </a:xfrm>
        </p:spPr>
        <p:txBody>
          <a:bodyPr/>
          <a:lstStyle/>
          <a:p>
            <a:r>
              <a:rPr lang="en-US" sz="2800" dirty="0" smtClean="0">
                <a:solidFill>
                  <a:schemeClr val="tx1"/>
                </a:solidFill>
              </a:rPr>
              <a:t>Guidelines Monitoring and Evaluation Plan (GMEP) (cont’d)</a:t>
            </a:r>
            <a:br>
              <a:rPr lang="en-US" sz="2800" dirty="0" smtClean="0">
                <a:solidFill>
                  <a:schemeClr val="tx1"/>
                </a:solidFill>
              </a:rPr>
            </a:br>
            <a:r>
              <a:rPr lang="en-US" sz="2800" dirty="0" smtClean="0"/>
              <a:t>______________________________________________</a:t>
            </a:r>
            <a:br>
              <a:rPr lang="en-US" sz="2800" dirty="0" smtClean="0"/>
            </a:br>
            <a:r>
              <a:rPr lang="en-US" sz="2800" dirty="0" smtClean="0"/>
              <a:t/>
            </a:r>
            <a:br>
              <a:rPr lang="en-US" sz="2800" dirty="0" smtClean="0"/>
            </a:br>
            <a:endParaRPr lang="en-US" sz="2800" dirty="0" smtClean="0"/>
          </a:p>
        </p:txBody>
      </p:sp>
      <p:sp>
        <p:nvSpPr>
          <p:cNvPr id="25602" name="Content Placeholder 2"/>
          <p:cNvSpPr>
            <a:spLocks noGrp="1"/>
          </p:cNvSpPr>
          <p:nvPr>
            <p:ph idx="1"/>
          </p:nvPr>
        </p:nvSpPr>
        <p:spPr>
          <a:xfrm>
            <a:off x="1115616" y="5445224"/>
            <a:ext cx="7799784" cy="1368152"/>
          </a:xfrm>
        </p:spPr>
        <p:txBody>
          <a:bodyPr/>
          <a:lstStyle/>
          <a:p>
            <a:pPr marL="114300" lvl="1" indent="0" algn="r">
              <a:buSzPct val="95000"/>
              <a:buNone/>
            </a:pPr>
            <a:r>
              <a:rPr lang="en-US" sz="900" b="1" dirty="0" smtClean="0">
                <a:solidFill>
                  <a:schemeClr val="tx1"/>
                </a:solidFill>
              </a:rPr>
              <a:t>*Results based on 2010 review</a:t>
            </a:r>
          </a:p>
        </p:txBody>
      </p:sp>
      <p:sp>
        <p:nvSpPr>
          <p:cNvPr id="25603" name="Slide Number Placeholder 3"/>
          <p:cNvSpPr>
            <a:spLocks noGrp="1"/>
          </p:cNvSpPr>
          <p:nvPr>
            <p:ph type="sldNum" sz="quarter" idx="10"/>
          </p:nvPr>
        </p:nvSpPr>
        <p:spPr>
          <a:noFill/>
        </p:spPr>
        <p:txBody>
          <a:bodyPr/>
          <a:lstStyle/>
          <a:p>
            <a:fld id="{78438712-289D-458B-AF47-5F429D3E4676}" type="slidenum">
              <a:rPr lang="en-US" smtClean="0">
                <a:latin typeface="Arial" pitchFamily="-60" charset="-52"/>
                <a:ea typeface="ＭＳ Ｐゴシック" pitchFamily="-60" charset="-128"/>
                <a:cs typeface="ＭＳ Ｐゴシック" pitchFamily="-60" charset="-128"/>
              </a:rPr>
              <a:pPr/>
              <a:t>9</a:t>
            </a:fld>
            <a:endParaRPr lang="en-US" smtClean="0">
              <a:solidFill>
                <a:schemeClr val="tx1"/>
              </a:solidFill>
              <a:latin typeface="Arial" pitchFamily="-60" charset="-52"/>
              <a:ea typeface="ＭＳ Ｐゴシック" pitchFamily="-60" charset="-128"/>
              <a:cs typeface="ＭＳ Ｐゴシック" pitchFamily="-60" charset="-128"/>
            </a:endParaRPr>
          </a:p>
        </p:txBody>
      </p:sp>
      <p:graphicFrame>
        <p:nvGraphicFramePr>
          <p:cNvPr id="5" name="Content Placeholder 3"/>
          <p:cNvGraphicFramePr>
            <a:graphicFrameLocks/>
          </p:cNvGraphicFramePr>
          <p:nvPr>
            <p:extLst>
              <p:ext uri="{D42A27DB-BD31-4B8C-83A1-F6EECF244321}">
                <p14:modId xmlns:p14="http://schemas.microsoft.com/office/powerpoint/2010/main" val="392374639"/>
              </p:ext>
            </p:extLst>
          </p:nvPr>
        </p:nvGraphicFramePr>
        <p:xfrm>
          <a:off x="1115616" y="1124744"/>
          <a:ext cx="7920881" cy="4097319"/>
        </p:xfrm>
        <a:graphic>
          <a:graphicData uri="http://schemas.openxmlformats.org/drawingml/2006/table">
            <a:tbl>
              <a:tblPr firstRow="1" bandRow="1">
                <a:tableStyleId>{073A0DAA-6AF3-43AB-8588-CEC1D06C72B9}</a:tableStyleId>
              </a:tblPr>
              <a:tblGrid>
                <a:gridCol w="1368152"/>
                <a:gridCol w="2520280"/>
                <a:gridCol w="4032449"/>
              </a:tblGrid>
              <a:tr h="607428">
                <a:tc>
                  <a:txBody>
                    <a:bodyPr/>
                    <a:lstStyle/>
                    <a:p>
                      <a:r>
                        <a:rPr lang="en-US" sz="1800" dirty="0" smtClean="0"/>
                        <a:t>Guideline Changes</a:t>
                      </a:r>
                      <a:endParaRPr lang="en-US" sz="1800" dirty="0">
                        <a:solidFill>
                          <a:srgbClr val="002060"/>
                        </a:solidFill>
                      </a:endParaRPr>
                    </a:p>
                  </a:txBody>
                  <a:tcPr/>
                </a:tc>
                <a:tc>
                  <a:txBody>
                    <a:bodyPr/>
                    <a:lstStyle/>
                    <a:p>
                      <a:r>
                        <a:rPr lang="en-US" sz="1800" dirty="0" smtClean="0">
                          <a:solidFill>
                            <a:schemeClr val="bg1"/>
                          </a:solidFill>
                        </a:rPr>
                        <a:t>Rationale</a:t>
                      </a:r>
                      <a:r>
                        <a:rPr lang="en-US" sz="1800" baseline="0" dirty="0" smtClean="0">
                          <a:solidFill>
                            <a:schemeClr val="bg1"/>
                          </a:solidFill>
                        </a:rPr>
                        <a:t> for Change</a:t>
                      </a:r>
                      <a:endParaRPr lang="en-US" sz="1800" dirty="0">
                        <a:solidFill>
                          <a:schemeClr val="bg1"/>
                        </a:solidFill>
                      </a:endParaRPr>
                    </a:p>
                  </a:txBody>
                  <a:tcPr/>
                </a:tc>
                <a:tc>
                  <a:txBody>
                    <a:bodyPr/>
                    <a:lstStyle/>
                    <a:p>
                      <a:r>
                        <a:rPr lang="en-US" sz="1800" dirty="0" smtClean="0"/>
                        <a:t>Observations*</a:t>
                      </a:r>
                      <a:endParaRPr lang="en-US" sz="1800" dirty="0">
                        <a:solidFill>
                          <a:srgbClr val="002060"/>
                        </a:solidFill>
                      </a:endParaRPr>
                    </a:p>
                  </a:txBody>
                  <a:tcPr/>
                </a:tc>
              </a:tr>
              <a:tr h="780979">
                <a:tc>
                  <a:txBody>
                    <a:bodyPr/>
                    <a:lstStyle/>
                    <a:p>
                      <a:r>
                        <a:rPr lang="en-US" sz="1600" dirty="0" smtClean="0"/>
                        <a:t>Overall Implementation</a:t>
                      </a:r>
                      <a:endParaRPr lang="en-US" sz="1600" dirty="0"/>
                    </a:p>
                  </a:txBody>
                  <a:tcPr/>
                </a:tc>
                <a:tc>
                  <a:txBody>
                    <a:bodyPr/>
                    <a:lstStyle/>
                    <a:p>
                      <a:pPr>
                        <a:buFont typeface="Wingdings" pitchFamily="2" charset="2"/>
                        <a:buChar char="§"/>
                      </a:pPr>
                      <a:endParaRPr lang="en-US" sz="1600" dirty="0"/>
                    </a:p>
                  </a:txBody>
                  <a:tcPr/>
                </a:tc>
                <a:tc>
                  <a:txBody>
                    <a:bodyPr/>
                    <a:lstStyle/>
                    <a:p>
                      <a:pPr>
                        <a:buFont typeface="Wingdings" pitchFamily="2" charset="2"/>
                        <a:buChar char="§"/>
                      </a:pPr>
                      <a:r>
                        <a:rPr lang="en-US" sz="1600" dirty="0" smtClean="0"/>
                        <a:t> Ongoing monitoring, evaluation, and resolution of issues</a:t>
                      </a:r>
                      <a:endParaRPr lang="en-US" sz="1600" baseline="0" dirty="0" smtClean="0"/>
                    </a:p>
                    <a:p>
                      <a:pPr>
                        <a:buFont typeface="Wingdings" pitchFamily="2" charset="2"/>
                        <a:buChar char="§"/>
                      </a:pPr>
                      <a:r>
                        <a:rPr lang="en-US" sz="1600" baseline="0" dirty="0" smtClean="0"/>
                        <a:t> Proactive outreach and education</a:t>
                      </a:r>
                    </a:p>
                  </a:txBody>
                  <a:tcPr/>
                </a:tc>
              </a:tr>
              <a:tr h="878093">
                <a:tc>
                  <a:txBody>
                    <a:bodyPr/>
                    <a:lstStyle/>
                    <a:p>
                      <a:r>
                        <a:rPr lang="en-US" sz="1600" dirty="0" smtClean="0"/>
                        <a:t>New Levels</a:t>
                      </a:r>
                      <a:r>
                        <a:rPr lang="en-US" sz="1600" baseline="0" dirty="0" smtClean="0"/>
                        <a:t> of Therapeutic Improvement</a:t>
                      </a:r>
                      <a:endParaRPr lang="en-US" sz="1600" dirty="0"/>
                    </a:p>
                  </a:txBody>
                  <a:tcPr/>
                </a:tc>
                <a:tc>
                  <a:txBody>
                    <a:bodyPr/>
                    <a:lstStyle/>
                    <a:p>
                      <a:pPr>
                        <a:buFont typeface="Wingdings" pitchFamily="2" charset="2"/>
                        <a:buChar char="§"/>
                      </a:pPr>
                      <a:r>
                        <a:rPr lang="en-US" sz="1600" dirty="0" smtClean="0"/>
                        <a:t> Recognizing</a:t>
                      </a:r>
                      <a:r>
                        <a:rPr lang="en-US" sz="1600" baseline="0" dirty="0" smtClean="0"/>
                        <a:t> </a:t>
                      </a:r>
                      <a:r>
                        <a:rPr lang="en-US" sz="1600" dirty="0" smtClean="0"/>
                        <a:t>incremental  therapeutic innovation</a:t>
                      </a:r>
                      <a:endParaRPr lang="en-US" sz="1600" dirty="0"/>
                    </a:p>
                  </a:txBody>
                  <a:tcPr/>
                </a:tc>
                <a:tc>
                  <a:txBody>
                    <a:bodyPr/>
                    <a:lstStyle/>
                    <a:p>
                      <a:pPr>
                        <a:buFont typeface="Wingdings" pitchFamily="2" charset="2"/>
                        <a:buChar char="§"/>
                      </a:pPr>
                      <a:r>
                        <a:rPr lang="en-US" sz="1600" dirty="0" smtClean="0"/>
                        <a:t> 19% of new drug</a:t>
                      </a:r>
                      <a:r>
                        <a:rPr lang="en-US" sz="1600" baseline="0" dirty="0" smtClean="0"/>
                        <a:t> products classified as </a:t>
                      </a:r>
                      <a:r>
                        <a:rPr lang="en-US" sz="1600" i="1" baseline="0" dirty="0" smtClean="0"/>
                        <a:t>Moderate Improvement</a:t>
                      </a:r>
                    </a:p>
                    <a:p>
                      <a:pPr marL="268288" indent="0">
                        <a:buFont typeface="Wingdings" pitchFamily="2" charset="2"/>
                        <a:buChar char="§"/>
                      </a:pPr>
                      <a:r>
                        <a:rPr lang="en-US" sz="1600" i="0" baseline="0" dirty="0" smtClean="0"/>
                        <a:t>(8 drug products based on secondary factors)</a:t>
                      </a:r>
                    </a:p>
                  </a:txBody>
                  <a:tcPr/>
                </a:tc>
              </a:tr>
              <a:tr h="878093">
                <a:tc>
                  <a:txBody>
                    <a:bodyPr/>
                    <a:lstStyle/>
                    <a:p>
                      <a:r>
                        <a:rPr lang="en-US" sz="1600" dirty="0" smtClean="0"/>
                        <a:t>Overall</a:t>
                      </a:r>
                      <a:r>
                        <a:rPr lang="en-US" sz="1600" baseline="0" dirty="0" smtClean="0"/>
                        <a:t> Restructuring of Price Tests</a:t>
                      </a:r>
                      <a:endParaRPr lang="en-US" sz="1600" dirty="0"/>
                    </a:p>
                  </a:txBody>
                  <a:tcPr/>
                </a:tc>
                <a:tc>
                  <a:txBody>
                    <a:bodyPr/>
                    <a:lstStyle/>
                    <a:p>
                      <a:pPr>
                        <a:buFont typeface="Wingdings" pitchFamily="2" charset="2"/>
                        <a:buChar char="§"/>
                      </a:pPr>
                      <a:r>
                        <a:rPr lang="en-US" sz="1600" dirty="0" smtClean="0"/>
                        <a:t> Price</a:t>
                      </a:r>
                      <a:r>
                        <a:rPr lang="en-US" sz="1600" baseline="0" dirty="0" smtClean="0"/>
                        <a:t> premium to reflect therapeutic value</a:t>
                      </a:r>
                      <a:endParaRPr lang="en-US" sz="1600" dirty="0"/>
                    </a:p>
                  </a:txBody>
                  <a:tcPr/>
                </a:tc>
                <a:tc>
                  <a:txBody>
                    <a:bodyPr/>
                    <a:lstStyle/>
                    <a:p>
                      <a:pPr>
                        <a:buFont typeface="Wingdings" pitchFamily="2" charset="2"/>
                        <a:buChar char="§"/>
                      </a:pPr>
                      <a:r>
                        <a:rPr lang="en-US" sz="1600" dirty="0" smtClean="0"/>
                        <a:t> 15% of new drug products classified as </a:t>
                      </a:r>
                      <a:r>
                        <a:rPr lang="en-US" sz="1600" i="1" dirty="0" smtClean="0"/>
                        <a:t>Moderate Improvement</a:t>
                      </a:r>
                      <a:r>
                        <a:rPr lang="en-US" sz="1600" i="1" baseline="0" dirty="0" smtClean="0"/>
                        <a:t> </a:t>
                      </a:r>
                      <a:r>
                        <a:rPr lang="en-US" sz="1600" dirty="0" smtClean="0"/>
                        <a:t>priced at</a:t>
                      </a:r>
                      <a:r>
                        <a:rPr lang="en-US" sz="1600" baseline="0" dirty="0" smtClean="0"/>
                        <a:t> premium (i.e. </a:t>
                      </a:r>
                      <a:r>
                        <a:rPr lang="en-US" sz="1600" baseline="0" smtClean="0"/>
                        <a:t>above what would have </a:t>
                      </a:r>
                      <a:r>
                        <a:rPr lang="en-US" sz="1600" baseline="0" dirty="0" smtClean="0"/>
                        <a:t>been allowed under old Guidelines)</a:t>
                      </a:r>
                      <a:endParaRPr lang="en-US" sz="1600" dirty="0" smtClean="0"/>
                    </a:p>
                  </a:txBody>
                  <a:tcPr/>
                </a:tc>
              </a:tr>
              <a:tr h="878093">
                <a:tc>
                  <a:txBody>
                    <a:bodyPr/>
                    <a:lstStyle/>
                    <a:p>
                      <a:r>
                        <a:rPr lang="en-US" sz="1600" dirty="0" smtClean="0"/>
                        <a:t>DIP Methodology</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600" dirty="0" smtClean="0"/>
                        <a:t> </a:t>
                      </a:r>
                      <a:r>
                        <a:rPr lang="en-US" sz="1600" b="0" dirty="0" smtClean="0"/>
                        <a:t>Avoid creating disincentives for offering benefits</a:t>
                      </a:r>
                    </a:p>
                  </a:txBody>
                  <a:tcPr/>
                </a:tc>
                <a:tc>
                  <a:txBody>
                    <a:bodyPr/>
                    <a:lstStyle/>
                    <a:p>
                      <a:pPr>
                        <a:buFont typeface="Wingdings" pitchFamily="2" charset="2"/>
                        <a:buChar char="§"/>
                      </a:pPr>
                      <a:r>
                        <a:rPr lang="en-US" sz="1600" dirty="0" smtClean="0"/>
                        <a:t> Since</a:t>
                      </a:r>
                      <a:r>
                        <a:rPr lang="en-US" sz="1600" baseline="0" dirty="0" smtClean="0"/>
                        <a:t> pilot, 58 successful DIP applications</a:t>
                      </a:r>
                    </a:p>
                    <a:p>
                      <a:pPr marL="268288" indent="0">
                        <a:buFont typeface="Wingdings" pitchFamily="2" charset="2"/>
                        <a:buChar char="§"/>
                      </a:pPr>
                      <a:r>
                        <a:rPr lang="en-US" sz="1600" baseline="0" dirty="0" smtClean="0"/>
                        <a:t> 45 Simple DIP applications</a:t>
                      </a:r>
                    </a:p>
                    <a:p>
                      <a:pPr marL="268288" indent="0">
                        <a:buFont typeface="Wingdings" pitchFamily="2" charset="2"/>
                        <a:buChar char="§"/>
                      </a:pPr>
                      <a:r>
                        <a:rPr lang="en-US" sz="1600" baseline="0" dirty="0" smtClean="0"/>
                        <a:t> 13 Regular DIP applications</a:t>
                      </a:r>
                      <a:endParaRPr lang="en-US" sz="1600" dirty="0"/>
                    </a:p>
                  </a:txBody>
                  <a:tcPr/>
                </a:tc>
              </a:tr>
            </a:tbl>
          </a:graphicData>
        </a:graphic>
      </p:graphicFrame>
    </p:spTree>
    <p:extLst>
      <p:ext uri="{BB962C8B-B14F-4D97-AF65-F5344CB8AC3E}">
        <p14:creationId xmlns:p14="http://schemas.microsoft.com/office/powerpoint/2010/main" val="3843128979"/>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on 2">
  <a:themeElements>
    <a:clrScheme name="Presentation 2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Presentation 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resentation 2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Presentation 2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Presentation 2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Presentation 2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Presentation 2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Presentation 2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Presentation 2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Presentation 2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PMPRB - Boudreau - Market Access Summit - Nov 15 2011</Template>
  <TotalTime>39969</TotalTime>
  <Words>1188</Words>
  <Application>Microsoft Office PowerPoint</Application>
  <PresentationFormat>On-screen Show (4:3)</PresentationFormat>
  <Paragraphs>237</Paragraphs>
  <Slides>21</Slides>
  <Notes>18</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21</vt:i4>
      </vt:variant>
    </vt:vector>
  </HeadingPairs>
  <TitlesOfParts>
    <vt:vector size="24" baseType="lpstr">
      <vt:lpstr>Presentation 2</vt:lpstr>
      <vt:lpstr>Document</vt:lpstr>
      <vt:lpstr>Microsoft Excel Chart</vt:lpstr>
      <vt:lpstr>Patented Medicines Prices Review Board (PMPRB):  25 Years of Experience</vt:lpstr>
      <vt:lpstr>Outline ________________________________________________  </vt:lpstr>
      <vt:lpstr>Overview of the PMPRB ________________________________________________  </vt:lpstr>
      <vt:lpstr>PMPRB Price Tests – Therapeutic Level ________________________________________________  </vt:lpstr>
      <vt:lpstr>PowerPoint Presentation</vt:lpstr>
      <vt:lpstr>Changes/Clarifications to Guidelines since 2010 ________________________________________________   </vt:lpstr>
      <vt:lpstr>Changes/Clarifications to Guidelines since 2010 (cont’d) ________________________________________________   </vt:lpstr>
      <vt:lpstr>Guidelines Monitoring and Evaluation Plan (GMEP) ______________________________________________  </vt:lpstr>
      <vt:lpstr>Guidelines Monitoring and Evaluation Plan (GMEP) (cont’d) ______________________________________________  </vt:lpstr>
      <vt:lpstr>Guidelines Monitoring and Evaluation Plan (GMEP) (cont’d) ______________________________________________  </vt:lpstr>
      <vt:lpstr>Regulatory Statistics ______________________________________________  </vt:lpstr>
      <vt:lpstr>Regulatory Statistics: Voluntary Compliance Undertakings and Board Orders – 2008-2012  ________________________________________________  </vt:lpstr>
      <vt:lpstr>Update on Hearings ________________________________________________  </vt:lpstr>
      <vt:lpstr>Looking Forward ________________________________________________  </vt:lpstr>
      <vt:lpstr>PowerPoint Presentation</vt:lpstr>
      <vt:lpstr>Annex</vt:lpstr>
      <vt:lpstr>Canada Compared to the World ________________________________________________  </vt:lpstr>
      <vt:lpstr>Canada Compared to the World (cont’d) ________________________________________________  </vt:lpstr>
      <vt:lpstr>Canada Compared to the World (cont’d) ________________________________________________  </vt:lpstr>
      <vt:lpstr>Canadian Public Drug Plan Spending* on Prescription Drugs Rates of Growth and Annual Totals, 2005/06 to 2010/11</vt:lpstr>
      <vt:lpstr>Shift in Shares of Total Prescriptions* by Market Segment, 2005/06 to 2010/11 ________________________________________________ </vt:lpstr>
    </vt:vector>
  </TitlesOfParts>
  <Company>Gov of Canada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Canada’s Patented Medicine Prices Review Board</dc:title>
  <dc:creator>PMPRB-CEPMB</dc:creator>
  <cp:lastModifiedBy>PMPRB-CEPMB</cp:lastModifiedBy>
  <cp:revision>435</cp:revision>
  <cp:lastPrinted>2012-06-05T20:26:03Z</cp:lastPrinted>
  <dcterms:created xsi:type="dcterms:W3CDTF">2011-01-17T17:24:36Z</dcterms:created>
  <dcterms:modified xsi:type="dcterms:W3CDTF">2012-11-26T18:29:44Z</dcterms:modified>
</cp:coreProperties>
</file>