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60" r:id="rId2"/>
    <p:sldId id="318" r:id="rId3"/>
    <p:sldId id="420" r:id="rId4"/>
    <p:sldId id="424" r:id="rId5"/>
    <p:sldId id="421" r:id="rId6"/>
    <p:sldId id="393" r:id="rId7"/>
    <p:sldId id="425" r:id="rId8"/>
    <p:sldId id="319" r:id="rId9"/>
    <p:sldId id="394" r:id="rId10"/>
    <p:sldId id="395" r:id="rId11"/>
    <p:sldId id="399" r:id="rId12"/>
    <p:sldId id="384" r:id="rId13"/>
    <p:sldId id="397" r:id="rId14"/>
    <p:sldId id="374" r:id="rId15"/>
    <p:sldId id="401" r:id="rId16"/>
    <p:sldId id="380" r:id="rId17"/>
    <p:sldId id="405" r:id="rId18"/>
    <p:sldId id="412" r:id="rId19"/>
    <p:sldId id="411" r:id="rId20"/>
    <p:sldId id="324" r:id="rId21"/>
    <p:sldId id="348" r:id="rId22"/>
    <p:sldId id="391" r:id="rId23"/>
    <p:sldId id="422" r:id="rId24"/>
    <p:sldId id="423" r:id="rId25"/>
    <p:sldId id="403" r:id="rId26"/>
    <p:sldId id="358" r:id="rId27"/>
    <p:sldId id="37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MPRB-CEPMB" initials="ISD" lastIdx="10" clrIdx="0"/>
  <p:cmAuthor id="1" name=" Robert Squires" initials="R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B0F0"/>
    <a:srgbClr val="7DDDFF"/>
    <a:srgbClr val="20558A"/>
    <a:srgbClr val="FC8502"/>
    <a:srgbClr val="FF9225"/>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114" autoAdjust="0"/>
    <p:restoredTop sz="99234" autoAdjust="0"/>
  </p:normalViewPr>
  <p:slideViewPr>
    <p:cSldViewPr>
      <p:cViewPr>
        <p:scale>
          <a:sx n="110" d="100"/>
          <a:sy n="110" d="100"/>
        </p:scale>
        <p:origin x="-300" y="60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PMPRBDATA\PEA\SHARE\4%20-%20Policy\1%20-%20Briefing%20Material%20&amp;%20Policy%20Issues%20(Non-Guidelines%20Specfic)\1%20-%20Conferences\2012-03-21%20-%20(LONDON)%20Pharma%20Pricing%20and%20Mkt%20Access%20Outlook\data%20for%20deck.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173"/>
        <c:overlap val="42"/>
        <c:axId val="33853824"/>
        <c:axId val="33855360"/>
      </c:barChart>
      <c:catAx>
        <c:axId val="33853824"/>
        <c:scaling>
          <c:orientation val="minMax"/>
        </c:scaling>
        <c:delete val="0"/>
        <c:axPos val="l"/>
        <c:majorTickMark val="none"/>
        <c:minorTickMark val="none"/>
        <c:tickLblPos val="nextTo"/>
        <c:crossAx val="33855360"/>
        <c:crosses val="autoZero"/>
        <c:auto val="1"/>
        <c:lblAlgn val="ctr"/>
        <c:lblOffset val="100"/>
        <c:noMultiLvlLbl val="0"/>
      </c:catAx>
      <c:valAx>
        <c:axId val="33855360"/>
        <c:scaling>
          <c:orientation val="minMax"/>
        </c:scaling>
        <c:delete val="1"/>
        <c:axPos val="b"/>
        <c:numFmt formatCode="0.00" sourceLinked="1"/>
        <c:majorTickMark val="none"/>
        <c:minorTickMark val="none"/>
        <c:tickLblPos val="nextTo"/>
        <c:crossAx val="338538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150"/>
        <c:overlap val="-25"/>
        <c:axId val="32297728"/>
        <c:axId val="32299264"/>
      </c:barChart>
      <c:catAx>
        <c:axId val="32297728"/>
        <c:scaling>
          <c:orientation val="minMax"/>
        </c:scaling>
        <c:delete val="0"/>
        <c:axPos val="l"/>
        <c:majorTickMark val="none"/>
        <c:minorTickMark val="none"/>
        <c:tickLblPos val="nextTo"/>
        <c:crossAx val="32299264"/>
        <c:crosses val="autoZero"/>
        <c:auto val="1"/>
        <c:lblAlgn val="ctr"/>
        <c:lblOffset val="100"/>
        <c:noMultiLvlLbl val="0"/>
      </c:catAx>
      <c:valAx>
        <c:axId val="32299264"/>
        <c:scaling>
          <c:orientation val="minMax"/>
        </c:scaling>
        <c:delete val="1"/>
        <c:axPos val="b"/>
        <c:numFmt formatCode="0.00" sourceLinked="1"/>
        <c:majorTickMark val="none"/>
        <c:minorTickMark val="none"/>
        <c:tickLblPos val="nextTo"/>
        <c:crossAx val="3229772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dLbls>
          <c:showLegendKey val="0"/>
          <c:showVal val="1"/>
          <c:showCatName val="0"/>
          <c:showSerName val="0"/>
          <c:showPercent val="0"/>
          <c:showBubbleSize val="0"/>
        </c:dLbls>
        <c:gapWidth val="150"/>
        <c:overlap val="-25"/>
        <c:axId val="33731712"/>
        <c:axId val="33733248"/>
      </c:barChart>
      <c:catAx>
        <c:axId val="33731712"/>
        <c:scaling>
          <c:orientation val="minMax"/>
        </c:scaling>
        <c:delete val="0"/>
        <c:axPos val="l"/>
        <c:majorTickMark val="none"/>
        <c:minorTickMark val="none"/>
        <c:tickLblPos val="nextTo"/>
        <c:crossAx val="33733248"/>
        <c:crosses val="autoZero"/>
        <c:auto val="1"/>
        <c:lblAlgn val="ctr"/>
        <c:lblOffset val="100"/>
        <c:noMultiLvlLbl val="0"/>
      </c:catAx>
      <c:valAx>
        <c:axId val="33733248"/>
        <c:scaling>
          <c:orientation val="minMax"/>
        </c:scaling>
        <c:delete val="1"/>
        <c:axPos val="b"/>
        <c:numFmt formatCode="0.00" sourceLinked="1"/>
        <c:majorTickMark val="none"/>
        <c:minorTickMark val="none"/>
        <c:tickLblPos val="nextTo"/>
        <c:crossAx val="3373171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latin typeface="Arial Narrow" pitchFamily="34" charset="0"/>
              </a:rPr>
              <a:t>RATIOS DES</a:t>
            </a:r>
            <a:r>
              <a:rPr lang="en-US" sz="1600" baseline="0" dirty="0" smtClean="0">
                <a:latin typeface="Arial Narrow" pitchFamily="34" charset="0"/>
              </a:rPr>
              <a:t> PRIX MOYENS </a:t>
            </a:r>
            <a:r>
              <a:rPr lang="en-US" sz="1600" dirty="0" smtClean="0">
                <a:latin typeface="Arial Narrow" pitchFamily="34" charset="0"/>
              </a:rPr>
              <a:t>BILATÉRAUX DES PAYS ÉTRANGERS PAR RAPPORT AUX PRIX CANADIENS</a:t>
            </a:r>
          </a:p>
          <a:p>
            <a:pPr>
              <a:defRPr/>
            </a:pPr>
            <a:endParaRPr lang="en-US" dirty="0"/>
          </a:p>
        </c:rich>
      </c:tx>
      <c:layout>
        <c:manualLayout>
          <c:xMode val="edge"/>
          <c:yMode val="edge"/>
          <c:x val="9.5887510218208821E-2"/>
          <c:y val="0"/>
        </c:manualLayout>
      </c:layout>
      <c:overlay val="0"/>
    </c:title>
    <c:autoTitleDeleted val="0"/>
    <c:plotArea>
      <c:layout>
        <c:manualLayout>
          <c:layoutTarget val="inner"/>
          <c:xMode val="edge"/>
          <c:yMode val="edge"/>
          <c:x val="0.13062659856856398"/>
          <c:y val="0.14608949105768332"/>
          <c:w val="0.84640583009561077"/>
          <c:h val="0.78196602783142677"/>
        </c:manualLayout>
      </c:layout>
      <c:barChart>
        <c:barDir val="bar"/>
        <c:grouping val="clustered"/>
        <c:varyColors val="0"/>
        <c:ser>
          <c:idx val="0"/>
          <c:order val="0"/>
          <c:tx>
            <c:strRef>
              <c:f>'STATS 2010 corrected'!$B$34</c:f>
              <c:strCache>
                <c:ptCount val="1"/>
                <c:pt idx="0">
                  <c:v>AVERAGE BILATERAL FOREIGN-TO-CANADIAN PRICE RATIOS, OECD COUNTRIES, 2010 </c:v>
                </c:pt>
              </c:strCache>
            </c:strRef>
          </c:tx>
          <c:spPr>
            <a:solidFill>
              <a:schemeClr val="tx2"/>
            </a:solidFill>
            <a:ln>
              <a:solidFill>
                <a:schemeClr val="tx2">
                  <a:lumMod val="60000"/>
                  <a:lumOff val="40000"/>
                </a:schemeClr>
              </a:solidFill>
            </a:ln>
          </c:spPr>
          <c:invertIfNegative val="0"/>
          <c:dPt>
            <c:idx val="4"/>
            <c:invertIfNegative val="0"/>
            <c:bubble3D val="0"/>
          </c:dPt>
          <c:dPt>
            <c:idx val="13"/>
            <c:invertIfNegative val="0"/>
            <c:bubble3D val="0"/>
          </c:dPt>
          <c:dPt>
            <c:idx val="20"/>
            <c:invertIfNegative val="0"/>
            <c:bubble3D val="0"/>
            <c:spPr>
              <a:solidFill>
                <a:srgbClr val="FF0000"/>
              </a:solidFill>
              <a:ln>
                <a:solidFill>
                  <a:schemeClr val="accent2"/>
                </a:solidFill>
              </a:ln>
            </c:spPr>
          </c:dPt>
          <c:dPt>
            <c:idx val="21"/>
            <c:invertIfNegative val="0"/>
            <c:bubble3D val="0"/>
          </c:dPt>
          <c:cat>
            <c:strRef>
              <c:f>'STATS 2010 corrected'!$A$35:$A$56</c:f>
              <c:strCache>
                <c:ptCount val="22"/>
                <c:pt idx="0">
                  <c:v>République tchèque</c:v>
                </c:pt>
                <c:pt idx="1">
                  <c:v>Estonie</c:v>
                </c:pt>
                <c:pt idx="2">
                  <c:v>Slovaquie</c:v>
                </c:pt>
                <c:pt idx="3">
                  <c:v>Slovénie</c:v>
                </c:pt>
                <c:pt idx="4">
                  <c:v>Italie</c:v>
                </c:pt>
                <c:pt idx="5">
                  <c:v>Portugal</c:v>
                </c:pt>
                <c:pt idx="6">
                  <c:v>Pologne</c:v>
                </c:pt>
                <c:pt idx="7">
                  <c:v>Hongrie</c:v>
                </c:pt>
                <c:pt idx="8">
                  <c:v>Finlande</c:v>
                </c:pt>
                <c:pt idx="9">
                  <c:v>Grèce</c:v>
                </c:pt>
                <c:pt idx="10">
                  <c:v>Royaume-Uni</c:v>
                </c:pt>
                <c:pt idx="11">
                  <c:v>Pays-Bas</c:v>
                </c:pt>
                <c:pt idx="12">
                  <c:v>France</c:v>
                </c:pt>
                <c:pt idx="13">
                  <c:v>Espagne</c:v>
                </c:pt>
                <c:pt idx="14">
                  <c:v>Autriche</c:v>
                </c:pt>
                <c:pt idx="15">
                  <c:v>Belgique</c:v>
                </c:pt>
                <c:pt idx="16">
                  <c:v>Luxembourg</c:v>
                </c:pt>
                <c:pt idx="17">
                  <c:v>Suède</c:v>
                </c:pt>
                <c:pt idx="18">
                  <c:v>Irlande</c:v>
                </c:pt>
                <c:pt idx="19">
                  <c:v>Danemark</c:v>
                </c:pt>
                <c:pt idx="20">
                  <c:v>Canada</c:v>
                </c:pt>
                <c:pt idx="21">
                  <c:v>Allemagne</c:v>
                </c:pt>
              </c:strCache>
            </c:strRef>
          </c:cat>
          <c:val>
            <c:numRef>
              <c:f>'STATS 2010 corrected'!$B$35:$B$56</c:f>
              <c:numCache>
                <c:formatCode>0.00</c:formatCode>
                <c:ptCount val="22"/>
                <c:pt idx="0">
                  <c:v>0.61047432006604774</c:v>
                </c:pt>
                <c:pt idx="1">
                  <c:v>0.66012823001336829</c:v>
                </c:pt>
                <c:pt idx="2">
                  <c:v>0.67810153728481048</c:v>
                </c:pt>
                <c:pt idx="3">
                  <c:v>0.69116096215035383</c:v>
                </c:pt>
                <c:pt idx="4">
                  <c:v>0.70100552003845917</c:v>
                </c:pt>
                <c:pt idx="5">
                  <c:v>0.71052258356373654</c:v>
                </c:pt>
                <c:pt idx="6">
                  <c:v>0.71613197656896543</c:v>
                </c:pt>
                <c:pt idx="7">
                  <c:v>0.73932761918768153</c:v>
                </c:pt>
                <c:pt idx="8">
                  <c:v>0.74413845585148242</c:v>
                </c:pt>
                <c:pt idx="9">
                  <c:v>0.76235077463171708</c:v>
                </c:pt>
                <c:pt idx="10">
                  <c:v>0.77120389758713059</c:v>
                </c:pt>
                <c:pt idx="11">
                  <c:v>0.78000307213242903</c:v>
                </c:pt>
                <c:pt idx="12">
                  <c:v>0.78201379231932922</c:v>
                </c:pt>
                <c:pt idx="13">
                  <c:v>0.79006125499874391</c:v>
                </c:pt>
                <c:pt idx="14">
                  <c:v>0.83732731366736979</c:v>
                </c:pt>
                <c:pt idx="15">
                  <c:v>0.83839003995060335</c:v>
                </c:pt>
                <c:pt idx="16">
                  <c:v>0.87</c:v>
                </c:pt>
                <c:pt idx="17">
                  <c:v>0.8903663733109366</c:v>
                </c:pt>
                <c:pt idx="18">
                  <c:v>0.92938828621329705</c:v>
                </c:pt>
                <c:pt idx="19">
                  <c:v>0.98122420959165424</c:v>
                </c:pt>
                <c:pt idx="20">
                  <c:v>1</c:v>
                </c:pt>
                <c:pt idx="21">
                  <c:v>1.0568606662897437</c:v>
                </c:pt>
              </c:numCache>
            </c:numRef>
          </c:val>
        </c:ser>
        <c:dLbls>
          <c:showLegendKey val="0"/>
          <c:showVal val="0"/>
          <c:showCatName val="0"/>
          <c:showSerName val="0"/>
          <c:showPercent val="0"/>
          <c:showBubbleSize val="0"/>
        </c:dLbls>
        <c:gapWidth val="150"/>
        <c:axId val="39463552"/>
        <c:axId val="39473536"/>
      </c:barChart>
      <c:catAx>
        <c:axId val="39463552"/>
        <c:scaling>
          <c:orientation val="minMax"/>
        </c:scaling>
        <c:delete val="0"/>
        <c:axPos val="l"/>
        <c:numFmt formatCode="General" sourceLinked="1"/>
        <c:majorTickMark val="none"/>
        <c:minorTickMark val="none"/>
        <c:tickLblPos val="nextTo"/>
        <c:crossAx val="39473536"/>
        <c:crosses val="autoZero"/>
        <c:auto val="1"/>
        <c:lblAlgn val="ctr"/>
        <c:lblOffset val="100"/>
        <c:noMultiLvlLbl val="0"/>
      </c:catAx>
      <c:valAx>
        <c:axId val="39473536"/>
        <c:scaling>
          <c:orientation val="minMax"/>
          <c:max val="1.07"/>
          <c:min val="0"/>
        </c:scaling>
        <c:delete val="0"/>
        <c:axPos val="b"/>
        <c:majorGridlines/>
        <c:numFmt formatCode="0.00" sourceLinked="1"/>
        <c:majorTickMark val="none"/>
        <c:minorTickMark val="none"/>
        <c:tickLblPos val="nextTo"/>
        <c:crossAx val="39463552"/>
        <c:crosses val="autoZero"/>
        <c:crossBetween val="between"/>
        <c:majorUnit val="5.000000000000001E-2"/>
      </c:valAx>
    </c:plotArea>
    <c:plotVisOnly val="1"/>
    <c:dispBlanksAs val="gap"/>
    <c:showDLblsOverMax val="0"/>
  </c:chart>
  <c:spPr>
    <a:noFill/>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fr-CA" sz="1000" b="1" i="0" baseline="0" dirty="0" smtClean="0">
                <a:effectLst/>
              </a:rPr>
              <a:t>Ratios des prix moyens bilatéraux des pays étrangers par rapport aux prix canadiens : les 300 médicaments solides administrés par voie orale les plus vendus au Canada</a:t>
            </a:r>
            <a:endParaRPr lang="en-CA" sz="1000" dirty="0">
              <a:effectLst/>
            </a:endParaRPr>
          </a:p>
        </c:rich>
      </c:tx>
      <c:layout>
        <c:manualLayout>
          <c:xMode val="edge"/>
          <c:yMode val="edge"/>
          <c:x val="9.5364272942419392E-2"/>
          <c:y val="3.8609903053365952E-2"/>
        </c:manualLayout>
      </c:layout>
      <c:overlay val="1"/>
    </c:title>
    <c:autoTitleDeleted val="0"/>
    <c:plotArea>
      <c:layout/>
      <c:barChart>
        <c:barDir val="col"/>
        <c:grouping val="clustered"/>
        <c:varyColors val="0"/>
        <c:ser>
          <c:idx val="0"/>
          <c:order val="0"/>
          <c:tx>
            <c:strRef>
              <c:f>Sheet2!$A$2</c:f>
              <c:strCache>
                <c:ptCount val="1"/>
                <c:pt idx="0">
                  <c:v>RATIO</c:v>
                </c:pt>
              </c:strCache>
            </c:strRef>
          </c:tx>
          <c:invertIfNegative val="0"/>
          <c:dPt>
            <c:idx val="11"/>
            <c:invertIfNegative val="0"/>
            <c:bubble3D val="0"/>
            <c:spPr>
              <a:solidFill>
                <a:srgbClr val="FF0000"/>
              </a:solidFill>
            </c:spPr>
          </c:dPt>
          <c:dPt>
            <c:idx val="12"/>
            <c:invertIfNegative val="0"/>
            <c:bubble3D val="0"/>
            <c:spPr>
              <a:solidFill>
                <a:srgbClr val="FFC000"/>
              </a:solidFill>
            </c:spPr>
          </c:dPt>
          <c:dPt>
            <c:idx val="13"/>
            <c:invertIfNegative val="0"/>
            <c:bubble3D val="0"/>
            <c:spPr>
              <a:solidFill>
                <a:srgbClr val="FFC000"/>
              </a:solidFill>
            </c:spPr>
          </c:dPt>
          <c:dPt>
            <c:idx val="14"/>
            <c:invertIfNegative val="0"/>
            <c:bubble3D val="0"/>
            <c:spPr>
              <a:solidFill>
                <a:srgbClr val="FFC000"/>
              </a:solidFill>
            </c:spPr>
          </c:dPt>
          <c:dPt>
            <c:idx val="15"/>
            <c:invertIfNegative val="0"/>
            <c:bubble3D val="0"/>
            <c:spPr>
              <a:solidFill>
                <a:srgbClr val="FFC000"/>
              </a:solidFill>
            </c:spPr>
          </c:dPt>
          <c:cat>
            <c:strRef>
              <c:f>Sheet2!$B$1:$Q$1</c:f>
              <c:strCache>
                <c:ptCount val="16"/>
                <c:pt idx="0">
                  <c:v>S.Korea</c:v>
                </c:pt>
                <c:pt idx="1">
                  <c:v>Italy</c:v>
                </c:pt>
                <c:pt idx="2">
                  <c:v>UK</c:v>
                </c:pt>
                <c:pt idx="3">
                  <c:v>Australia</c:v>
                </c:pt>
                <c:pt idx="4">
                  <c:v>France</c:v>
                </c:pt>
                <c:pt idx="5">
                  <c:v>Spain</c:v>
                </c:pt>
                <c:pt idx="6">
                  <c:v>Austria</c:v>
                </c:pt>
                <c:pt idx="7">
                  <c:v>Belgium</c:v>
                </c:pt>
                <c:pt idx="8">
                  <c:v>Sweden</c:v>
                </c:pt>
                <c:pt idx="9">
                  <c:v>Switzerland</c:v>
                </c:pt>
                <c:pt idx="10">
                  <c:v>Denmark</c:v>
                </c:pt>
                <c:pt idx="11">
                  <c:v>CAN</c:v>
                </c:pt>
                <c:pt idx="12">
                  <c:v>Germany</c:v>
                </c:pt>
                <c:pt idx="13">
                  <c:v>Mexico</c:v>
                </c:pt>
                <c:pt idx="14">
                  <c:v>Japan</c:v>
                </c:pt>
                <c:pt idx="15">
                  <c:v>USA</c:v>
                </c:pt>
              </c:strCache>
            </c:strRef>
          </c:cat>
          <c:val>
            <c:numRef>
              <c:f>Sheet2!$B$2:$Q$2</c:f>
              <c:numCache>
                <c:formatCode>0.00</c:formatCode>
                <c:ptCount val="16"/>
                <c:pt idx="0">
                  <c:v>0.59101666012101328</c:v>
                </c:pt>
                <c:pt idx="1">
                  <c:v>0.70100552003845962</c:v>
                </c:pt>
                <c:pt idx="2">
                  <c:v>0.7712038975871307</c:v>
                </c:pt>
                <c:pt idx="3">
                  <c:v>0.77168945264650546</c:v>
                </c:pt>
                <c:pt idx="4">
                  <c:v>0.78201379231932922</c:v>
                </c:pt>
                <c:pt idx="5">
                  <c:v>0.79006125499874391</c:v>
                </c:pt>
                <c:pt idx="6">
                  <c:v>0.83732731366736979</c:v>
                </c:pt>
                <c:pt idx="7">
                  <c:v>0.83839003995060335</c:v>
                </c:pt>
                <c:pt idx="8">
                  <c:v>0.89036637331093649</c:v>
                </c:pt>
                <c:pt idx="9">
                  <c:v>0.93791762385700228</c:v>
                </c:pt>
                <c:pt idx="10">
                  <c:v>0.9812242095916538</c:v>
                </c:pt>
                <c:pt idx="11">
                  <c:v>1</c:v>
                </c:pt>
                <c:pt idx="12">
                  <c:v>1.0568606662897437</c:v>
                </c:pt>
                <c:pt idx="13">
                  <c:v>1.2431303886110778</c:v>
                </c:pt>
                <c:pt idx="14">
                  <c:v>1.2684246522512028</c:v>
                </c:pt>
                <c:pt idx="15">
                  <c:v>1.9323012667638908</c:v>
                </c:pt>
              </c:numCache>
            </c:numRef>
          </c:val>
        </c:ser>
        <c:dLbls>
          <c:showLegendKey val="0"/>
          <c:showVal val="0"/>
          <c:showCatName val="0"/>
          <c:showSerName val="0"/>
          <c:showPercent val="0"/>
          <c:showBubbleSize val="0"/>
        </c:dLbls>
        <c:gapWidth val="150"/>
        <c:axId val="41725952"/>
        <c:axId val="41727488"/>
      </c:barChart>
      <c:catAx>
        <c:axId val="41725952"/>
        <c:scaling>
          <c:orientation val="minMax"/>
        </c:scaling>
        <c:delete val="0"/>
        <c:axPos val="b"/>
        <c:majorTickMark val="out"/>
        <c:minorTickMark val="none"/>
        <c:tickLblPos val="nextTo"/>
        <c:crossAx val="41727488"/>
        <c:crosses val="autoZero"/>
        <c:auto val="1"/>
        <c:lblAlgn val="ctr"/>
        <c:lblOffset val="100"/>
        <c:noMultiLvlLbl val="0"/>
      </c:catAx>
      <c:valAx>
        <c:axId val="41727488"/>
        <c:scaling>
          <c:orientation val="minMax"/>
        </c:scaling>
        <c:delete val="0"/>
        <c:axPos val="l"/>
        <c:majorGridlines>
          <c:spPr>
            <a:ln>
              <a:solidFill>
                <a:schemeClr val="accent1">
                  <a:alpha val="26000"/>
                </a:schemeClr>
              </a:solidFill>
            </a:ln>
          </c:spPr>
        </c:majorGridlines>
        <c:numFmt formatCode="0.00" sourceLinked="1"/>
        <c:majorTickMark val="out"/>
        <c:minorTickMark val="none"/>
        <c:tickLblPos val="nextTo"/>
        <c:spPr>
          <a:ln>
            <a:solidFill>
              <a:schemeClr val="accent1">
                <a:alpha val="6000"/>
              </a:schemeClr>
            </a:solidFill>
          </a:ln>
        </c:spPr>
        <c:crossAx val="41725952"/>
        <c:crosses val="autoZero"/>
        <c:crossBetween val="between"/>
      </c:valAx>
      <c:spPr>
        <a:ln>
          <a:solidFill>
            <a:schemeClr val="accent1">
              <a:alpha val="19000"/>
            </a:schemeClr>
          </a:solidFill>
        </a:ln>
      </c:spPr>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0.85996</cdr:x>
      <cdr:y>0.23122</cdr:y>
    </cdr:from>
    <cdr:to>
      <cdr:x>0.91591</cdr:x>
      <cdr:y>0.29475</cdr:y>
    </cdr:to>
    <cdr:sp macro="" textlink="">
      <cdr:nvSpPr>
        <cdr:cNvPr id="2" name="TextBox 13"/>
        <cdr:cNvSpPr txBox="1"/>
      </cdr:nvSpPr>
      <cdr:spPr>
        <a:xfrm xmlns:a="http://schemas.openxmlformats.org/drawingml/2006/main">
          <a:off x="6632795" y="1008106"/>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1200" b="1" dirty="0" smtClean="0">
              <a:solidFill>
                <a:srgbClr val="FF0000"/>
              </a:solidFill>
              <a:latin typeface="Arial Narrow" pitchFamily="34" charset="0"/>
            </a:rPr>
            <a:t>0,93</a:t>
          </a:r>
          <a:endParaRPr lang="en-CA" sz="1200" b="1" dirty="0">
            <a:solidFill>
              <a:srgbClr val="FF0000"/>
            </a:solidFill>
            <a:latin typeface="Arial Narrow" pitchFamily="34" charset="0"/>
          </a:endParaRPr>
        </a:p>
      </cdr:txBody>
    </cdr:sp>
  </cdr:relSizeAnchor>
  <cdr:relSizeAnchor xmlns:cdr="http://schemas.openxmlformats.org/drawingml/2006/chartDrawing">
    <cdr:from>
      <cdr:x>0.91182</cdr:x>
      <cdr:y>0.15678</cdr:y>
    </cdr:from>
    <cdr:to>
      <cdr:x>0.96777</cdr:x>
      <cdr:y>0.22031</cdr:y>
    </cdr:to>
    <cdr:sp macro="" textlink="">
      <cdr:nvSpPr>
        <cdr:cNvPr id="3" name="TextBox 13"/>
        <cdr:cNvSpPr txBox="1"/>
      </cdr:nvSpPr>
      <cdr:spPr>
        <a:xfrm xmlns:a="http://schemas.openxmlformats.org/drawingml/2006/main">
          <a:off x="7032787" y="683552"/>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CA" sz="1200" b="1" dirty="0" smtClean="0">
              <a:solidFill>
                <a:srgbClr val="FF0000"/>
              </a:solidFill>
              <a:latin typeface="Arial Narrow" pitchFamily="34" charset="0"/>
              <a:cs typeface="Arial" pitchFamily="34" charset="0"/>
            </a:rPr>
            <a:t>1,00</a:t>
          </a:r>
          <a:endParaRPr lang="en-CA" sz="1200" b="1" dirty="0">
            <a:solidFill>
              <a:srgbClr val="FF0000"/>
            </a:solidFill>
            <a:latin typeface="Arial Narrow" pitchFamily="34" charset="0"/>
            <a:cs typeface="Arial" pitchFamily="34" charset="0"/>
          </a:endParaRPr>
        </a:p>
      </cdr:txBody>
    </cdr:sp>
  </cdr:relSizeAnchor>
  <cdr:relSizeAnchor xmlns:cdr="http://schemas.openxmlformats.org/drawingml/2006/chartDrawing">
    <cdr:from>
      <cdr:x>0.8955</cdr:x>
      <cdr:y>0.19819</cdr:y>
    </cdr:from>
    <cdr:to>
      <cdr:x>0.95145</cdr:x>
      <cdr:y>0.26172</cdr:y>
    </cdr:to>
    <cdr:sp macro="" textlink="">
      <cdr:nvSpPr>
        <cdr:cNvPr id="4" name="TextBox 13"/>
        <cdr:cNvSpPr txBox="1"/>
      </cdr:nvSpPr>
      <cdr:spPr>
        <a:xfrm xmlns:a="http://schemas.openxmlformats.org/drawingml/2006/main">
          <a:off x="6906912" y="864097"/>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solidFill>
                <a:srgbClr val="FF0000"/>
              </a:solidFill>
              <a:latin typeface="Arial Narrow" pitchFamily="34" charset="0"/>
            </a:rPr>
            <a:t>0,98</a:t>
          </a:r>
          <a:endParaRPr lang="en-CA" sz="1200" b="1" dirty="0">
            <a:solidFill>
              <a:srgbClr val="FF0000"/>
            </a:solidFill>
            <a:latin typeface="Arial Narrow" pitchFamily="34" charset="0"/>
          </a:endParaRPr>
        </a:p>
      </cdr:txBody>
    </cdr:sp>
  </cdr:relSizeAnchor>
  <cdr:relSizeAnchor xmlns:cdr="http://schemas.openxmlformats.org/drawingml/2006/chartDrawing">
    <cdr:from>
      <cdr:x>0.82262</cdr:x>
      <cdr:y>0.28077</cdr:y>
    </cdr:from>
    <cdr:to>
      <cdr:x>0.87857</cdr:x>
      <cdr:y>0.3443</cdr:y>
    </cdr:to>
    <cdr:sp macro="" textlink="">
      <cdr:nvSpPr>
        <cdr:cNvPr id="5" name="TextBox 13"/>
        <cdr:cNvSpPr txBox="1"/>
      </cdr:nvSpPr>
      <cdr:spPr>
        <a:xfrm xmlns:a="http://schemas.openxmlformats.org/drawingml/2006/main">
          <a:off x="6344795" y="1224141"/>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solidFill>
                <a:srgbClr val="FF0000"/>
              </a:solidFill>
              <a:latin typeface="Arial Narrow" pitchFamily="34" charset="0"/>
            </a:rPr>
            <a:t>0,89</a:t>
          </a:r>
          <a:endParaRPr lang="en-CA" sz="1200" b="1" dirty="0">
            <a:solidFill>
              <a:srgbClr val="FF0000"/>
            </a:solidFill>
            <a:latin typeface="Arial Narrow" pitchFamily="34" charset="0"/>
          </a:endParaRPr>
        </a:p>
      </cdr:txBody>
    </cdr:sp>
  </cdr:relSizeAnchor>
  <cdr:relSizeAnchor xmlns:cdr="http://schemas.openxmlformats.org/drawingml/2006/chartDrawing">
    <cdr:from>
      <cdr:x>0.80394</cdr:x>
      <cdr:y>0.3138</cdr:y>
    </cdr:from>
    <cdr:to>
      <cdr:x>0.85989</cdr:x>
      <cdr:y>0.37733</cdr:y>
    </cdr:to>
    <cdr:sp macro="" textlink="">
      <cdr:nvSpPr>
        <cdr:cNvPr id="6" name="TextBox 13"/>
        <cdr:cNvSpPr txBox="1"/>
      </cdr:nvSpPr>
      <cdr:spPr>
        <a:xfrm xmlns:a="http://schemas.openxmlformats.org/drawingml/2006/main">
          <a:off x="6200718" y="1368150"/>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solidFill>
                <a:srgbClr val="FF0000"/>
              </a:solidFill>
              <a:latin typeface="Arial Narrow" pitchFamily="34" charset="0"/>
            </a:rPr>
            <a:t>0,87</a:t>
          </a:r>
          <a:endParaRPr lang="en-CA" sz="1200" b="1" dirty="0">
            <a:solidFill>
              <a:srgbClr val="FF0000"/>
            </a:solidFill>
            <a:latin typeface="Arial Narrow" pitchFamily="34" charset="0"/>
          </a:endParaRPr>
        </a:p>
      </cdr:txBody>
    </cdr:sp>
  </cdr:relSizeAnchor>
  <cdr:relSizeAnchor xmlns:cdr="http://schemas.openxmlformats.org/drawingml/2006/chartDrawing">
    <cdr:from>
      <cdr:x>0.66814</cdr:x>
      <cdr:y>0.85297</cdr:y>
    </cdr:from>
    <cdr:to>
      <cdr:x>0.7615</cdr:x>
      <cdr:y>0.9165</cdr:y>
    </cdr:to>
    <cdr:sp macro="" textlink="">
      <cdr:nvSpPr>
        <cdr:cNvPr id="7" name="TextBox 13"/>
        <cdr:cNvSpPr txBox="1"/>
      </cdr:nvSpPr>
      <cdr:spPr>
        <a:xfrm xmlns:a="http://schemas.openxmlformats.org/drawingml/2006/main">
          <a:off x="5153304" y="3718901"/>
          <a:ext cx="72006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latin typeface="Arial Narrow" pitchFamily="34" charset="0"/>
            </a:rPr>
            <a:t>0,60-0,70</a:t>
          </a:r>
          <a:endParaRPr lang="en-CA" sz="1200" b="1" dirty="0">
            <a:latin typeface="Arial Narrow" pitchFamily="34" charset="0"/>
          </a:endParaRPr>
        </a:p>
      </cdr:txBody>
    </cdr:sp>
  </cdr:relSizeAnchor>
  <cdr:relSizeAnchor xmlns:cdr="http://schemas.openxmlformats.org/drawingml/2006/chartDrawing">
    <cdr:from>
      <cdr:x>0.79291</cdr:x>
      <cdr:y>0.58215</cdr:y>
    </cdr:from>
    <cdr:to>
      <cdr:x>0.88627</cdr:x>
      <cdr:y>0.64568</cdr:y>
    </cdr:to>
    <cdr:sp macro="" textlink="">
      <cdr:nvSpPr>
        <cdr:cNvPr id="8" name="TextBox 13"/>
        <cdr:cNvSpPr txBox="1"/>
      </cdr:nvSpPr>
      <cdr:spPr>
        <a:xfrm xmlns:a="http://schemas.openxmlformats.org/drawingml/2006/main">
          <a:off x="6115644" y="2538141"/>
          <a:ext cx="720069"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latin typeface="Arial Narrow" pitchFamily="34" charset="0"/>
            </a:rPr>
            <a:t>0,70-0,80</a:t>
          </a:r>
          <a:endParaRPr lang="en-CA" sz="1200" b="1" dirty="0">
            <a:latin typeface="Arial Narrow" pitchFamily="34" charset="0"/>
          </a:endParaRPr>
        </a:p>
      </cdr:txBody>
    </cdr:sp>
  </cdr:relSizeAnchor>
  <cdr:relSizeAnchor xmlns:cdr="http://schemas.openxmlformats.org/drawingml/2006/chartDrawing">
    <cdr:from>
      <cdr:x>0.79444</cdr:x>
      <cdr:y>0.36335</cdr:y>
    </cdr:from>
    <cdr:to>
      <cdr:x>0.85039</cdr:x>
      <cdr:y>0.42688</cdr:y>
    </cdr:to>
    <cdr:sp macro="" textlink="">
      <cdr:nvSpPr>
        <cdr:cNvPr id="9" name="TextBox 13"/>
        <cdr:cNvSpPr txBox="1"/>
      </cdr:nvSpPr>
      <cdr:spPr>
        <a:xfrm xmlns:a="http://schemas.openxmlformats.org/drawingml/2006/main">
          <a:off x="6127445" y="1584186"/>
          <a:ext cx="43152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CA" sz="1200" b="1" dirty="0" smtClean="0">
              <a:solidFill>
                <a:srgbClr val="FF0000"/>
              </a:solidFill>
              <a:latin typeface="Arial Narrow" pitchFamily="34" charset="0"/>
            </a:rPr>
            <a:t>0,84</a:t>
          </a:r>
          <a:endParaRPr lang="en-CA" sz="1200" b="1" dirty="0">
            <a:solidFill>
              <a:srgbClr val="FF0000"/>
            </a:solidFill>
            <a:latin typeface="Arial Narrow" pitchFamily="34" charset="0"/>
          </a:endParaRPr>
        </a:p>
      </cdr:txBody>
    </cdr:sp>
  </cdr:relSizeAnchor>
  <cdr:relSizeAnchor xmlns:cdr="http://schemas.openxmlformats.org/drawingml/2006/chartDrawing">
    <cdr:from>
      <cdr:x>0.75511</cdr:x>
      <cdr:y>0.42941</cdr:y>
    </cdr:from>
    <cdr:to>
      <cdr:x>0.79444</cdr:x>
      <cdr:y>0.77624</cdr:y>
    </cdr:to>
    <cdr:sp macro="" textlink="">
      <cdr:nvSpPr>
        <cdr:cNvPr id="10" name="Right Brace 9"/>
        <cdr:cNvSpPr/>
      </cdr:nvSpPr>
      <cdr:spPr bwMode="auto">
        <a:xfrm xmlns:a="http://schemas.openxmlformats.org/drawingml/2006/main">
          <a:off x="5619969" y="1872208"/>
          <a:ext cx="292742" cy="1512168"/>
        </a:xfrm>
        <a:prstGeom xmlns:a="http://schemas.openxmlformats.org/drawingml/2006/main" prst="rightBrace">
          <a:avLst/>
        </a:prstGeom>
        <a:solidFill xmlns:a="http://schemas.openxmlformats.org/drawingml/2006/main">
          <a:schemeClr val="accent1"/>
        </a:solidFill>
        <a:ln xmlns:a="http://schemas.openxmlformats.org/drawingml/2006/main" w="12700" cap="sq" cmpd="sng" algn="ctr">
          <a:solidFill>
            <a:schemeClr val="tx1"/>
          </a:solidFill>
          <a:prstDash val="solid"/>
          <a:round/>
          <a:headEnd type="none" w="sm" len="sm"/>
          <a:tailEnd type="none" w="sm" len="sm"/>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79111A-1A65-417B-B5C1-C71FB039E053}" type="datetimeFigureOut">
              <a:rPr lang="en-US" smtClean="0"/>
              <a:pPr/>
              <a:t>11/26/2012</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75CF7A7B-B366-45EA-841E-CE5AF232BAFE}" type="slidenum">
              <a:rPr lang="en-US" smtClean="0"/>
              <a:pPr/>
              <a:t>‹#›</a:t>
            </a:fld>
            <a:endParaRPr lang="en-US" dirty="0"/>
          </a:p>
        </p:txBody>
      </p:sp>
    </p:spTree>
    <p:extLst>
      <p:ext uri="{BB962C8B-B14F-4D97-AF65-F5344CB8AC3E}">
        <p14:creationId xmlns:p14="http://schemas.microsoft.com/office/powerpoint/2010/main" val="200288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97E741DD-3CAE-487F-BCFA-06914E7C09D8}" type="datetimeFigureOut">
              <a:rPr lang="en-US" smtClean="0"/>
              <a:pPr/>
              <a:t>11/26/2012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44430D9D-48E6-46EB-9FF3-0806277050EA}" type="slidenum">
              <a:rPr lang="en-US" smtClean="0"/>
              <a:pPr/>
              <a:t>‹#›</a:t>
            </a:fld>
            <a:endParaRPr lang="en-US" dirty="0"/>
          </a:p>
        </p:txBody>
      </p:sp>
    </p:spTree>
    <p:extLst>
      <p:ext uri="{BB962C8B-B14F-4D97-AF65-F5344CB8AC3E}">
        <p14:creationId xmlns:p14="http://schemas.microsoft.com/office/powerpoint/2010/main" val="504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1</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06" tIns="45954" rIns="91906" bIns="45954" anchor="b">
            <a:prstTxWarp prst="textNoShape">
              <a:avLst/>
            </a:prstTxWarp>
          </a:bodyPr>
          <a:lstStyle/>
          <a:p>
            <a:pPr algn="r" defTabSz="919113"/>
            <a:fld id="{2268697E-D527-4374-BA0C-26A2A8B36785}" type="slidenum">
              <a:rPr lang="en-US" sz="1200"/>
              <a:pPr algn="r" defTabSz="919113"/>
              <a:t>13</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CA" dirty="0" smtClean="0">
              <a:latin typeface="Arial" pitchFamily="-60" charset="-5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en-CA" dirty="0" smtClean="0">
              <a:latin typeface="Arial" pitchFamily="-60" charset="-5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Placeholder 2"/>
          <p:cNvSpPr>
            <a:spLocks noGrp="1" noRot="1" noChangeAspect="1" noChangeArrowheads="1" noTextEdit="1"/>
          </p:cNvSpPr>
          <p:nvPr>
            <p:ph type="sldImg"/>
          </p:nvPr>
        </p:nvSpPr>
        <p:spPr>
          <a:ln/>
        </p:spPr>
      </p:sp>
      <p:sp>
        <p:nvSpPr>
          <p:cNvPr id="28674" name="Placeholder 3"/>
          <p:cNvSpPr>
            <a:spLocks noGrp="1" noChangeArrowheads="1"/>
          </p:cNvSpPr>
          <p:nvPr>
            <p:ph type="body" idx="1"/>
          </p:nvPr>
        </p:nvSpPr>
        <p:spPr>
          <a:noFill/>
          <a:ln/>
        </p:spPr>
        <p:txBody>
          <a:bodyPr/>
          <a:lstStyle/>
          <a:p>
            <a:endParaRPr lang="en-US" dirty="0">
              <a:latin typeface="Arial" pitchFamily="-60" charset="-5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1906" tIns="45954" rIns="91906" bIns="45954" anchor="b">
            <a:prstTxWarp prst="textNoShape">
              <a:avLst/>
            </a:prstTxWarp>
          </a:bodyPr>
          <a:lstStyle/>
          <a:p>
            <a:pPr algn="r" defTabSz="919113"/>
            <a:fld id="{2268697E-D527-4374-BA0C-26A2A8B36785}" type="slidenum">
              <a:rPr lang="en-US" sz="1200"/>
              <a:pPr algn="r" defTabSz="919113"/>
              <a:t>10</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CA" dirty="0" smtClean="0">
              <a:latin typeface="Arial" pitchFamily="-60" charset="-5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smtClean="0"/>
              <a:t>Click to edit Master subtitle style</a:t>
            </a:r>
            <a:endParaRPr lang="en-US"/>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AE01BED-D8E1-49C6-9412-EC47A3C5ABF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fld id="{9AE01BED-D8E1-49C6-9412-EC47A3C5ABFB}" type="slidenum">
              <a:rPr lang="en-US" smtClean="0"/>
              <a:pPr/>
              <a:t>‹#›</a:t>
            </a:fld>
            <a:endParaRPr lang="en-US" dirty="0"/>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a:defRPr/>
            </a:pPr>
            <a:endParaRPr lang="en-CA" dirty="0">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1" fontAlgn="base" hangingPunct="1">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1" fontAlgn="base" hangingPunct="1">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1" fontAlgn="base" hangingPunct="1">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1" fontAlgn="base" hangingPunct="1">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1" fontAlgn="base" hangingPunct="1">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eaLnBrk="1" fontAlgn="base" hangingPunct="1">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boudreau@pmprb-cepmb.gc.c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mprb-cepmb.gc.ca/"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Microsoft_Word_Document5.docx"/><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Word_Document6.docx"/><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763688" y="4581128"/>
            <a:ext cx="6853808" cy="2160240"/>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US" sz="2400" b="1" dirty="0" smtClean="0"/>
          </a:p>
          <a:p>
            <a:pPr eaLnBrk="1" hangingPunct="1">
              <a:buFont typeface="Wingdings" pitchFamily="-60" charset="2"/>
              <a:buNone/>
            </a:pPr>
            <a:endParaRPr lang="en-US" sz="2400" b="1" dirty="0"/>
          </a:p>
          <a:p>
            <a:pPr lvl="0"/>
            <a:endParaRPr lang="en-CA" sz="2400" b="1" dirty="0" smtClean="0"/>
          </a:p>
          <a:p>
            <a:pPr lvl="0"/>
            <a:endParaRPr lang="en-CA" sz="2400" b="1" dirty="0"/>
          </a:p>
          <a:p>
            <a:pPr lvl="0"/>
            <a:endParaRPr lang="en-CA" sz="2400" b="1" dirty="0" smtClean="0"/>
          </a:p>
          <a:p>
            <a:pPr lvl="0"/>
            <a:r>
              <a:rPr lang="fr-CA" sz="2400" b="1" dirty="0" smtClean="0"/>
              <a:t>Michelle Boudreau, </a:t>
            </a:r>
            <a:r>
              <a:rPr lang="fr-CA" sz="2400" dirty="0" smtClean="0"/>
              <a:t>directrice exécutive</a:t>
            </a:r>
          </a:p>
          <a:p>
            <a:pPr lvl="0"/>
            <a:r>
              <a:rPr lang="fr-CA" sz="2000" dirty="0" smtClean="0"/>
              <a:t>4</a:t>
            </a:r>
            <a:r>
              <a:rPr lang="fr-CA" sz="2000" baseline="30000" dirty="0" smtClean="0"/>
              <a:t>e</a:t>
            </a:r>
            <a:r>
              <a:rPr lang="fr-CA" sz="2000" dirty="0" smtClean="0"/>
              <a:t> conférence annuelle de </a:t>
            </a:r>
            <a:r>
              <a:rPr lang="fr-CA" sz="2000" i="1" dirty="0" smtClean="0"/>
              <a:t>Market Access</a:t>
            </a:r>
          </a:p>
          <a:p>
            <a:pPr lvl="0"/>
            <a:r>
              <a:rPr lang="fr-CA" sz="2000" dirty="0" smtClean="0"/>
              <a:t>21 novembre 2012 </a:t>
            </a:r>
          </a:p>
          <a:p>
            <a:pPr lvl="0"/>
            <a:r>
              <a:rPr lang="fr-CA" sz="2000" dirty="0" smtClean="0"/>
              <a:t>Toronto</a:t>
            </a:r>
          </a:p>
          <a:p>
            <a:pPr eaLnBrk="1" hangingPunct="1">
              <a:buFont typeface="Wingdings" pitchFamily="-60" charset="2"/>
              <a:buNone/>
            </a:pPr>
            <a:endParaRPr lang="en-CA" sz="2000" dirty="0" smtClean="0"/>
          </a:p>
          <a:p>
            <a:pPr eaLnBrk="1" hangingPunct="1">
              <a:buFont typeface="Wingdings" pitchFamily="-60" charset="2"/>
              <a:buNone/>
            </a:pPr>
            <a:endParaRPr lang="en-CA" sz="2000" dirty="0" smtClean="0"/>
          </a:p>
        </p:txBody>
      </p:sp>
      <p:sp>
        <p:nvSpPr>
          <p:cNvPr id="15362" name="AutoShape 2"/>
          <p:cNvSpPr>
            <a:spLocks noGrp="1" noChangeArrowheads="1"/>
          </p:cNvSpPr>
          <p:nvPr>
            <p:ph type="ctrTitle" sz="quarter"/>
          </p:nvPr>
        </p:nvSpPr>
        <p:spPr>
          <a:xfrm>
            <a:off x="1691680" y="2416547"/>
            <a:ext cx="6665913" cy="1660525"/>
          </a:xfrm>
        </p:spPr>
        <p:txBody>
          <a:bodyPr anchor="ctr"/>
          <a:lstStyle/>
          <a:p>
            <a:r>
              <a:rPr lang="fr-CA" sz="3200" dirty="0" smtClean="0">
                <a:solidFill>
                  <a:srgbClr val="003366"/>
                </a:solidFill>
              </a:rPr>
              <a:t>Conseil d’examen du prix des médicaments brevetés (CEPMB) : Tendances et questions relatives à la réglementation</a:t>
            </a:r>
            <a:endParaRPr lang="fr-CA" sz="2800" i="1" dirty="0" smtClean="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idx="4294967295"/>
          </p:nvPr>
        </p:nvSpPr>
        <p:spPr>
          <a:xfrm>
            <a:off x="1043608" y="260648"/>
            <a:ext cx="7848600" cy="714364"/>
          </a:xfrm>
        </p:spPr>
        <p:txBody>
          <a:bodyPr/>
          <a:lstStyle/>
          <a:p>
            <a:r>
              <a:rPr lang="fr-CA" sz="2800" dirty="0">
                <a:solidFill>
                  <a:schemeClr val="tx1"/>
                </a:solidFill>
              </a:rPr>
              <a:t>Régime de réglementation des prix du </a:t>
            </a:r>
            <a:r>
              <a:rPr lang="fr-CA" sz="2800" dirty="0" smtClean="0">
                <a:solidFill>
                  <a:schemeClr val="tx1"/>
                </a:solidFill>
              </a:rPr>
              <a:t>CEPMB</a:t>
            </a:r>
            <a:r>
              <a:rPr lang="en-US" sz="2800" dirty="0" smtClean="0">
                <a:solidFill>
                  <a:schemeClr val="tx1"/>
                </a:solidFill>
              </a:rPr>
              <a:t> _______________________________________________</a:t>
            </a:r>
          </a:p>
        </p:txBody>
      </p:sp>
      <p:sp>
        <p:nvSpPr>
          <p:cNvPr id="17410" name="Rectangle 3"/>
          <p:cNvSpPr>
            <a:spLocks noGrp="1" noChangeArrowheads="1"/>
          </p:cNvSpPr>
          <p:nvPr>
            <p:ph idx="4294967295"/>
          </p:nvPr>
        </p:nvSpPr>
        <p:spPr>
          <a:xfrm>
            <a:off x="1043608" y="1124744"/>
            <a:ext cx="7772400" cy="3276600"/>
          </a:xfrm>
        </p:spPr>
        <p:txBody>
          <a:bodyPr/>
          <a:lstStyle/>
          <a:p>
            <a:pPr marL="355600" indent="-355600">
              <a:tabLst>
                <a:tab pos="355600" algn="l"/>
              </a:tabLst>
            </a:pPr>
            <a:r>
              <a:rPr lang="fr-CA" sz="2100" dirty="0">
                <a:solidFill>
                  <a:schemeClr val="tx1"/>
                </a:solidFill>
              </a:rPr>
              <a:t>Facteurs dont le Conseil doit tenir compte :</a:t>
            </a:r>
          </a:p>
          <a:p>
            <a:pPr marL="698500" lvl="1" indent="-355600">
              <a:buFont typeface="Wingdings" pitchFamily="2" charset="2"/>
              <a:buChar char="§"/>
              <a:tabLst>
                <a:tab pos="355600" algn="l"/>
              </a:tabLst>
            </a:pPr>
            <a:r>
              <a:rPr lang="fr-CA" sz="1800" dirty="0" smtClean="0">
                <a:solidFill>
                  <a:schemeClr val="tx1"/>
                </a:solidFill>
              </a:rPr>
              <a:t>Prix </a:t>
            </a:r>
            <a:r>
              <a:rPr lang="fr-CA" sz="1800" dirty="0">
                <a:solidFill>
                  <a:schemeClr val="tx1"/>
                </a:solidFill>
              </a:rPr>
              <a:t>de vente du médicament au Canada</a:t>
            </a:r>
          </a:p>
          <a:p>
            <a:pPr marL="698500" lvl="1" indent="-355600">
              <a:buFont typeface="Wingdings" pitchFamily="2" charset="2"/>
              <a:buChar char="§"/>
              <a:tabLst>
                <a:tab pos="355600" algn="l"/>
              </a:tabLst>
            </a:pPr>
            <a:r>
              <a:rPr lang="fr-CA" sz="1800" dirty="0">
                <a:solidFill>
                  <a:schemeClr val="tx1"/>
                </a:solidFill>
              </a:rPr>
              <a:t>Prix de vente </a:t>
            </a:r>
            <a:r>
              <a:rPr lang="fr-CA" sz="1800" u="sng" dirty="0">
                <a:solidFill>
                  <a:schemeClr val="tx1"/>
                </a:solidFill>
              </a:rPr>
              <a:t>d’autres</a:t>
            </a:r>
            <a:r>
              <a:rPr lang="fr-CA" sz="1800" dirty="0">
                <a:solidFill>
                  <a:schemeClr val="tx1"/>
                </a:solidFill>
              </a:rPr>
              <a:t> médicaments de la même catégorie thérapeutique au Canada</a:t>
            </a:r>
          </a:p>
          <a:p>
            <a:pPr marL="698500" lvl="1" indent="-355600">
              <a:buFont typeface="Wingdings" pitchFamily="2" charset="2"/>
              <a:buChar char="§"/>
              <a:tabLst>
                <a:tab pos="355600" algn="l"/>
              </a:tabLst>
            </a:pPr>
            <a:r>
              <a:rPr lang="fr-CA" sz="1800" dirty="0">
                <a:solidFill>
                  <a:schemeClr val="tx1"/>
                </a:solidFill>
              </a:rPr>
              <a:t>Prix de vente de médicaments dans les pays de comparaison</a:t>
            </a:r>
          </a:p>
          <a:p>
            <a:pPr marL="698500" lvl="1" indent="-355600">
              <a:buFont typeface="Wingdings" pitchFamily="2" charset="2"/>
              <a:buChar char="§"/>
              <a:tabLst>
                <a:tab pos="355600" algn="l"/>
              </a:tabLst>
            </a:pPr>
            <a:r>
              <a:rPr lang="fr-CA" sz="1800" dirty="0">
                <a:solidFill>
                  <a:schemeClr val="tx1"/>
                </a:solidFill>
              </a:rPr>
              <a:t>Variations de </a:t>
            </a:r>
            <a:r>
              <a:rPr lang="fr-CA" sz="1800" dirty="0" smtClean="0">
                <a:solidFill>
                  <a:schemeClr val="tx1"/>
                </a:solidFill>
              </a:rPr>
              <a:t>l’IPC</a:t>
            </a:r>
            <a:endParaRPr lang="fr-CA" sz="1800" dirty="0">
              <a:solidFill>
                <a:schemeClr val="tx1"/>
              </a:solidFill>
            </a:endParaRPr>
          </a:p>
          <a:p>
            <a:pPr marL="355600" indent="-355600">
              <a:tabLst>
                <a:tab pos="355600" algn="l"/>
              </a:tabLst>
            </a:pPr>
            <a:r>
              <a:rPr lang="fr-CA" sz="2100" dirty="0">
                <a:solidFill>
                  <a:schemeClr val="tx1"/>
                </a:solidFill>
              </a:rPr>
              <a:t>Axé sur les </a:t>
            </a:r>
            <a:r>
              <a:rPr lang="fr-CA" sz="2100" dirty="0" smtClean="0">
                <a:solidFill>
                  <a:schemeClr val="tx1"/>
                </a:solidFill>
              </a:rPr>
              <a:t>prix de référence</a:t>
            </a:r>
            <a:endParaRPr lang="fr-CA" sz="2100" dirty="0">
              <a:solidFill>
                <a:schemeClr val="tx1"/>
              </a:solidFill>
            </a:endParaRPr>
          </a:p>
          <a:p>
            <a:pPr marL="698500" lvl="1" indent="-355600">
              <a:buFont typeface="Wingdings" pitchFamily="2" charset="2"/>
              <a:buChar char="§"/>
              <a:tabLst>
                <a:tab pos="355600" algn="l"/>
              </a:tabLst>
            </a:pPr>
            <a:r>
              <a:rPr lang="fr-CA" sz="1800" dirty="0" smtClean="0">
                <a:solidFill>
                  <a:schemeClr val="tx1"/>
                </a:solidFill>
              </a:rPr>
              <a:t>Sept </a:t>
            </a:r>
            <a:r>
              <a:rPr lang="fr-CA" sz="1800" dirty="0">
                <a:solidFill>
                  <a:schemeClr val="tx1"/>
                </a:solidFill>
              </a:rPr>
              <a:t>pays de comparaison : la France, l’Allemagne, l’Italie, la Suède, la Suisse, le Royaume-Uni et les États-Unis </a:t>
            </a:r>
          </a:p>
          <a:p>
            <a:pPr marL="355600" indent="-355600">
              <a:tabLst>
                <a:tab pos="355600" algn="l"/>
              </a:tabLst>
            </a:pPr>
            <a:r>
              <a:rPr lang="fr-CA" sz="2100" dirty="0">
                <a:solidFill>
                  <a:schemeClr val="tx1"/>
                </a:solidFill>
              </a:rPr>
              <a:t>Processus de réglementation des prix ouvert et transparent</a:t>
            </a:r>
          </a:p>
          <a:p>
            <a:pPr marL="698500" lvl="1" indent="-355600">
              <a:buFont typeface="Wingdings" pitchFamily="2" charset="2"/>
              <a:buChar char="§"/>
              <a:tabLst>
                <a:tab pos="355600" algn="l"/>
              </a:tabLst>
            </a:pPr>
            <a:r>
              <a:rPr lang="fr-CA" sz="1800" dirty="0" smtClean="0">
                <a:solidFill>
                  <a:schemeClr val="tx1"/>
                </a:solidFill>
              </a:rPr>
              <a:t>Tenue d’audiences publiques</a:t>
            </a:r>
          </a:p>
          <a:p>
            <a:pPr marL="698500" lvl="1" indent="-355600">
              <a:buFont typeface="Wingdings" pitchFamily="2" charset="2"/>
              <a:buChar char="§"/>
              <a:tabLst>
                <a:tab pos="355600" algn="l"/>
              </a:tabLst>
            </a:pPr>
            <a:r>
              <a:rPr lang="fr-CA" sz="1800" dirty="0" smtClean="0">
                <a:solidFill>
                  <a:schemeClr val="tx1"/>
                </a:solidFill>
              </a:rPr>
              <a:t>Engagements de conformité volontaire annoncés au public</a:t>
            </a:r>
          </a:p>
          <a:p>
            <a:pPr marL="698500" lvl="1" indent="-355600">
              <a:buFont typeface="Wingdings" pitchFamily="2" charset="2"/>
              <a:buChar char="§"/>
              <a:tabLst>
                <a:tab pos="355600" algn="l"/>
              </a:tabLst>
            </a:pPr>
            <a:r>
              <a:rPr lang="fr-CA" sz="1800" dirty="0" smtClean="0">
                <a:solidFill>
                  <a:schemeClr val="tx1"/>
                </a:solidFill>
              </a:rPr>
              <a:t>Prix </a:t>
            </a:r>
            <a:r>
              <a:rPr lang="fr-CA" sz="1800" dirty="0">
                <a:solidFill>
                  <a:schemeClr val="tx1"/>
                </a:solidFill>
              </a:rPr>
              <a:t>moyen maximal potentiel (PMMP) publiquement </a:t>
            </a:r>
            <a:r>
              <a:rPr lang="fr-CA" sz="1800" dirty="0" smtClean="0">
                <a:solidFill>
                  <a:schemeClr val="tx1"/>
                </a:solidFill>
              </a:rPr>
              <a:t>accessible</a:t>
            </a:r>
            <a:endParaRPr lang="en-US" sz="1800" dirty="0" smtClean="0">
              <a:solidFill>
                <a:schemeClr val="tx1"/>
              </a:solidFill>
            </a:endParaRPr>
          </a:p>
          <a:p>
            <a:pPr marL="698500" lvl="1" indent="-355600">
              <a:buNone/>
              <a:tabLst>
                <a:tab pos="355600" algn="l"/>
              </a:tabLst>
            </a:pPr>
            <a:r>
              <a:rPr lang="en-US" sz="1800" b="1" dirty="0" smtClean="0">
                <a:solidFill>
                  <a:schemeClr val="tx1"/>
                </a:solidFill>
              </a:rPr>
              <a:t>*	</a:t>
            </a:r>
            <a:r>
              <a:rPr lang="fr-CA" sz="1800" b="1" dirty="0" smtClean="0">
                <a:solidFill>
                  <a:schemeClr val="tx1"/>
                </a:solidFill>
              </a:rPr>
              <a:t>TOUTEFOIS, </a:t>
            </a:r>
            <a:r>
              <a:rPr lang="fr-CA" sz="1800" dirty="0" smtClean="0">
                <a:solidFill>
                  <a:schemeClr val="tx1"/>
                </a:solidFill>
              </a:rPr>
              <a:t>les données présentées relatives aux prix sont confidentielles (art. 87)</a:t>
            </a:r>
            <a:endParaRPr lang="fr-CA" sz="1800" b="1" dirty="0" smtClean="0">
              <a:solidFill>
                <a:schemeClr val="tx1"/>
              </a:solidFill>
            </a:endParaRPr>
          </a:p>
          <a:p>
            <a:pPr marL="355600" indent="-355600" eaLnBrk="1" hangingPunct="1">
              <a:tabLst>
                <a:tab pos="355600" algn="l"/>
              </a:tabLst>
            </a:pPr>
            <a:endParaRPr lang="en-US" dirty="0" smtClean="0">
              <a:solidFill>
                <a:schemeClr val="tx1"/>
              </a:solidFill>
            </a:endParaRPr>
          </a:p>
          <a:p>
            <a:pPr marL="355600" indent="-355600">
              <a:buNone/>
              <a:tabLst>
                <a:tab pos="355600" algn="l"/>
              </a:tabLst>
            </a:pPr>
            <a:endParaRPr lang="en-US" dirty="0" smtClean="0">
              <a:solidFill>
                <a:schemeClr val="tx1"/>
              </a:solidFill>
            </a:endParaRPr>
          </a:p>
        </p:txBody>
      </p:sp>
      <p:sp>
        <p:nvSpPr>
          <p:cNvPr id="17411"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FBF8B429-5053-4C2F-9802-967D56A2799B}" type="slidenum">
              <a:rPr lang="en-US" sz="1400">
                <a:solidFill>
                  <a:schemeClr val="bg1"/>
                </a:solidFill>
              </a:rPr>
              <a:pPr algn="r"/>
              <a:t>10</a:t>
            </a:fld>
            <a:endParaRPr lang="en-US" sz="1400" dirty="0"/>
          </a:p>
        </p:txBody>
      </p:sp>
    </p:spTree>
    <p:extLst>
      <p:ext uri="{BB962C8B-B14F-4D97-AF65-F5344CB8AC3E}">
        <p14:creationId xmlns:p14="http://schemas.microsoft.com/office/powerpoint/2010/main" val="3308713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43608" y="332656"/>
            <a:ext cx="7969696" cy="864096"/>
          </a:xfrm>
        </p:spPr>
        <p:txBody>
          <a:bodyPr/>
          <a:lstStyle/>
          <a:p>
            <a:pPr>
              <a:lnSpc>
                <a:spcPts val="2600"/>
              </a:lnSpc>
            </a:pPr>
            <a:r>
              <a:rPr lang="en-CA" sz="1900" dirty="0" smtClean="0">
                <a:solidFill>
                  <a:schemeClr val="tx1"/>
                </a:solidFill>
              </a:rPr>
              <a:t>Tests appliqués aux prix du CEPMB</a:t>
            </a:r>
            <a:br>
              <a:rPr lang="en-CA" sz="1900" dirty="0" smtClean="0">
                <a:solidFill>
                  <a:schemeClr val="tx1"/>
                </a:solidFill>
              </a:rPr>
            </a:br>
            <a:r>
              <a:rPr lang="fr-CA" sz="1900" dirty="0">
                <a:solidFill>
                  <a:schemeClr val="tx1"/>
                </a:solidFill>
              </a:rPr>
              <a:t>Combinaison de l’amélioration thérapeutique et du prix de référence </a:t>
            </a:r>
            <a:r>
              <a:rPr lang="fr-CA" sz="1900" dirty="0" smtClean="0">
                <a:solidFill>
                  <a:schemeClr val="tx1"/>
                </a:solidFill>
              </a:rPr>
              <a:t>international</a:t>
            </a:r>
            <a:r>
              <a:rPr lang="en-US" sz="2800" dirty="0" smtClean="0"/>
              <a:t/>
            </a:r>
            <a:br>
              <a:rPr lang="en-US" sz="2800" dirty="0" smtClean="0"/>
            </a:br>
            <a:r>
              <a:rPr lang="en-US" sz="2800" dirty="0" smtClean="0"/>
              <a:t>_________________________________________________</a:t>
            </a:r>
            <a:r>
              <a:rPr lang="en-CA" sz="2000" dirty="0" smtClean="0">
                <a:solidFill>
                  <a:schemeClr val="tx1"/>
                </a:solidFill>
              </a:rPr>
              <a:t/>
            </a:r>
            <a:br>
              <a:rPr lang="en-CA" sz="2000" dirty="0" smtClean="0">
                <a:solidFill>
                  <a:schemeClr val="tx1"/>
                </a:solidFill>
              </a:rPr>
            </a:br>
            <a:r>
              <a:rPr lang="en-CA" sz="2000" dirty="0">
                <a:solidFill>
                  <a:schemeClr val="tx1"/>
                </a:solidFill>
              </a:rPr>
              <a:t/>
            </a:r>
            <a:br>
              <a:rPr lang="en-CA" sz="2000" dirty="0">
                <a:solidFill>
                  <a:schemeClr val="tx1"/>
                </a:solidFill>
              </a:rPr>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187624" y="1340768"/>
            <a:ext cx="7465640" cy="4536504"/>
          </a:xfrm>
        </p:spPr>
        <p:txBody>
          <a:bodyPr/>
          <a:lstStyle/>
          <a:p>
            <a:pPr>
              <a:buFont typeface="Wingdings" pitchFamily="2" charset="2"/>
              <a:buChar char="§"/>
              <a:defRPr/>
            </a:pPr>
            <a:r>
              <a:rPr lang="fr-CA" sz="1600" dirty="0">
                <a:solidFill>
                  <a:schemeClr val="tx1"/>
                </a:solidFill>
              </a:rPr>
              <a:t>Reconnaître l’innovation pharmaceutique progressive</a:t>
            </a:r>
          </a:p>
          <a:p>
            <a:pPr lvl="1">
              <a:buFont typeface="Wingdings" pitchFamily="2" charset="2"/>
              <a:buChar char="§"/>
              <a:defRPr/>
            </a:pPr>
            <a:r>
              <a:rPr lang="fr-CA" sz="1600" dirty="0">
                <a:solidFill>
                  <a:schemeClr val="tx1"/>
                </a:solidFill>
              </a:rPr>
              <a:t>Au moment du lancement, la majoration de prix s’harmonise avec le degré d’amélioration des bienfaits thérapeutiques :</a:t>
            </a:r>
          </a:p>
          <a:p>
            <a:pPr lvl="2">
              <a:buFont typeface="Wingdings" pitchFamily="2" charset="2"/>
              <a:buChar char="§"/>
              <a:defRPr/>
            </a:pPr>
            <a:r>
              <a:rPr lang="fr-CA" sz="1600" dirty="0">
                <a:solidFill>
                  <a:schemeClr val="tx1"/>
                </a:solidFill>
              </a:rPr>
              <a:t>Quatre nouveaux niveaux d’amélioration thérapeutique :</a:t>
            </a:r>
          </a:p>
          <a:p>
            <a:pPr marL="1371600" lvl="3" indent="-342900">
              <a:buAutoNum type="arabicParenR"/>
              <a:defRPr/>
            </a:pPr>
            <a:r>
              <a:rPr lang="fr-CA" sz="1400" dirty="0">
                <a:solidFill>
                  <a:schemeClr val="tx1"/>
                </a:solidFill>
              </a:rPr>
              <a:t>Découverte – Test de la médiane des prix internationaux (MPI)</a:t>
            </a:r>
          </a:p>
          <a:p>
            <a:pPr marL="1371600" lvl="3" indent="-342900">
              <a:buAutoNum type="arabicParenR"/>
              <a:defRPr/>
            </a:pPr>
            <a:r>
              <a:rPr lang="fr-CA" sz="1400" dirty="0">
                <a:solidFill>
                  <a:schemeClr val="tx1"/>
                </a:solidFill>
              </a:rPr>
              <a:t>Amélioration importante – Le prix le plus élevé entre le plus élevé des prix obtenus au moyen du Test de la comparaison du prix selon la catégorie thérapeutique et le test MPI</a:t>
            </a:r>
          </a:p>
          <a:p>
            <a:pPr marL="1371600" lvl="3" indent="-342900">
              <a:buAutoNum type="arabicParenR"/>
              <a:defRPr/>
            </a:pPr>
            <a:r>
              <a:rPr lang="fr-CA" sz="1400" dirty="0">
                <a:solidFill>
                  <a:schemeClr val="tx1"/>
                </a:solidFill>
              </a:rPr>
              <a:t>Amélioration modeste – Le plus élevé des prix entre la médiane des prix obtenus au moyen du Test de la comparaison du prix selon la catégorie thérapeutique et du test MPI, et le prix le plus élevé obtenu au moyen du Test de la comparaison du prix selon la catégorie thérapeutique </a:t>
            </a:r>
            <a:r>
              <a:rPr lang="fr-CA" sz="1400" i="1" dirty="0">
                <a:solidFill>
                  <a:schemeClr val="tx1"/>
                </a:solidFill>
              </a:rPr>
              <a:t>(des facteurs primaires et secondaires s’appliquent dans ce cas)</a:t>
            </a:r>
            <a:endParaRPr lang="fr-CA" sz="1400" dirty="0">
              <a:solidFill>
                <a:schemeClr val="tx1"/>
              </a:solidFill>
            </a:endParaRPr>
          </a:p>
          <a:p>
            <a:pPr marL="1371600" lvl="3" indent="-342900">
              <a:buFontTx/>
              <a:buAutoNum type="arabicParenR"/>
              <a:defRPr/>
            </a:pPr>
            <a:r>
              <a:rPr lang="fr-CA" sz="1400" dirty="0">
                <a:solidFill>
                  <a:schemeClr val="tx1"/>
                </a:solidFill>
              </a:rPr>
              <a:t>Amélioration minime ou nulle – Le prix le plus élevé obtenu au moyen du Test de la comparaison du prix selon la catégorie </a:t>
            </a:r>
            <a:r>
              <a:rPr lang="fr-CA" sz="1400" dirty="0" smtClean="0">
                <a:solidFill>
                  <a:schemeClr val="tx1"/>
                </a:solidFill>
              </a:rPr>
              <a:t>thérapeutique</a:t>
            </a:r>
            <a:endParaRPr lang="en-CA" sz="1400" dirty="0">
              <a:solidFill>
                <a:schemeClr val="tx1"/>
              </a:solidFill>
            </a:endParaRPr>
          </a:p>
          <a:p>
            <a:pPr lvl="1"/>
            <a:r>
              <a:rPr lang="fr-CA" sz="1600" dirty="0">
                <a:solidFill>
                  <a:schemeClr val="tx1"/>
                </a:solidFill>
              </a:rPr>
              <a:t>Le prix de référence au lancement et pour les médicaments existants est établi en fonction de </a:t>
            </a:r>
            <a:r>
              <a:rPr lang="fr-CA" sz="1600" dirty="0" smtClean="0">
                <a:solidFill>
                  <a:schemeClr val="tx1"/>
                </a:solidFill>
              </a:rPr>
              <a:t>sept </a:t>
            </a:r>
            <a:r>
              <a:rPr lang="fr-CA" sz="1600" dirty="0">
                <a:solidFill>
                  <a:schemeClr val="tx1"/>
                </a:solidFill>
              </a:rPr>
              <a:t>pays de comparaison – la France, l’Allemagne, l’Italie, la Suède, la Suisse, le </a:t>
            </a:r>
            <a:r>
              <a:rPr lang="fr-CA" sz="1600" dirty="0" smtClean="0">
                <a:solidFill>
                  <a:schemeClr val="tx1"/>
                </a:solidFill>
              </a:rPr>
              <a:t>Royaume-Uni </a:t>
            </a:r>
            <a:r>
              <a:rPr lang="fr-CA" sz="1600" dirty="0">
                <a:solidFill>
                  <a:schemeClr val="tx1"/>
                </a:solidFill>
              </a:rPr>
              <a:t>et les </a:t>
            </a:r>
            <a:r>
              <a:rPr lang="fr-CA" sz="1600" dirty="0" smtClean="0">
                <a:solidFill>
                  <a:schemeClr val="tx1"/>
                </a:solidFill>
              </a:rPr>
              <a:t>États-Unis.</a:t>
            </a:r>
            <a:endParaRPr lang="en-CA" sz="1600" dirty="0" smtClean="0">
              <a:solidFill>
                <a:schemeClr val="tx1"/>
              </a:solidFill>
            </a:endParaRPr>
          </a:p>
          <a:p>
            <a:pPr lvl="1">
              <a:buFont typeface="Wingdings" pitchFamily="2" charset="2"/>
              <a:buChar char="§"/>
            </a:pPr>
            <a:r>
              <a:rPr lang="fr-CA" sz="1600" dirty="0">
                <a:solidFill>
                  <a:schemeClr val="tx1"/>
                </a:solidFill>
              </a:rPr>
              <a:t>Les modifications aux politiques dans ces pays pourraient avoir une incidence sur les prix au Canada</a:t>
            </a:r>
            <a:r>
              <a:rPr lang="en-CA" sz="1600" dirty="0" smtClean="0">
                <a:solidFill>
                  <a:schemeClr val="tx1"/>
                </a:solidFill>
              </a:rPr>
              <a:t>.</a:t>
            </a:r>
          </a:p>
          <a:p>
            <a:pPr>
              <a:buFont typeface="Wingdings" pitchFamily="2" charset="2"/>
              <a:buChar char="§"/>
              <a:defRPr/>
            </a:pPr>
            <a:endParaRPr lang="en-CA" dirty="0" smtClean="0">
              <a:solidFill>
                <a:schemeClr val="tx1"/>
              </a:solidFill>
            </a:endParaRPr>
          </a:p>
          <a:p>
            <a:pPr lvl="2">
              <a:buFont typeface="Wingdings" pitchFamily="2" charset="2"/>
              <a:buChar char="§"/>
            </a:pPr>
            <a:endParaRPr lang="en-CA" sz="1800"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11</a:t>
            </a:fld>
            <a:endParaRPr lang="en-US" dirty="0"/>
          </a:p>
        </p:txBody>
      </p:sp>
    </p:spTree>
    <p:extLst>
      <p:ext uri="{BB962C8B-B14F-4D97-AF65-F5344CB8AC3E}">
        <p14:creationId xmlns:p14="http://schemas.microsoft.com/office/powerpoint/2010/main" val="1554227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a:solidFill>
                  <a:schemeClr val="tx1"/>
                </a:solidFill>
              </a:rPr>
              <a:t>Critères justifiant la tenue d’une enquête </a:t>
            </a:r>
            <a:r>
              <a:rPr lang="fr-CA" sz="2800" dirty="0" smtClean="0">
                <a:solidFill>
                  <a:schemeClr val="tx1"/>
                </a:solidFill>
              </a:rPr>
              <a:t>et résultats</a:t>
            </a:r>
            <a:r>
              <a:rPr lang="en-CA" sz="2800" dirty="0" smtClean="0">
                <a:solidFill>
                  <a:schemeClr val="tx1"/>
                </a:solidFill>
              </a:rPr>
              <a:t/>
            </a:r>
            <a:br>
              <a:rPr lang="en-CA"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970384"/>
            <a:ext cx="7848600" cy="5050904"/>
          </a:xfrm>
        </p:spPr>
        <p:txBody>
          <a:bodyPr/>
          <a:lstStyle/>
          <a:p>
            <a:r>
              <a:rPr lang="fr-CA" sz="1800" b="0" dirty="0" smtClean="0">
                <a:solidFill>
                  <a:schemeClr val="tx1"/>
                </a:solidFill>
                <a:latin typeface="+mj-lt"/>
              </a:rPr>
              <a:t>Le Conseil entreprend une enquête sur le prix d’un médicament breveté lorsqu’il reçoit une plainte ou que l’un des critères suivants s’applique :</a:t>
            </a:r>
          </a:p>
          <a:p>
            <a:pPr lvl="1"/>
            <a:r>
              <a:rPr lang="fr-CA" sz="1800" dirty="0" smtClean="0">
                <a:solidFill>
                  <a:schemeClr val="tx1"/>
                </a:solidFill>
                <a:latin typeface="+mj-lt"/>
              </a:rPr>
              <a:t>Dans le cas des nouveaux produits médicamenteux :</a:t>
            </a:r>
          </a:p>
          <a:p>
            <a:pPr lvl="3"/>
            <a:r>
              <a:rPr lang="fr-FR" dirty="0" smtClean="0">
                <a:solidFill>
                  <a:schemeClr val="tx1"/>
                </a:solidFill>
                <a:latin typeface="+mj-lt"/>
              </a:rPr>
              <a:t>soit le </a:t>
            </a:r>
            <a:r>
              <a:rPr lang="fr-FR" dirty="0">
                <a:solidFill>
                  <a:schemeClr val="tx1"/>
                </a:solidFill>
                <a:latin typeface="+mj-lt"/>
              </a:rPr>
              <a:t>prix de lancement dépasse de plus de 5 % le prix moyen maximal potentiel (</a:t>
            </a:r>
            <a:r>
              <a:rPr lang="fr-FR" dirty="0" smtClean="0">
                <a:solidFill>
                  <a:schemeClr val="tx1"/>
                </a:solidFill>
                <a:latin typeface="+mj-lt"/>
              </a:rPr>
              <a:t>PMMP);</a:t>
            </a:r>
            <a:r>
              <a:rPr lang="en-US" dirty="0" smtClean="0">
                <a:solidFill>
                  <a:schemeClr val="tx1"/>
                </a:solidFill>
                <a:latin typeface="+mj-lt"/>
              </a:rPr>
              <a:t> </a:t>
            </a:r>
            <a:endParaRPr lang="en-US" dirty="0">
              <a:solidFill>
                <a:schemeClr val="tx1"/>
              </a:solidFill>
              <a:latin typeface="+mj-lt"/>
            </a:endParaRPr>
          </a:p>
          <a:p>
            <a:pPr lvl="3"/>
            <a:r>
              <a:rPr lang="fr-FR" dirty="0" smtClean="0">
                <a:solidFill>
                  <a:schemeClr val="tx1"/>
                </a:solidFill>
                <a:latin typeface="+mj-lt"/>
              </a:rPr>
              <a:t>soit la </a:t>
            </a:r>
            <a:r>
              <a:rPr lang="fr-FR" dirty="0">
                <a:solidFill>
                  <a:schemeClr val="tx1"/>
                </a:solidFill>
                <a:latin typeface="+mj-lt"/>
              </a:rPr>
              <a:t>valeur des recettes excessives totalise 50 000 $ ou </a:t>
            </a:r>
            <a:r>
              <a:rPr lang="fr-FR" dirty="0" smtClean="0">
                <a:solidFill>
                  <a:schemeClr val="tx1"/>
                </a:solidFill>
                <a:latin typeface="+mj-lt"/>
              </a:rPr>
              <a:t>plus.</a:t>
            </a:r>
            <a:endParaRPr lang="en-US" dirty="0">
              <a:solidFill>
                <a:schemeClr val="tx1"/>
              </a:solidFill>
              <a:latin typeface="+mj-lt"/>
            </a:endParaRPr>
          </a:p>
          <a:p>
            <a:pPr lvl="1"/>
            <a:r>
              <a:rPr lang="fr-CA" sz="1800" dirty="0" smtClean="0">
                <a:solidFill>
                  <a:schemeClr val="tx1"/>
                </a:solidFill>
                <a:latin typeface="+mj-lt"/>
              </a:rPr>
              <a:t>Dans le cas des produits médicamenteux existants : </a:t>
            </a:r>
          </a:p>
          <a:p>
            <a:pPr lvl="3"/>
            <a:r>
              <a:rPr lang="fr-FR" dirty="0" smtClean="0">
                <a:solidFill>
                  <a:schemeClr val="tx1"/>
                </a:solidFill>
                <a:latin typeface="+mj-lt"/>
              </a:rPr>
              <a:t>La </a:t>
            </a:r>
            <a:r>
              <a:rPr lang="fr-FR" dirty="0">
                <a:solidFill>
                  <a:schemeClr val="tx1"/>
                </a:solidFill>
                <a:latin typeface="+mj-lt"/>
              </a:rPr>
              <a:t>valeur des recettes excessives totalise 50 000 $ ou plus pour la durée du </a:t>
            </a:r>
            <a:r>
              <a:rPr lang="fr-FR" dirty="0" smtClean="0">
                <a:solidFill>
                  <a:schemeClr val="tx1"/>
                </a:solidFill>
                <a:latin typeface="+mj-lt"/>
              </a:rPr>
              <a:t>brevet.</a:t>
            </a:r>
            <a:endParaRPr lang="en-US" dirty="0">
              <a:solidFill>
                <a:schemeClr val="tx1"/>
              </a:solidFill>
              <a:latin typeface="+mj-lt"/>
            </a:endParaRPr>
          </a:p>
          <a:p>
            <a:pPr marL="228600" lvl="1">
              <a:buSzPct val="95000"/>
              <a:buFont typeface="Wingdings" pitchFamily="-60" charset="2"/>
              <a:buChar char="§"/>
            </a:pPr>
            <a:r>
              <a:rPr lang="fr-FR" sz="1800" dirty="0">
                <a:solidFill>
                  <a:schemeClr val="tx1"/>
                </a:solidFill>
                <a:latin typeface="+mj-lt"/>
              </a:rPr>
              <a:t>Le breveté a la chance de présenter des observations écrites supplémentaires au personnel du Conseil afin de justifier le </a:t>
            </a:r>
            <a:r>
              <a:rPr lang="fr-FR" sz="1800" dirty="0" smtClean="0">
                <a:solidFill>
                  <a:schemeClr val="tx1"/>
                </a:solidFill>
                <a:latin typeface="+mj-lt"/>
              </a:rPr>
              <a:t>prix de son produit médicamenteux.</a:t>
            </a:r>
            <a:endParaRPr lang="en-US" sz="1800" dirty="0">
              <a:solidFill>
                <a:schemeClr val="tx1"/>
              </a:solidFill>
              <a:latin typeface="+mj-lt"/>
            </a:endParaRPr>
          </a:p>
          <a:p>
            <a:pPr marL="520700" lvl="2">
              <a:buSzPct val="95000"/>
              <a:buFont typeface="Wingdings" pitchFamily="-60" charset="2"/>
              <a:buChar char="§"/>
            </a:pPr>
            <a:r>
              <a:rPr lang="en-US" sz="1800" dirty="0" smtClean="0">
                <a:solidFill>
                  <a:schemeClr val="tx1"/>
                </a:solidFill>
                <a:latin typeface="+mj-lt"/>
              </a:rPr>
              <a:t> Si le p</a:t>
            </a:r>
            <a:r>
              <a:rPr lang="fr-CA" sz="1800" dirty="0" smtClean="0">
                <a:solidFill>
                  <a:schemeClr val="tx1"/>
                </a:solidFill>
                <a:latin typeface="+mj-lt"/>
              </a:rPr>
              <a:t>rix</a:t>
            </a:r>
            <a:r>
              <a:rPr lang="fr-FR" sz="1800" dirty="0" smtClean="0">
                <a:solidFill>
                  <a:schemeClr val="tx1"/>
                </a:solidFill>
                <a:latin typeface="+mj-lt"/>
              </a:rPr>
              <a:t> est conforme </a:t>
            </a:r>
            <a:r>
              <a:rPr lang="fr-FR" sz="1800" dirty="0">
                <a:solidFill>
                  <a:schemeClr val="tx1"/>
                </a:solidFill>
                <a:latin typeface="+mj-lt"/>
              </a:rPr>
              <a:t>aux Lignes </a:t>
            </a:r>
            <a:r>
              <a:rPr lang="fr-FR" sz="1800" dirty="0" smtClean="0">
                <a:solidFill>
                  <a:schemeClr val="tx1"/>
                </a:solidFill>
                <a:latin typeface="+mj-lt"/>
              </a:rPr>
              <a:t>directrices :</a:t>
            </a:r>
            <a:endParaRPr lang="en-US" sz="1800" dirty="0" smtClean="0">
              <a:solidFill>
                <a:schemeClr val="tx1"/>
              </a:solidFill>
              <a:latin typeface="+mj-lt"/>
            </a:endParaRPr>
          </a:p>
          <a:p>
            <a:pPr marL="914400" lvl="3">
              <a:buSzPct val="95000"/>
              <a:buFont typeface="Wingdings" pitchFamily="-60" charset="2"/>
              <a:buChar char="§"/>
            </a:pPr>
            <a:r>
              <a:rPr lang="fr-CA" dirty="0" smtClean="0">
                <a:solidFill>
                  <a:schemeClr val="tx1"/>
                </a:solidFill>
                <a:latin typeface="+mj-lt"/>
              </a:rPr>
              <a:t>Fermeture de l’enquête</a:t>
            </a:r>
          </a:p>
          <a:p>
            <a:pPr marL="520700" lvl="2">
              <a:buSzPct val="95000"/>
              <a:buFont typeface="Wingdings" pitchFamily="-60" charset="2"/>
              <a:buChar char="§"/>
            </a:pPr>
            <a:r>
              <a:rPr lang="fr-FR" sz="1800" dirty="0" smtClean="0">
                <a:solidFill>
                  <a:schemeClr val="tx1"/>
                </a:solidFill>
                <a:latin typeface="+mj-lt"/>
              </a:rPr>
              <a:t>Si le prix n’est pas conforme </a:t>
            </a:r>
            <a:r>
              <a:rPr lang="fr-FR" sz="1800" dirty="0">
                <a:solidFill>
                  <a:schemeClr val="tx1"/>
                </a:solidFill>
                <a:latin typeface="+mj-lt"/>
              </a:rPr>
              <a:t>aux Lignes </a:t>
            </a:r>
            <a:r>
              <a:rPr lang="fr-FR" sz="1800" dirty="0" smtClean="0">
                <a:solidFill>
                  <a:schemeClr val="tx1"/>
                </a:solidFill>
                <a:latin typeface="+mj-lt"/>
              </a:rPr>
              <a:t>directrices :</a:t>
            </a:r>
            <a:endParaRPr lang="en-US" sz="1800" dirty="0">
              <a:solidFill>
                <a:schemeClr val="tx1"/>
              </a:solidFill>
              <a:latin typeface="+mj-lt"/>
            </a:endParaRPr>
          </a:p>
          <a:p>
            <a:pPr lvl="2"/>
            <a:r>
              <a:rPr lang="fr-FR" sz="1800" dirty="0" smtClean="0">
                <a:solidFill>
                  <a:schemeClr val="tx1"/>
                </a:solidFill>
                <a:latin typeface="+mj-lt"/>
              </a:rPr>
              <a:t>soit le </a:t>
            </a:r>
            <a:r>
              <a:rPr lang="fr-FR" sz="1800" dirty="0">
                <a:solidFill>
                  <a:schemeClr val="tx1"/>
                </a:solidFill>
                <a:latin typeface="+mj-lt"/>
              </a:rPr>
              <a:t>breveté a la chance de présenter un Engagement de conformité </a:t>
            </a:r>
            <a:r>
              <a:rPr lang="fr-FR" sz="1800" dirty="0" smtClean="0">
                <a:solidFill>
                  <a:schemeClr val="tx1"/>
                </a:solidFill>
                <a:latin typeface="+mj-lt"/>
              </a:rPr>
              <a:t>volontaire;</a:t>
            </a:r>
            <a:endParaRPr lang="en-US" sz="1800" dirty="0">
              <a:solidFill>
                <a:schemeClr val="tx1"/>
              </a:solidFill>
              <a:latin typeface="+mj-lt"/>
            </a:endParaRPr>
          </a:p>
          <a:p>
            <a:pPr lvl="2"/>
            <a:r>
              <a:rPr lang="fr-FR" sz="1800" dirty="0" smtClean="0">
                <a:solidFill>
                  <a:schemeClr val="tx1"/>
                </a:solidFill>
                <a:latin typeface="+mj-lt"/>
              </a:rPr>
              <a:t>soit le </a:t>
            </a:r>
            <a:r>
              <a:rPr lang="fr-FR" sz="1800" dirty="0">
                <a:solidFill>
                  <a:schemeClr val="tx1"/>
                </a:solidFill>
                <a:latin typeface="+mj-lt"/>
              </a:rPr>
              <a:t>personnel du Conseil renvoie l’affaire à la </a:t>
            </a:r>
            <a:r>
              <a:rPr lang="fr-FR" sz="1800" dirty="0" smtClean="0">
                <a:solidFill>
                  <a:schemeClr val="tx1"/>
                </a:solidFill>
                <a:latin typeface="+mj-lt"/>
              </a:rPr>
              <a:t>Présidente.</a:t>
            </a:r>
            <a:endParaRPr lang="en-CA" sz="1800" dirty="0" smtClean="0">
              <a:solidFill>
                <a:schemeClr val="tx1"/>
              </a:solidFill>
              <a:latin typeface="+mj-lt"/>
            </a:endParaRPr>
          </a:p>
          <a:p>
            <a:pPr lvl="2">
              <a:buFont typeface="Wingdings" pitchFamily="2" charset="2"/>
              <a:buChar char="§"/>
            </a:pPr>
            <a:endParaRPr lang="en-CA" sz="1800"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12</a:t>
            </a:fld>
            <a:endParaRPr lang="en-US" dirty="0"/>
          </a:p>
        </p:txBody>
      </p:sp>
    </p:spTree>
    <p:extLst>
      <p:ext uri="{BB962C8B-B14F-4D97-AF65-F5344CB8AC3E}">
        <p14:creationId xmlns:p14="http://schemas.microsoft.com/office/powerpoint/2010/main" val="4097045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idx="4294967295"/>
          </p:nvPr>
        </p:nvSpPr>
        <p:spPr>
          <a:xfrm>
            <a:off x="1115616" y="332656"/>
            <a:ext cx="7848600" cy="714364"/>
          </a:xfrm>
        </p:spPr>
        <p:txBody>
          <a:bodyPr/>
          <a:lstStyle/>
          <a:p>
            <a:r>
              <a:rPr lang="fr-CA" sz="2800" dirty="0" smtClean="0">
                <a:solidFill>
                  <a:schemeClr val="tx1"/>
                </a:solidFill>
              </a:rPr>
              <a:t>Lignes directrices révisées – janvier 2010</a:t>
            </a:r>
            <a:br>
              <a:rPr lang="fr-CA" sz="2800" dirty="0" smtClean="0">
                <a:solidFill>
                  <a:schemeClr val="tx1"/>
                </a:solidFill>
              </a:rPr>
            </a:br>
            <a:r>
              <a:rPr lang="fr-CA" sz="2800" dirty="0" smtClean="0">
                <a:solidFill>
                  <a:schemeClr val="tx1"/>
                </a:solidFill>
              </a:rPr>
              <a:t/>
            </a:r>
            <a:br>
              <a:rPr lang="fr-CA" sz="2800" dirty="0" smtClean="0">
                <a:solidFill>
                  <a:schemeClr val="tx1"/>
                </a:solidFill>
              </a:rPr>
            </a:br>
            <a:endParaRPr lang="fr-CA" sz="2800" dirty="0" smtClean="0">
              <a:solidFill>
                <a:schemeClr val="tx1"/>
              </a:solidFill>
            </a:endParaRPr>
          </a:p>
        </p:txBody>
      </p:sp>
      <p:sp>
        <p:nvSpPr>
          <p:cNvPr id="17410" name="Rectangle 3"/>
          <p:cNvSpPr>
            <a:spLocks noGrp="1" noChangeArrowheads="1"/>
          </p:cNvSpPr>
          <p:nvPr>
            <p:ph idx="4294967295"/>
          </p:nvPr>
        </p:nvSpPr>
        <p:spPr>
          <a:xfrm>
            <a:off x="1066800" y="2204864"/>
            <a:ext cx="7772400" cy="3276600"/>
          </a:xfrm>
        </p:spPr>
        <p:txBody>
          <a:bodyPr/>
          <a:lstStyle/>
          <a:p>
            <a:pPr marL="355600" indent="-355600" eaLnBrk="1" hangingPunct="1">
              <a:tabLst>
                <a:tab pos="355600" algn="l"/>
              </a:tabLst>
            </a:pPr>
            <a:endParaRPr lang="fr-CA" dirty="0" smtClean="0">
              <a:solidFill>
                <a:schemeClr val="tx1"/>
              </a:solidFill>
            </a:endParaRPr>
          </a:p>
          <a:p>
            <a:pPr marL="355600" indent="-355600">
              <a:buNone/>
              <a:tabLst>
                <a:tab pos="355600" algn="l"/>
              </a:tabLst>
            </a:pPr>
            <a:endParaRPr lang="fr-CA" dirty="0" smtClean="0">
              <a:solidFill>
                <a:schemeClr val="tx1"/>
              </a:solidFill>
            </a:endParaRPr>
          </a:p>
        </p:txBody>
      </p:sp>
      <p:sp>
        <p:nvSpPr>
          <p:cNvPr id="17411"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FBF8B429-5053-4C2F-9802-967D56A2799B}" type="slidenum">
              <a:rPr lang="fr-CA" sz="1400" smtClean="0">
                <a:solidFill>
                  <a:schemeClr val="bg1"/>
                </a:solidFill>
              </a:rPr>
              <a:pPr algn="r"/>
              <a:t>13</a:t>
            </a:fld>
            <a:endParaRPr lang="fr-CA" sz="14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29736907"/>
              </p:ext>
            </p:extLst>
          </p:nvPr>
        </p:nvGraphicFramePr>
        <p:xfrm>
          <a:off x="1115616" y="1268760"/>
          <a:ext cx="7704856" cy="4743752"/>
        </p:xfrm>
        <a:graphic>
          <a:graphicData uri="http://schemas.openxmlformats.org/drawingml/2006/table">
            <a:tbl>
              <a:tblPr firstRow="1" bandRow="1">
                <a:tableStyleId>{7E9639D4-E3E2-4D34-9284-5A2195B3D0D7}</a:tableStyleId>
              </a:tblPr>
              <a:tblGrid>
                <a:gridCol w="1751103"/>
                <a:gridCol w="2031280"/>
                <a:gridCol w="3922473"/>
              </a:tblGrid>
              <a:tr h="406343">
                <a:tc>
                  <a:txBody>
                    <a:bodyPr/>
                    <a:lstStyle/>
                    <a:p>
                      <a:r>
                        <a:rPr lang="fr-CA" sz="1600" noProof="0" dirty="0" smtClean="0"/>
                        <a:t>Modifications aux Lignes directrices</a:t>
                      </a:r>
                      <a:endParaRPr lang="fr-CA" sz="1600" noProof="0" dirty="0">
                        <a:solidFill>
                          <a:srgbClr val="002060"/>
                        </a:solidFill>
                      </a:endParaRPr>
                    </a:p>
                  </a:txBody>
                  <a:tcPr/>
                </a:tc>
                <a:tc>
                  <a:txBody>
                    <a:bodyPr/>
                    <a:lstStyle/>
                    <a:p>
                      <a:r>
                        <a:rPr lang="en-US" sz="1600" dirty="0" smtClean="0"/>
                        <a:t>Justification</a:t>
                      </a:r>
                      <a:endParaRPr lang="en-US" sz="1600" dirty="0">
                        <a:solidFill>
                          <a:schemeClr val="bg1"/>
                        </a:solidFill>
                      </a:endParaRPr>
                    </a:p>
                  </a:txBody>
                  <a:tcPr/>
                </a:tc>
                <a:tc>
                  <a:txBody>
                    <a:bodyPr/>
                    <a:lstStyle/>
                    <a:p>
                      <a:r>
                        <a:rPr lang="en-US" sz="1600" dirty="0" smtClean="0"/>
                        <a:t>Observations</a:t>
                      </a:r>
                      <a:endParaRPr lang="en-US" sz="1600" dirty="0">
                        <a:solidFill>
                          <a:srgbClr val="002060"/>
                        </a:solidFill>
                      </a:endParaRPr>
                    </a:p>
                  </a:txBody>
                  <a:tcPr/>
                </a:tc>
              </a:tr>
              <a:tr h="523096">
                <a:tc>
                  <a:txBody>
                    <a:bodyPr/>
                    <a:lstStyle/>
                    <a:p>
                      <a:r>
                        <a:rPr lang="fr-CA" sz="1400" noProof="0" dirty="0" smtClean="0"/>
                        <a:t>Mise en œuvre globale</a:t>
                      </a:r>
                    </a:p>
                  </a:txBody>
                  <a:tcPr/>
                </a:tc>
                <a:tc>
                  <a:txBody>
                    <a:bodyPr/>
                    <a:lstStyle/>
                    <a:p>
                      <a:pPr>
                        <a:buFont typeface="Wingdings" pitchFamily="2" charset="2"/>
                        <a:buChar char="§"/>
                      </a:pPr>
                      <a:endParaRPr lang="en-US" sz="1400" dirty="0"/>
                    </a:p>
                  </a:txBody>
                  <a:tcPr/>
                </a:tc>
                <a:tc>
                  <a:txBody>
                    <a:bodyPr/>
                    <a:lstStyle/>
                    <a:p>
                      <a:pPr>
                        <a:buFont typeface="Wingdings" pitchFamily="2" charset="2"/>
                        <a:buChar char="§"/>
                      </a:pPr>
                      <a:r>
                        <a:rPr lang="en-US" sz="1400" dirty="0" smtClean="0"/>
                        <a:t> </a:t>
                      </a:r>
                      <a:r>
                        <a:rPr lang="fr-FR" sz="1400" dirty="0" smtClean="0"/>
                        <a:t>Suivi, évaluation et résolution continus des questions</a:t>
                      </a:r>
                    </a:p>
                    <a:p>
                      <a:pPr>
                        <a:buFont typeface="Wingdings" pitchFamily="2" charset="2"/>
                        <a:buChar char="§"/>
                      </a:pPr>
                      <a:r>
                        <a:rPr lang="fr-FR" sz="1400" dirty="0" smtClean="0"/>
                        <a:t> Liaison et sensibilisation anticipatrices</a:t>
                      </a:r>
                      <a:endParaRPr lang="en-US" sz="1400" baseline="0" dirty="0" smtClean="0"/>
                    </a:p>
                  </a:txBody>
                  <a:tcPr/>
                </a:tc>
              </a:tr>
              <a:tr h="648072">
                <a:tc>
                  <a:txBody>
                    <a:bodyPr/>
                    <a:lstStyle/>
                    <a:p>
                      <a:r>
                        <a:rPr lang="fr-FR" sz="1400" dirty="0" smtClean="0"/>
                        <a:t>Restructuration globale des tests appliqués aux prix</a:t>
                      </a:r>
                      <a:endParaRPr lang="en-US" sz="1400" dirty="0"/>
                    </a:p>
                  </a:txBody>
                  <a:tcPr/>
                </a:tc>
                <a:tc>
                  <a:txBody>
                    <a:bodyPr/>
                    <a:lstStyle/>
                    <a:p>
                      <a:pPr>
                        <a:buFont typeface="Wingdings" pitchFamily="2" charset="2"/>
                        <a:buChar char="§"/>
                      </a:pPr>
                      <a:r>
                        <a:rPr lang="fr-FR" sz="1400" dirty="0" smtClean="0"/>
                        <a:t> La majoration de prix doit tenir compte de la valeur thérapeutique</a:t>
                      </a:r>
                    </a:p>
                  </a:txBody>
                  <a:tcPr/>
                </a:tc>
                <a:tc>
                  <a:txBody>
                    <a:bodyPr/>
                    <a:lstStyle/>
                    <a:p>
                      <a:pPr>
                        <a:buFont typeface="Wingdings" pitchFamily="2" charset="2"/>
                        <a:buChar char="§"/>
                      </a:pPr>
                      <a:r>
                        <a:rPr lang="en-US" sz="1400" dirty="0" smtClean="0"/>
                        <a:t> </a:t>
                      </a:r>
                      <a:r>
                        <a:rPr lang="fr-CA" sz="1400" noProof="0" dirty="0" smtClean="0"/>
                        <a:t>Publication proactive</a:t>
                      </a:r>
                      <a:r>
                        <a:rPr lang="fr-CA" sz="1400" baseline="0" noProof="0" dirty="0" smtClean="0"/>
                        <a:t> des précisions par le personnel du Conseil au moyen de </a:t>
                      </a:r>
                      <a:r>
                        <a:rPr lang="fr-CA" sz="1400" i="1" baseline="0" noProof="0" dirty="0" smtClean="0"/>
                        <a:t>La Nouvelle </a:t>
                      </a:r>
                      <a:r>
                        <a:rPr lang="fr-CA" sz="1400" baseline="0" noProof="0" dirty="0" smtClean="0"/>
                        <a:t>(un sommaire figure à l’annexe)</a:t>
                      </a:r>
                    </a:p>
                    <a:p>
                      <a:pPr>
                        <a:buFont typeface="Wingdings" pitchFamily="2" charset="2"/>
                        <a:buChar char="§"/>
                      </a:pPr>
                      <a:r>
                        <a:rPr lang="fr-CA" sz="1400" baseline="0" noProof="0" dirty="0" smtClean="0"/>
                        <a:t> Surveillance continue des enjeux par le personnel du Conseil</a:t>
                      </a:r>
                      <a:endParaRPr lang="fr-CA" sz="1400" noProof="0" dirty="0"/>
                    </a:p>
                  </a:txBody>
                  <a:tcPr/>
                </a:tc>
              </a:tr>
              <a:tr h="708640">
                <a:tc>
                  <a:txBody>
                    <a:bodyPr/>
                    <a:lstStyle/>
                    <a:p>
                      <a:r>
                        <a:rPr lang="fr-CA" sz="1400" noProof="0" dirty="0" smtClean="0"/>
                        <a:t>Nouveaux niveaux d’amélioration  thérapeutique</a:t>
                      </a:r>
                    </a:p>
                  </a:txBody>
                  <a:tcPr/>
                </a:tc>
                <a:tc>
                  <a:txBody>
                    <a:bodyPr/>
                    <a:lstStyle/>
                    <a:p>
                      <a:pPr>
                        <a:buFont typeface="Wingdings" pitchFamily="2" charset="2"/>
                        <a:buChar char="§"/>
                      </a:pPr>
                      <a:r>
                        <a:rPr lang="fr-CA" sz="1400" noProof="0" dirty="0" smtClean="0"/>
                        <a:t> Reconnaître l’innovation thérapeutique progressive</a:t>
                      </a:r>
                    </a:p>
                  </a:txBody>
                  <a:tcPr/>
                </a:tc>
                <a:tc>
                  <a:txBody>
                    <a:bodyPr/>
                    <a:lstStyle/>
                    <a:p>
                      <a:pPr>
                        <a:buFont typeface="Wingdings" pitchFamily="2" charset="2"/>
                        <a:buChar char="§"/>
                      </a:pPr>
                      <a:r>
                        <a:rPr lang="en-US" sz="1400" dirty="0" smtClean="0"/>
                        <a:t> </a:t>
                      </a:r>
                      <a:r>
                        <a:rPr lang="fr-CA" sz="1400" noProof="0" dirty="0" smtClean="0"/>
                        <a:t>Appliqué avec succès par les membres du Groupe consultatif sur les médicaments pour usage humain (GCMUH)</a:t>
                      </a:r>
                      <a:endParaRPr lang="fr-CA" sz="1400" baseline="0" noProof="0" dirty="0" smtClean="0"/>
                    </a:p>
                    <a:p>
                      <a:pPr>
                        <a:buFont typeface="Wingdings" pitchFamily="2" charset="2"/>
                        <a:buChar char="§"/>
                      </a:pPr>
                      <a:endParaRPr lang="en-US" sz="1400" dirty="0"/>
                    </a:p>
                  </a:txBody>
                  <a:tcPr/>
                </a:tc>
              </a:tr>
              <a:tr h="769208">
                <a:tc>
                  <a:txBody>
                    <a:bodyPr/>
                    <a:lstStyle/>
                    <a:p>
                      <a:r>
                        <a:rPr lang="fr-CA" sz="1400" noProof="0" dirty="0" smtClean="0"/>
                        <a:t>Méthodologie de la majoration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dirty="0" smtClean="0"/>
                        <a:t> Éviter de freiner l’offre d’avantages </a:t>
                      </a:r>
                    </a:p>
                  </a:txBody>
                  <a:tcPr/>
                </a:tc>
                <a:tc>
                  <a:txBody>
                    <a:bodyPr/>
                    <a:lstStyle/>
                    <a:p>
                      <a:pPr>
                        <a:buFont typeface="Wingdings" pitchFamily="2" charset="2"/>
                        <a:buChar char="§"/>
                      </a:pPr>
                      <a:r>
                        <a:rPr lang="en-US" sz="1400" dirty="0" smtClean="0"/>
                        <a:t> </a:t>
                      </a:r>
                      <a:r>
                        <a:rPr lang="fr-CA" sz="1400" noProof="0" dirty="0" smtClean="0"/>
                        <a:t>Précision</a:t>
                      </a:r>
                      <a:r>
                        <a:rPr lang="fr-CA" sz="1400" baseline="0" noProof="0" dirty="0" smtClean="0"/>
                        <a:t> des exigences relatives aux éléments de preuve afin d’en assurer la faisabilité et la facilité d’application</a:t>
                      </a:r>
                      <a:endParaRPr lang="fr-CA" sz="1400" noProof="0" dirty="0"/>
                    </a:p>
                  </a:txBody>
                  <a:tcPr/>
                </a:tc>
              </a:tr>
              <a:tr h="769208">
                <a:tc>
                  <a:txBody>
                    <a:bodyPr/>
                    <a:lstStyle/>
                    <a:p>
                      <a:r>
                        <a:rPr lang="fr-FR" sz="1400" dirty="0" smtClean="0"/>
                        <a:t>Examens du prix « sur un marché »</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dirty="0" smtClean="0"/>
                        <a:t> </a:t>
                      </a:r>
                      <a:r>
                        <a:rPr lang="fr-CA" sz="1400" noProof="0" dirty="0" smtClean="0"/>
                        <a:t>S’assurer qu’aucun sous-marché national ne paie des prix excessifs</a:t>
                      </a:r>
                    </a:p>
                  </a:txBody>
                  <a:tcPr/>
                </a:tc>
                <a:tc>
                  <a:txBody>
                    <a:bodyPr/>
                    <a:lstStyle/>
                    <a:p>
                      <a:pPr>
                        <a:buFont typeface="Wingdings" pitchFamily="2" charset="2"/>
                        <a:buChar char="§"/>
                      </a:pPr>
                      <a:r>
                        <a:rPr lang="en-US" sz="1400" baseline="0" dirty="0" smtClean="0"/>
                        <a:t> </a:t>
                      </a:r>
                      <a:r>
                        <a:rPr lang="fr-FR" sz="1400" baseline="0" dirty="0" smtClean="0"/>
                        <a:t>S’applique seulement aux médicaments vendus à partir du 1</a:t>
                      </a:r>
                      <a:r>
                        <a:rPr lang="fr-FR" sz="1400" baseline="30000" dirty="0" smtClean="0"/>
                        <a:t>er </a:t>
                      </a:r>
                      <a:r>
                        <a:rPr lang="fr-FR" sz="1400" baseline="0" dirty="0" smtClean="0"/>
                        <a:t> janvier 2010</a:t>
                      </a:r>
                      <a:endParaRPr lang="en-US" sz="1400" dirty="0" smtClean="0"/>
                    </a:p>
                  </a:txBody>
                  <a:tcPr/>
                </a:tc>
              </a:tr>
            </a:tbl>
          </a:graphicData>
        </a:graphic>
      </p:graphicFrame>
    </p:spTree>
    <p:extLst>
      <p:ext uri="{BB962C8B-B14F-4D97-AF65-F5344CB8AC3E}">
        <p14:creationId xmlns:p14="http://schemas.microsoft.com/office/powerpoint/2010/main" val="1441923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043608" y="304800"/>
            <a:ext cx="7795592" cy="714375"/>
          </a:xfrm>
        </p:spPr>
        <p:txBody>
          <a:bodyPr/>
          <a:lstStyle/>
          <a:p>
            <a:r>
              <a:rPr lang="fr-CA" sz="2400" dirty="0" smtClean="0">
                <a:solidFill>
                  <a:schemeClr val="tx1"/>
                </a:solidFill>
              </a:rPr>
              <a:t>Plan de surveillance et d’évaluation des Lignes directrices – 2010</a:t>
            </a:r>
            <a:r>
              <a:rPr lang="fr-CA" sz="2800" dirty="0" smtClean="0">
                <a:solidFill>
                  <a:schemeClr val="tx1"/>
                </a:solidFill>
              </a:rPr>
              <a:t/>
            </a:r>
            <a:br>
              <a:rPr lang="fr-CA" sz="2800" dirty="0" smtClean="0">
                <a:solidFill>
                  <a:schemeClr val="tx1"/>
                </a:solidFill>
              </a:rPr>
            </a:br>
            <a:r>
              <a:rPr lang="fr-CA" sz="2800" dirty="0" smtClean="0"/>
              <a:t>________________________________________________</a:t>
            </a:r>
          </a:p>
        </p:txBody>
      </p:sp>
      <p:sp>
        <p:nvSpPr>
          <p:cNvPr id="25602" name="Content Placeholder 2"/>
          <p:cNvSpPr>
            <a:spLocks noGrp="1"/>
          </p:cNvSpPr>
          <p:nvPr>
            <p:ph idx="1"/>
          </p:nvPr>
        </p:nvSpPr>
        <p:spPr>
          <a:xfrm>
            <a:off x="1115616" y="1124744"/>
            <a:ext cx="7871792" cy="5040559"/>
          </a:xfrm>
        </p:spPr>
        <p:txBody>
          <a:bodyPr/>
          <a:lstStyle/>
          <a:p>
            <a:pPr marL="457200" lvl="1" indent="-342900">
              <a:buSzPct val="95000"/>
              <a:buFont typeface="Wingdings" pitchFamily="2" charset="2"/>
              <a:buChar char="§"/>
            </a:pPr>
            <a:r>
              <a:rPr lang="fr-FR" sz="1800" b="1" dirty="0">
                <a:solidFill>
                  <a:schemeClr val="tx1"/>
                </a:solidFill>
              </a:rPr>
              <a:t>Le Plan de surveillance et d’évaluation des Lignes directrices aide à surveiller et à évaluer, de façon continue, l’application et l’incidence des principales modifications apportées aux Lignes </a:t>
            </a:r>
            <a:r>
              <a:rPr lang="fr-FR" sz="1800" b="1" dirty="0" smtClean="0">
                <a:solidFill>
                  <a:schemeClr val="tx1"/>
                </a:solidFill>
              </a:rPr>
              <a:t>directrices.</a:t>
            </a:r>
            <a:endParaRPr lang="en-US" sz="1800" b="1" dirty="0" smtClean="0">
              <a:solidFill>
                <a:schemeClr val="tx1"/>
              </a:solidFill>
            </a:endParaRPr>
          </a:p>
        </p:txBody>
      </p:sp>
      <p:sp>
        <p:nvSpPr>
          <p:cNvPr id="25603" name="Slide Number Placeholder 3"/>
          <p:cNvSpPr>
            <a:spLocks noGrp="1"/>
          </p:cNvSpPr>
          <p:nvPr>
            <p:ph type="sldNum" sz="quarter" idx="10"/>
          </p:nvPr>
        </p:nvSpPr>
        <p:spPr>
          <a:noFill/>
        </p:spPr>
        <p:txBody>
          <a:bodyPr/>
          <a:lstStyle/>
          <a:p>
            <a:fld id="{78438712-289D-458B-AF47-5F429D3E4676}" type="slidenum">
              <a:rPr lang="en-US" smtClean="0">
                <a:latin typeface="Arial" pitchFamily="-60" charset="-52"/>
                <a:ea typeface="ＭＳ Ｐゴシック" pitchFamily="-60" charset="-128"/>
                <a:cs typeface="ＭＳ Ｐゴシック" pitchFamily="-60" charset="-128"/>
              </a:rPr>
              <a:pPr/>
              <a:t>14</a:t>
            </a:fld>
            <a:endParaRPr lang="en-US" dirty="0" smtClean="0">
              <a:solidFill>
                <a:schemeClr val="tx1"/>
              </a:solidFill>
              <a:latin typeface="Arial" pitchFamily="-60" charset="-52"/>
              <a:ea typeface="ＭＳ Ｐゴシック" pitchFamily="-60" charset="-128"/>
              <a:cs typeface="ＭＳ Ｐゴシック" pitchFamily="-60"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871137171"/>
              </p:ext>
            </p:extLst>
          </p:nvPr>
        </p:nvGraphicFramePr>
        <p:xfrm>
          <a:off x="1403648" y="2204864"/>
          <a:ext cx="6840760" cy="3510280"/>
        </p:xfrm>
        <a:graphic>
          <a:graphicData uri="http://schemas.openxmlformats.org/drawingml/2006/table">
            <a:tbl>
              <a:tblPr firstRow="1" bandRow="1">
                <a:tableStyleId>{7E9639D4-E3E2-4D34-9284-5A2195B3D0D7}</a:tableStyleId>
              </a:tblPr>
              <a:tblGrid>
                <a:gridCol w="2592288"/>
                <a:gridCol w="4248472"/>
              </a:tblGrid>
              <a:tr h="370840">
                <a:tc>
                  <a:txBody>
                    <a:bodyPr/>
                    <a:lstStyle/>
                    <a:p>
                      <a:pPr algn="ctr"/>
                      <a:r>
                        <a:rPr lang="fr-CA" noProof="0" dirty="0" smtClean="0"/>
                        <a:t>Modifications importantes</a:t>
                      </a:r>
                      <a:endParaRPr lang="fr-CA" noProof="0" dirty="0"/>
                    </a:p>
                  </a:txBody>
                  <a:tcPr/>
                </a:tc>
                <a:tc>
                  <a:txBody>
                    <a:bodyPr/>
                    <a:lstStyle/>
                    <a:p>
                      <a:pPr algn="ctr"/>
                      <a:r>
                        <a:rPr lang="en-CA" dirty="0" smtClean="0"/>
                        <a:t>Observations</a:t>
                      </a:r>
                      <a:endParaRPr lang="en-CA" dirty="0"/>
                    </a:p>
                  </a:txBody>
                  <a:tcPr/>
                </a:tc>
              </a:tr>
              <a:tr h="370840">
                <a:tc>
                  <a:txBody>
                    <a:bodyPr/>
                    <a:lstStyle/>
                    <a:p>
                      <a:r>
                        <a:rPr lang="fr-CA" sz="1300" noProof="0" dirty="0" smtClean="0"/>
                        <a:t>Nouveau niveau d’amélioration</a:t>
                      </a:r>
                      <a:r>
                        <a:rPr lang="fr-CA" sz="1300" baseline="0" noProof="0" dirty="0" smtClean="0"/>
                        <a:t> thérapeutique</a:t>
                      </a:r>
                      <a:endParaRPr lang="fr-CA" sz="1300" noProof="0" dirty="0"/>
                    </a:p>
                  </a:txBody>
                  <a:tcPr/>
                </a:tc>
                <a:tc>
                  <a:txBody>
                    <a:bodyPr/>
                    <a:lstStyle/>
                    <a:p>
                      <a:r>
                        <a:rPr lang="fr-FR" sz="1300" dirty="0" smtClean="0"/>
                        <a:t>19 % des nouveaux produits médicamenteux sont classés comme médicaments constituant</a:t>
                      </a:r>
                      <a:r>
                        <a:rPr lang="fr-FR" sz="1300" baseline="0" dirty="0" smtClean="0"/>
                        <a:t> une « a</a:t>
                      </a:r>
                      <a:r>
                        <a:rPr lang="fr-FR" sz="1300" dirty="0" smtClean="0"/>
                        <a:t>mélioration modeste »</a:t>
                      </a:r>
                      <a:endParaRPr lang="en-CA" sz="13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300" baseline="0" dirty="0" smtClean="0"/>
                        <a:t>Restructuration globale des tests appliqués aux prix</a:t>
                      </a:r>
                    </a:p>
                    <a:p>
                      <a:endParaRPr lang="en-CA" sz="1300" dirty="0"/>
                    </a:p>
                  </a:txBody>
                  <a:tcPr/>
                </a:tc>
                <a:tc>
                  <a:txBody>
                    <a:bodyPr/>
                    <a:lstStyle/>
                    <a:p>
                      <a:r>
                        <a:rPr lang="fr-FR" sz="1300" dirty="0" smtClean="0"/>
                        <a:t>15 % des nouveaux produits médicamenteux sont classés comme médicaments constituant une « amélioration modeste » et vendus à un prix plus élevé (c.-à-d., un prix supérieur à ce qui aurait été permis en vertu des anciennes Lignes directrices)</a:t>
                      </a:r>
                      <a:endParaRPr lang="en-CA" sz="1300" dirty="0"/>
                    </a:p>
                  </a:txBody>
                  <a:tcPr/>
                </a:tc>
              </a:tr>
              <a:tr h="370840">
                <a:tc>
                  <a:txBody>
                    <a:bodyPr/>
                    <a:lstStyle/>
                    <a:p>
                      <a:r>
                        <a:rPr lang="fr-FR" sz="1300" dirty="0" smtClean="0"/>
                        <a:t>Examens du prix « sur un marché »</a:t>
                      </a:r>
                    </a:p>
                  </a:txBody>
                  <a:tcPr/>
                </a:tc>
                <a:tc>
                  <a:txBody>
                    <a:bodyPr/>
                    <a:lstStyle/>
                    <a:p>
                      <a:r>
                        <a:rPr lang="fr-FR" sz="1300" dirty="0" smtClean="0"/>
                        <a:t>Appliqués au moment du lancement et lorsque la tenue d’une enquête est justifiée</a:t>
                      </a:r>
                      <a:endParaRPr lang="en-CA" sz="1300" baseline="0" dirty="0" smtClean="0"/>
                    </a:p>
                    <a:p>
                      <a:r>
                        <a:rPr lang="fr-CA" sz="1300" baseline="0" noProof="0" dirty="0" smtClean="0"/>
                        <a:t>Constituent moins de 2 % de tous les cas où le prix dans un marché déterminé est supérieur au prix de transaction moyen national</a:t>
                      </a:r>
                      <a:endParaRPr lang="fr-CA" sz="1300"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300" noProof="0" dirty="0" smtClean="0"/>
                        <a:t>Méthodologie de la majoration</a:t>
                      </a:r>
                    </a:p>
                    <a:p>
                      <a:endParaRPr lang="en-CA" sz="1300" dirty="0"/>
                    </a:p>
                  </a:txBody>
                  <a:tcPr/>
                </a:tc>
                <a:tc>
                  <a:txBody>
                    <a:bodyPr/>
                    <a:lstStyle/>
                    <a:p>
                      <a:r>
                        <a:rPr lang="fr-FR" sz="1300" dirty="0" smtClean="0"/>
                        <a:t>Appliquée avec succès 60 fois depuis l’application pilote</a:t>
                      </a:r>
                      <a:endParaRPr lang="en-CA" sz="1300" baseline="0" dirty="0" smtClean="0"/>
                    </a:p>
                    <a:p>
                      <a:pPr marL="285750" indent="-285750">
                        <a:buFont typeface="Arial" pitchFamily="34" charset="0"/>
                        <a:buChar char="•"/>
                      </a:pPr>
                      <a:r>
                        <a:rPr lang="fr-CA" sz="1300" noProof="0" dirty="0" smtClean="0"/>
                        <a:t>46 applications</a:t>
                      </a:r>
                      <a:r>
                        <a:rPr lang="fr-CA" sz="1300" baseline="0" noProof="0" dirty="0" smtClean="0"/>
                        <a:t> de la méthodologie de la majoration simple</a:t>
                      </a:r>
                      <a:r>
                        <a:rPr lang="fr-CA" sz="1300" noProof="0" dirty="0" smtClean="0"/>
                        <a:t> </a:t>
                      </a:r>
                    </a:p>
                    <a:p>
                      <a:pPr marL="285750" indent="-285750">
                        <a:buFont typeface="Arial" pitchFamily="34" charset="0"/>
                        <a:buChar char="•"/>
                      </a:pPr>
                      <a:r>
                        <a:rPr lang="fr-CA" sz="1300" noProof="0" dirty="0" smtClean="0"/>
                        <a:t>14 applications de la méthodologie de la majoration régulière</a:t>
                      </a:r>
                      <a:endParaRPr lang="fr-CA" sz="1300" noProof="0" dirty="0"/>
                    </a:p>
                  </a:txBody>
                  <a:tcPr/>
                </a:tc>
              </a:tr>
            </a:tbl>
          </a:graphicData>
        </a:graphic>
      </p:graphicFrame>
    </p:spTree>
    <p:extLst>
      <p:ext uri="{BB962C8B-B14F-4D97-AF65-F5344CB8AC3E}">
        <p14:creationId xmlns:p14="http://schemas.microsoft.com/office/powerpoint/2010/main" val="2900557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219200" y="304800"/>
            <a:ext cx="7620000" cy="714375"/>
          </a:xfrm>
        </p:spPr>
        <p:txBody>
          <a:bodyPr/>
          <a:lstStyle/>
          <a:p>
            <a:pPr lvl="2"/>
            <a:r>
              <a:rPr lang="fr-CA" sz="2800" dirty="0" smtClean="0">
                <a:solidFill>
                  <a:schemeClr val="tx1"/>
                </a:solidFill>
              </a:rPr>
              <a:t>Statistiques relatives à la réglementation  </a:t>
            </a:r>
            <a:br>
              <a:rPr lang="fr-CA" sz="2800" dirty="0" smtClean="0">
                <a:solidFill>
                  <a:schemeClr val="tx1"/>
                </a:solidFill>
              </a:rPr>
            </a:br>
            <a:r>
              <a:rPr lang="fr-CA" sz="2000" dirty="0" smtClean="0">
                <a:solidFill>
                  <a:schemeClr val="tx1"/>
                </a:solidFill>
              </a:rPr>
              <a:t/>
            </a:r>
            <a:br>
              <a:rPr lang="fr-CA" sz="2000" dirty="0" smtClean="0">
                <a:solidFill>
                  <a:schemeClr val="tx1"/>
                </a:solidFill>
              </a:rPr>
            </a:br>
            <a:r>
              <a:rPr lang="fr-CA" sz="2800" dirty="0" smtClean="0">
                <a:solidFill>
                  <a:schemeClr val="tx1"/>
                </a:solidFill>
              </a:rPr>
              <a:t/>
            </a:r>
            <a:br>
              <a:rPr lang="fr-CA" sz="2800" dirty="0" smtClean="0">
                <a:solidFill>
                  <a:schemeClr val="tx1"/>
                </a:solidFill>
              </a:rPr>
            </a:br>
            <a:endParaRPr lang="fr-CA" sz="2800" dirty="0" smtClean="0"/>
          </a:p>
        </p:txBody>
      </p:sp>
      <p:sp>
        <p:nvSpPr>
          <p:cNvPr id="25602" name="Content Placeholder 2"/>
          <p:cNvSpPr>
            <a:spLocks noGrp="1"/>
          </p:cNvSpPr>
          <p:nvPr>
            <p:ph idx="1"/>
          </p:nvPr>
        </p:nvSpPr>
        <p:spPr>
          <a:xfrm>
            <a:off x="1187624" y="2564904"/>
            <a:ext cx="7848600" cy="2808312"/>
          </a:xfrm>
        </p:spPr>
        <p:txBody>
          <a:bodyPr/>
          <a:lstStyle/>
          <a:p>
            <a:pPr>
              <a:defRPr/>
            </a:pPr>
            <a:r>
              <a:rPr lang="fr-FR" sz="2000" dirty="0">
                <a:solidFill>
                  <a:schemeClr val="tx1"/>
                </a:solidFill>
              </a:rPr>
              <a:t>Des 109 nouveaux produits médicamenteux lancés sur le marché en 2011 </a:t>
            </a:r>
            <a:r>
              <a:rPr lang="fr-FR" sz="2000" dirty="0" smtClean="0">
                <a:solidFill>
                  <a:schemeClr val="tx1"/>
                </a:solidFill>
              </a:rPr>
              <a:t>:</a:t>
            </a:r>
            <a:endParaRPr lang="en-CA" sz="2000" dirty="0" smtClean="0">
              <a:solidFill>
                <a:schemeClr val="tx1"/>
              </a:solidFill>
            </a:endParaRPr>
          </a:p>
          <a:p>
            <a:pPr lvl="1">
              <a:buFont typeface="Wingdings" pitchFamily="2" charset="2"/>
              <a:buChar char="§"/>
              <a:defRPr/>
            </a:pPr>
            <a:r>
              <a:rPr lang="fr-FR" sz="2000" dirty="0">
                <a:solidFill>
                  <a:schemeClr val="tx1"/>
                </a:solidFill>
              </a:rPr>
              <a:t>79 % d’entre eux étaient conformes aux Lignes directrices</a:t>
            </a:r>
            <a:r>
              <a:rPr lang="fr-FR" sz="2000" dirty="0" smtClean="0">
                <a:solidFill>
                  <a:schemeClr val="tx1"/>
                </a:solidFill>
              </a:rPr>
              <a:t>;</a:t>
            </a:r>
          </a:p>
          <a:p>
            <a:pPr lvl="1">
              <a:buFont typeface="Wingdings" pitchFamily="2" charset="2"/>
              <a:buChar char="§"/>
              <a:defRPr/>
            </a:pPr>
            <a:r>
              <a:rPr lang="fr-FR" sz="2000" dirty="0" smtClean="0">
                <a:solidFill>
                  <a:schemeClr val="tx1"/>
                </a:solidFill>
              </a:rPr>
              <a:t>9 </a:t>
            </a:r>
            <a:r>
              <a:rPr lang="fr-FR" sz="2000" dirty="0">
                <a:solidFill>
                  <a:schemeClr val="tx1"/>
                </a:solidFill>
              </a:rPr>
              <a:t>% d’entre eux n’étaient pas conformes aux Lignes directrices, mais n’ont pas justifié la tenue d’une enquête; </a:t>
            </a:r>
          </a:p>
          <a:p>
            <a:pPr lvl="1">
              <a:buFont typeface="Wingdings" pitchFamily="2" charset="2"/>
              <a:buChar char="§"/>
              <a:defRPr/>
            </a:pPr>
            <a:r>
              <a:rPr lang="fr-FR" sz="2000" dirty="0" smtClean="0">
                <a:solidFill>
                  <a:schemeClr val="tx1"/>
                </a:solidFill>
              </a:rPr>
              <a:t>12 </a:t>
            </a:r>
            <a:r>
              <a:rPr lang="fr-FR" sz="2000" dirty="0">
                <a:solidFill>
                  <a:schemeClr val="tx1"/>
                </a:solidFill>
              </a:rPr>
              <a:t>% d’entre eux ont fait l’objet d’une enquête</a:t>
            </a:r>
            <a:r>
              <a:rPr lang="fr-FR" sz="2000" dirty="0" smtClean="0">
                <a:solidFill>
                  <a:schemeClr val="tx1"/>
                </a:solidFill>
              </a:rPr>
              <a:t>;</a:t>
            </a:r>
            <a:endParaRPr lang="fr-FR" sz="2000" dirty="0">
              <a:solidFill>
                <a:schemeClr val="tx1"/>
              </a:solidFill>
            </a:endParaRPr>
          </a:p>
          <a:p>
            <a:pPr lvl="1">
              <a:buFont typeface="Wingdings" pitchFamily="2" charset="2"/>
              <a:buChar char="§"/>
              <a:defRPr/>
            </a:pPr>
            <a:r>
              <a:rPr lang="en-CA" sz="2000" dirty="0" smtClean="0">
                <a:solidFill>
                  <a:schemeClr val="tx1"/>
                </a:solidFill>
              </a:rPr>
              <a:t>69 % </a:t>
            </a:r>
            <a:r>
              <a:rPr lang="fr-CA" sz="2000" dirty="0" smtClean="0">
                <a:solidFill>
                  <a:schemeClr val="tx1"/>
                </a:solidFill>
              </a:rPr>
              <a:t>d’entre eux constituaient une amélioration minime ou nulle, 25 % constituaient une amélioration modeste, 5 % constituaient une amélioration importante, et 1 % constituaient une découverte</a:t>
            </a:r>
            <a:r>
              <a:rPr lang="en-CA" sz="2000" dirty="0" smtClean="0">
                <a:solidFill>
                  <a:schemeClr val="tx1"/>
                </a:solidFill>
              </a:rPr>
              <a:t>.</a:t>
            </a:r>
            <a:endParaRPr lang="en-US" sz="2000" b="1" dirty="0">
              <a:solidFill>
                <a:schemeClr val="tx1"/>
              </a:solidFill>
            </a:endParaRPr>
          </a:p>
          <a:p>
            <a:pPr>
              <a:defRPr/>
            </a:pPr>
            <a:r>
              <a:rPr lang="fr-FR" sz="2000" dirty="0" smtClean="0">
                <a:solidFill>
                  <a:schemeClr val="tx1"/>
                </a:solidFill>
              </a:rPr>
              <a:t>De </a:t>
            </a:r>
            <a:r>
              <a:rPr lang="fr-FR" sz="2000" dirty="0">
                <a:solidFill>
                  <a:schemeClr val="tx1"/>
                </a:solidFill>
              </a:rPr>
              <a:t>2000 à 2009, on a lancé sur le marché en moyenne 86 nouveaux produits médicamenteux par </a:t>
            </a:r>
            <a:r>
              <a:rPr lang="fr-FR" sz="2000" dirty="0" smtClean="0">
                <a:solidFill>
                  <a:schemeClr val="tx1"/>
                </a:solidFill>
              </a:rPr>
              <a:t>année.</a:t>
            </a:r>
            <a:endParaRPr lang="en-US" sz="2000" b="1" dirty="0">
              <a:solidFill>
                <a:schemeClr val="tx1"/>
              </a:solidFill>
            </a:endParaRPr>
          </a:p>
          <a:p>
            <a:pPr marL="114300" lvl="1" indent="0">
              <a:buSzPct val="95000"/>
              <a:buNone/>
            </a:pPr>
            <a:r>
              <a:rPr lang="en-US" sz="2000" b="1" dirty="0">
                <a:solidFill>
                  <a:schemeClr val="tx1"/>
                </a:solidFill>
              </a:rPr>
              <a:t> </a:t>
            </a:r>
          </a:p>
          <a:p>
            <a:pPr>
              <a:defRPr/>
            </a:pPr>
            <a:endParaRPr lang="en-CA" sz="2000" dirty="0">
              <a:solidFill>
                <a:schemeClr val="tx1"/>
              </a:solidFill>
            </a:endParaRPr>
          </a:p>
          <a:p>
            <a:pPr marL="457200" lvl="1" indent="-342900">
              <a:buSzPct val="95000"/>
              <a:buFont typeface="Wingdings" pitchFamily="2" charset="2"/>
              <a:buChar char="§"/>
            </a:pPr>
            <a:endParaRPr lang="en-US" b="1" dirty="0" smtClean="0">
              <a:solidFill>
                <a:schemeClr val="tx1"/>
              </a:solidFill>
            </a:endParaRPr>
          </a:p>
        </p:txBody>
      </p:sp>
      <p:sp>
        <p:nvSpPr>
          <p:cNvPr id="25603" name="Slide Number Placeholder 3"/>
          <p:cNvSpPr>
            <a:spLocks noGrp="1"/>
          </p:cNvSpPr>
          <p:nvPr>
            <p:ph type="sldNum" sz="quarter" idx="10"/>
          </p:nvPr>
        </p:nvSpPr>
        <p:spPr>
          <a:noFill/>
        </p:spPr>
        <p:txBody>
          <a:bodyPr/>
          <a:lstStyle/>
          <a:p>
            <a:fld id="{78438712-289D-458B-AF47-5F429D3E4676}" type="slidenum">
              <a:rPr lang="en-US" smtClean="0">
                <a:latin typeface="Arial" pitchFamily="-60" charset="-52"/>
                <a:ea typeface="ＭＳ Ｐゴシック" pitchFamily="-60" charset="-128"/>
                <a:cs typeface="ＭＳ Ｐゴシック" pitchFamily="-60" charset="-128"/>
              </a:rPr>
              <a:pPr/>
              <a:t>15</a:t>
            </a:fld>
            <a:endParaRPr lang="en-US" dirty="0" smtClean="0">
              <a:solidFill>
                <a:schemeClr val="tx1"/>
              </a:solidFill>
              <a:latin typeface="Arial" pitchFamily="-60" charset="-52"/>
              <a:ea typeface="ＭＳ Ｐゴシック" pitchFamily="-60" charset="-128"/>
              <a:cs typeface="ＭＳ Ｐゴシック" pitchFamily="-60"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648188261"/>
              </p:ext>
            </p:extLst>
          </p:nvPr>
        </p:nvGraphicFramePr>
        <p:xfrm>
          <a:off x="1331640" y="764704"/>
          <a:ext cx="6096000" cy="1656080"/>
        </p:xfrm>
        <a:graphic>
          <a:graphicData uri="http://schemas.openxmlformats.org/drawingml/2006/table">
            <a:tbl>
              <a:tblPr firstRow="1" bandRow="1">
                <a:tableStyleId>{7E9639D4-E3E2-4D34-9284-5A2195B3D0D7}</a:tableStyleId>
              </a:tblPr>
              <a:tblGrid>
                <a:gridCol w="2032000"/>
                <a:gridCol w="2032000"/>
                <a:gridCol w="2032000"/>
              </a:tblGrid>
              <a:tr h="370840">
                <a:tc>
                  <a:txBody>
                    <a:bodyPr/>
                    <a:lstStyle/>
                    <a:p>
                      <a:pPr algn="ctr"/>
                      <a:endParaRPr lang="en-CA" dirty="0"/>
                    </a:p>
                  </a:txBody>
                  <a:tcPr/>
                </a:tc>
                <a:tc>
                  <a:txBody>
                    <a:bodyPr/>
                    <a:lstStyle/>
                    <a:p>
                      <a:pPr algn="ctr"/>
                      <a:r>
                        <a:rPr lang="en-CA" dirty="0" smtClean="0"/>
                        <a:t>2011</a:t>
                      </a:r>
                      <a:endParaRPr lang="en-CA" dirty="0">
                        <a:solidFill>
                          <a:schemeClr val="tx1"/>
                        </a:solidFill>
                      </a:endParaRPr>
                    </a:p>
                  </a:txBody>
                  <a:tcPr/>
                </a:tc>
                <a:tc>
                  <a:txBody>
                    <a:bodyPr/>
                    <a:lstStyle/>
                    <a:p>
                      <a:pPr algn="ctr"/>
                      <a:r>
                        <a:rPr lang="en-CA" dirty="0" smtClean="0"/>
                        <a:t>2010</a:t>
                      </a:r>
                      <a:endParaRPr lang="en-CA" dirty="0">
                        <a:solidFill>
                          <a:schemeClr val="tx1"/>
                        </a:solidFill>
                      </a:endParaRPr>
                    </a:p>
                  </a:txBody>
                  <a:tcPr/>
                </a:tc>
              </a:tr>
              <a:tr h="370840">
                <a:tc>
                  <a:txBody>
                    <a:bodyPr/>
                    <a:lstStyle/>
                    <a:p>
                      <a:r>
                        <a:rPr lang="fr-CA" sz="1800" b="0" noProof="0" dirty="0" smtClean="0"/>
                        <a:t>Nouveaux produits médicamenteux lancés sur le marché</a:t>
                      </a:r>
                      <a:endParaRPr lang="fr-CA" sz="1800" b="0" baseline="0" noProof="0" dirty="0" smtClean="0"/>
                    </a:p>
                  </a:txBody>
                  <a:tcPr/>
                </a:tc>
                <a:tc>
                  <a:txBody>
                    <a:bodyPr/>
                    <a:lstStyle/>
                    <a:p>
                      <a:pPr algn="ctr"/>
                      <a:r>
                        <a:rPr lang="en-CA" dirty="0" smtClean="0"/>
                        <a:t>109</a:t>
                      </a:r>
                      <a:endParaRPr lang="en-CA" dirty="0"/>
                    </a:p>
                  </a:txBody>
                  <a:tcPr/>
                </a:tc>
                <a:tc>
                  <a:txBody>
                    <a:bodyPr/>
                    <a:lstStyle/>
                    <a:p>
                      <a:pPr algn="ctr"/>
                      <a:r>
                        <a:rPr lang="en-CA" dirty="0" smtClean="0"/>
                        <a:t>68</a:t>
                      </a:r>
                      <a:endParaRPr lang="en-CA" dirty="0"/>
                    </a:p>
                  </a:txBody>
                  <a:tcPr/>
                </a:tc>
              </a:tr>
              <a:tr h="370840">
                <a:tc>
                  <a:txBody>
                    <a:bodyPr/>
                    <a:lstStyle/>
                    <a:p>
                      <a:r>
                        <a:rPr lang="fr-CA" sz="1800" b="0" noProof="0" dirty="0" smtClean="0"/>
                        <a:t>Nombre d’enquêtes</a:t>
                      </a:r>
                      <a:endParaRPr lang="fr-CA" sz="1800" b="0" noProof="0" dirty="0"/>
                    </a:p>
                  </a:txBody>
                  <a:tcPr/>
                </a:tc>
                <a:tc>
                  <a:txBody>
                    <a:bodyPr/>
                    <a:lstStyle/>
                    <a:p>
                      <a:pPr algn="ctr"/>
                      <a:r>
                        <a:rPr lang="en-CA" dirty="0" smtClean="0"/>
                        <a:t>69</a:t>
                      </a:r>
                      <a:endParaRPr lang="en-CA" dirty="0"/>
                    </a:p>
                  </a:txBody>
                  <a:tcPr/>
                </a:tc>
                <a:tc>
                  <a:txBody>
                    <a:bodyPr/>
                    <a:lstStyle/>
                    <a:p>
                      <a:pPr algn="ctr"/>
                      <a:r>
                        <a:rPr lang="en-CA" dirty="0" smtClean="0"/>
                        <a:t>87</a:t>
                      </a:r>
                      <a:endParaRPr lang="en-CA" dirty="0"/>
                    </a:p>
                  </a:txBody>
                  <a:tcPr/>
                </a:tc>
              </a:tr>
            </a:tbl>
          </a:graphicData>
        </a:graphic>
      </p:graphicFrame>
    </p:spTree>
    <p:extLst>
      <p:ext uri="{BB962C8B-B14F-4D97-AF65-F5344CB8AC3E}">
        <p14:creationId xmlns:p14="http://schemas.microsoft.com/office/powerpoint/2010/main" val="1101887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400" dirty="0" smtClean="0">
                <a:solidFill>
                  <a:schemeClr val="tx1"/>
                </a:solidFill>
              </a:rPr>
              <a:t>Statistiques relatives à la réglementation : Engagements de conformité volontaire et ordonnances du Conseil de 2008 à 2012 </a:t>
            </a:r>
            <a:r>
              <a:rPr lang="en-US" sz="2800" dirty="0" smtClean="0">
                <a:solidFill>
                  <a:schemeClr val="tx1"/>
                </a:solidFill>
              </a:rPr>
              <a:t/>
            </a:r>
            <a:br>
              <a:rPr lang="en-US"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115616" y="1412776"/>
            <a:ext cx="7848600" cy="4536504"/>
          </a:xfrm>
        </p:spPr>
        <p:txBody>
          <a:bodyPr/>
          <a:lstStyle/>
          <a:p>
            <a:pPr marL="342900" lvl="1" indent="0">
              <a:buNone/>
            </a:pPr>
            <a:endParaRPr lang="en-US" dirty="0" smtClean="0">
              <a:solidFill>
                <a:schemeClr val="tx1"/>
              </a:solidFill>
            </a:endParaRPr>
          </a:p>
          <a:p>
            <a:pPr marL="342900" lvl="1" indent="0">
              <a:buNone/>
            </a:pPr>
            <a:endParaRPr lang="en-US"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solidFill>
                  <a:srgbClr val="FFFFFF"/>
                </a:solidFill>
              </a:rPr>
              <a:pPr/>
              <a:t>16</a:t>
            </a:fld>
            <a:endParaRPr lang="en-US" dirty="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05741704"/>
              </p:ext>
            </p:extLst>
          </p:nvPr>
        </p:nvGraphicFramePr>
        <p:xfrm>
          <a:off x="1547664" y="1340768"/>
          <a:ext cx="6768752" cy="4574505"/>
        </p:xfrm>
        <a:graphic>
          <a:graphicData uri="http://schemas.openxmlformats.org/drawingml/2006/table">
            <a:tbl>
              <a:tblPr firstRow="1" bandRow="1">
                <a:tableStyleId>{7E9639D4-E3E2-4D34-9284-5A2195B3D0D7}</a:tableStyleId>
              </a:tblPr>
              <a:tblGrid>
                <a:gridCol w="1285206"/>
                <a:gridCol w="1970650"/>
                <a:gridCol w="1820708"/>
                <a:gridCol w="1692188"/>
              </a:tblGrid>
              <a:tr h="1112215">
                <a:tc>
                  <a:txBody>
                    <a:bodyPr/>
                    <a:lstStyle/>
                    <a:p>
                      <a:pPr algn="ctr"/>
                      <a:r>
                        <a:rPr lang="fr-CA" sz="2000" baseline="0" noProof="0" dirty="0" smtClean="0"/>
                        <a:t>Année</a:t>
                      </a:r>
                      <a:endParaRPr lang="fr-CA" sz="2000" b="1" baseline="0" noProof="0" dirty="0">
                        <a:solidFill>
                          <a:schemeClr val="tx1">
                            <a:lumMod val="50000"/>
                          </a:schemeClr>
                        </a:solidFill>
                      </a:endParaRPr>
                    </a:p>
                  </a:txBody>
                  <a:tcPr/>
                </a:tc>
                <a:tc>
                  <a:txBody>
                    <a:bodyPr/>
                    <a:lstStyle/>
                    <a:p>
                      <a:pPr algn="ctr"/>
                      <a:r>
                        <a:rPr lang="fr-CA" sz="2000" baseline="0" noProof="0" dirty="0" smtClean="0"/>
                        <a:t>Nombre d’Engagements de conformité volontaire</a:t>
                      </a:r>
                      <a:endParaRPr lang="fr-CA" sz="2000" b="1" baseline="0" noProof="0" dirty="0">
                        <a:solidFill>
                          <a:schemeClr val="tx1">
                            <a:lumMod val="50000"/>
                          </a:schemeClr>
                        </a:solidFill>
                      </a:endParaRPr>
                    </a:p>
                  </a:txBody>
                  <a:tcPr/>
                </a:tc>
                <a:tc>
                  <a:txBody>
                    <a:bodyPr/>
                    <a:lstStyle/>
                    <a:p>
                      <a:pPr algn="ctr"/>
                      <a:r>
                        <a:rPr lang="fr-CA" sz="2000" baseline="0" noProof="0" dirty="0" smtClean="0"/>
                        <a:t>Nombre d’ordonnances du Conseil</a:t>
                      </a:r>
                      <a:endParaRPr lang="fr-CA" sz="2000" b="1" baseline="0" noProof="0" dirty="0">
                        <a:solidFill>
                          <a:schemeClr val="tx1">
                            <a:lumMod val="50000"/>
                          </a:schemeClr>
                        </a:solidFill>
                      </a:endParaRPr>
                    </a:p>
                  </a:txBody>
                  <a:tcPr/>
                </a:tc>
                <a:tc>
                  <a:txBody>
                    <a:bodyPr/>
                    <a:lstStyle/>
                    <a:p>
                      <a:pPr algn="ctr"/>
                      <a:r>
                        <a:rPr lang="fr-CA" sz="2000" baseline="0" noProof="0" dirty="0" smtClean="0"/>
                        <a:t>Paiements de recettes excessives</a:t>
                      </a:r>
                      <a:endParaRPr lang="fr-CA" sz="2000" b="1" baseline="0" noProof="0" dirty="0">
                        <a:solidFill>
                          <a:schemeClr val="tx1">
                            <a:lumMod val="50000"/>
                          </a:schemeClr>
                        </a:solidFill>
                      </a:endParaRPr>
                    </a:p>
                  </a:txBody>
                  <a:tcPr/>
                </a:tc>
              </a:tr>
              <a:tr h="652773">
                <a:tc>
                  <a:txBody>
                    <a:bodyPr/>
                    <a:lstStyle/>
                    <a:p>
                      <a:pPr algn="ctr">
                        <a:lnSpc>
                          <a:spcPct val="115000"/>
                        </a:lnSpc>
                        <a:spcAft>
                          <a:spcPts val="0"/>
                        </a:spcAft>
                      </a:pPr>
                      <a:r>
                        <a:rPr lang="en-CA" sz="1800" baseline="0" dirty="0" smtClean="0">
                          <a:effectLst/>
                        </a:rPr>
                        <a:t>2008</a:t>
                      </a:r>
                      <a:endParaRPr lang="en-CA" sz="1800" b="1" baseline="0" dirty="0">
                        <a:solidFill>
                          <a:schemeClr val="tx1">
                            <a:lumMod val="50000"/>
                          </a:schemeClr>
                        </a:solidFill>
                        <a:effectLst/>
                        <a:latin typeface="Calibri"/>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kern="1200" baseline="0" dirty="0" smtClean="0">
                          <a:effectLst/>
                        </a:rPr>
                        <a:t>6</a:t>
                      </a:r>
                      <a:endParaRPr lang="en-CA" sz="1800" baseline="0" dirty="0">
                        <a:solidFill>
                          <a:schemeClr val="tx1">
                            <a:lumMod val="50000"/>
                          </a:schemeClr>
                        </a:solidFill>
                        <a:effectLst/>
                        <a:latin typeface="Calibri" pitchFamily="34" charset="0"/>
                        <a:ea typeface="Calibri"/>
                        <a:cs typeface="Calibri" pitchFamily="34" charset="0"/>
                      </a:endParaRPr>
                    </a:p>
                  </a:txBody>
                  <a:tcPr marL="68580" marR="68580" marT="0" marB="0"/>
                </a:tc>
                <a:tc>
                  <a:txBody>
                    <a:bodyPr/>
                    <a:lstStyle/>
                    <a:p>
                      <a:pPr algn="ctr">
                        <a:lnSpc>
                          <a:spcPct val="115000"/>
                        </a:lnSpc>
                        <a:spcAft>
                          <a:spcPts val="0"/>
                        </a:spcAft>
                      </a:pPr>
                      <a:r>
                        <a:rPr lang="en-CA" sz="1800" baseline="0" dirty="0" smtClean="0">
                          <a:effectLst/>
                        </a:rPr>
                        <a:t>1</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CA" sz="1800" baseline="0" dirty="0" smtClean="0">
                          <a:effectLst/>
                        </a:rPr>
                        <a:t>25,5 M$</a:t>
                      </a:r>
                      <a:endParaRPr lang="en-CA" sz="1800" baseline="0" dirty="0">
                        <a:solidFill>
                          <a:schemeClr val="tx1">
                            <a:lumMod val="50000"/>
                          </a:schemeClr>
                        </a:solidFill>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aseline="0" dirty="0">
                          <a:effectLst/>
                        </a:rPr>
                        <a:t>2009</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10</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1</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37,3 M$</a:t>
                      </a:r>
                      <a:endParaRPr lang="en-CA" sz="1800" baseline="0" dirty="0">
                        <a:solidFill>
                          <a:schemeClr val="tx1">
                            <a:lumMod val="50000"/>
                          </a:schemeClr>
                        </a:solidFill>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aseline="0" dirty="0">
                          <a:effectLst/>
                        </a:rPr>
                        <a:t>2010</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12</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3</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13,2 M$</a:t>
                      </a:r>
                      <a:endParaRPr lang="en-CA" sz="1800" baseline="0" dirty="0">
                        <a:solidFill>
                          <a:schemeClr val="tx1">
                            <a:lumMod val="50000"/>
                          </a:schemeClr>
                        </a:solidFill>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aseline="0" dirty="0">
                          <a:effectLst/>
                        </a:rPr>
                        <a:t>2011</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9</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a:effectLst/>
                        </a:rPr>
                        <a:t>1</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0,9 M$</a:t>
                      </a:r>
                      <a:endParaRPr lang="en-CA" sz="1800" baseline="0" dirty="0">
                        <a:solidFill>
                          <a:schemeClr val="tx1">
                            <a:lumMod val="50000"/>
                          </a:schemeClr>
                        </a:solidFill>
                        <a:effectLst/>
                        <a:latin typeface="Calibri"/>
                        <a:ea typeface="Calibri"/>
                        <a:cs typeface="Times New Roman"/>
                      </a:endParaRPr>
                    </a:p>
                  </a:txBody>
                  <a:tcPr marL="68580" marR="68580" marT="0" marB="0"/>
                </a:tc>
              </a:tr>
              <a:tr h="652773">
                <a:tc>
                  <a:txBody>
                    <a:bodyPr/>
                    <a:lstStyle/>
                    <a:p>
                      <a:pPr algn="ctr">
                        <a:lnSpc>
                          <a:spcPct val="115000"/>
                        </a:lnSpc>
                        <a:spcAft>
                          <a:spcPts val="0"/>
                        </a:spcAft>
                      </a:pPr>
                      <a:r>
                        <a:rPr lang="fr-CA" sz="1800" baseline="0" dirty="0" smtClean="0">
                          <a:effectLst/>
                        </a:rPr>
                        <a:t>2012</a:t>
                      </a:r>
                    </a:p>
                    <a:p>
                      <a:pPr algn="ctr">
                        <a:lnSpc>
                          <a:spcPct val="115000"/>
                        </a:lnSpc>
                        <a:spcAft>
                          <a:spcPts val="0"/>
                        </a:spcAft>
                      </a:pPr>
                      <a:r>
                        <a:rPr lang="fr-CA" sz="1200" baseline="0" dirty="0" smtClean="0">
                          <a:effectLst/>
                        </a:rPr>
                        <a:t>(septembre 2012)</a:t>
                      </a:r>
                      <a:endParaRPr lang="en-CA" sz="12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7</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2</a:t>
                      </a:r>
                      <a:endParaRPr lang="en-CA" sz="1800" baseline="0" dirty="0">
                        <a:solidFill>
                          <a:schemeClr val="tx1">
                            <a:lumMod val="50000"/>
                          </a:schemeClr>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fr-CA" sz="1800" baseline="0" dirty="0" smtClean="0">
                          <a:effectLst/>
                        </a:rPr>
                        <a:t>14,7 M$</a:t>
                      </a:r>
                      <a:endParaRPr lang="en-CA" sz="1800" baseline="0" dirty="0">
                        <a:solidFill>
                          <a:schemeClr val="tx1">
                            <a:lumMod val="50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249718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Mise à jour sur les audiences</a:t>
            </a:r>
            <a:r>
              <a:rPr lang="en-US" sz="2800" dirty="0" smtClean="0">
                <a:solidFill>
                  <a:schemeClr val="tx1"/>
                </a:solidFill>
              </a:rPr>
              <a:t/>
            </a:r>
            <a:br>
              <a:rPr lang="en-US"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115616" y="1052736"/>
            <a:ext cx="7848600" cy="4968552"/>
          </a:xfrm>
        </p:spPr>
        <p:txBody>
          <a:bodyPr/>
          <a:lstStyle/>
          <a:p>
            <a:pPr>
              <a:buFont typeface="Wingdings" pitchFamily="2" charset="2"/>
              <a:buChar char="§"/>
            </a:pPr>
            <a:r>
              <a:rPr lang="fr-CA" sz="1800" dirty="0" smtClean="0">
                <a:solidFill>
                  <a:schemeClr val="tx1"/>
                </a:solidFill>
              </a:rPr>
              <a:t>Affaires devant le Conseil</a:t>
            </a:r>
          </a:p>
          <a:p>
            <a:pPr lvl="1">
              <a:buFont typeface="Wingdings" pitchFamily="2" charset="2"/>
              <a:buChar char="§"/>
            </a:pPr>
            <a:r>
              <a:rPr lang="fr-CA" sz="1800" dirty="0" smtClean="0">
                <a:solidFill>
                  <a:schemeClr val="tx1"/>
                </a:solidFill>
              </a:rPr>
              <a:t>Tactuo – Avis d’audience émis le 1</a:t>
            </a:r>
            <a:r>
              <a:rPr lang="fr-CA" sz="1800" baseline="30000" dirty="0" smtClean="0">
                <a:solidFill>
                  <a:schemeClr val="tx1"/>
                </a:solidFill>
              </a:rPr>
              <a:t>er </a:t>
            </a:r>
            <a:r>
              <a:rPr lang="fr-CA" sz="1800" dirty="0" smtClean="0">
                <a:solidFill>
                  <a:schemeClr val="tx1"/>
                </a:solidFill>
              </a:rPr>
              <a:t>octobre 2012 </a:t>
            </a:r>
          </a:p>
          <a:p>
            <a:pPr lvl="1">
              <a:buFont typeface="Wingdings" pitchFamily="2" charset="2"/>
              <a:buChar char="§"/>
            </a:pPr>
            <a:r>
              <a:rPr lang="fr-CA" sz="1800" dirty="0" smtClean="0">
                <a:solidFill>
                  <a:schemeClr val="tx1"/>
                </a:solidFill>
              </a:rPr>
              <a:t>En cours</a:t>
            </a:r>
          </a:p>
          <a:p>
            <a:pPr lvl="2">
              <a:buFont typeface="Wingdings" pitchFamily="2" charset="2"/>
              <a:buChar char="§"/>
            </a:pPr>
            <a:r>
              <a:rPr lang="en-CA" sz="1800" dirty="0" smtClean="0">
                <a:solidFill>
                  <a:schemeClr val="tx1"/>
                </a:solidFill>
              </a:rPr>
              <a:t>Apotex Inc. (</a:t>
            </a:r>
            <a:r>
              <a:rPr lang="fr-FR" sz="1800" dirty="0">
                <a:solidFill>
                  <a:schemeClr val="tx1"/>
                </a:solidFill>
              </a:rPr>
              <a:t>Défaut de </a:t>
            </a:r>
            <a:r>
              <a:rPr lang="fr-FR" sz="1800" dirty="0" smtClean="0">
                <a:solidFill>
                  <a:schemeClr val="tx1"/>
                </a:solidFill>
              </a:rPr>
              <a:t>soumettre </a:t>
            </a:r>
            <a:r>
              <a:rPr lang="fr-FR" sz="1800" dirty="0">
                <a:solidFill>
                  <a:schemeClr val="tx1"/>
                </a:solidFill>
              </a:rPr>
              <a:t>ses </a:t>
            </a:r>
            <a:r>
              <a:rPr lang="fr-FR" sz="1800" dirty="0" smtClean="0">
                <a:solidFill>
                  <a:schemeClr val="tx1"/>
                </a:solidFill>
              </a:rPr>
              <a:t>rapports</a:t>
            </a:r>
            <a:r>
              <a:rPr lang="en-CA" sz="1800" dirty="0" smtClean="0">
                <a:solidFill>
                  <a:schemeClr val="tx1"/>
                </a:solidFill>
              </a:rPr>
              <a:t>)</a:t>
            </a:r>
          </a:p>
          <a:p>
            <a:pPr lvl="2">
              <a:buFont typeface="Wingdings" pitchFamily="2" charset="2"/>
              <a:buChar char="§"/>
            </a:pPr>
            <a:r>
              <a:rPr lang="en-CA" sz="1800" dirty="0" smtClean="0">
                <a:solidFill>
                  <a:schemeClr val="tx1"/>
                </a:solidFill>
              </a:rPr>
              <a:t>Apo-Salvent exempt de CFC</a:t>
            </a:r>
            <a:endParaRPr lang="en-CA" sz="1800" dirty="0">
              <a:solidFill>
                <a:schemeClr val="tx1"/>
              </a:solidFill>
            </a:endParaRPr>
          </a:p>
          <a:p>
            <a:pPr>
              <a:buFont typeface="Wingdings" pitchFamily="2" charset="2"/>
              <a:buChar char="§"/>
            </a:pPr>
            <a:r>
              <a:rPr lang="fr-FR" sz="1800" dirty="0" smtClean="0">
                <a:solidFill>
                  <a:schemeClr val="tx1"/>
                </a:solidFill>
              </a:rPr>
              <a:t>Affaires interjetées </a:t>
            </a:r>
            <a:r>
              <a:rPr lang="fr-FR" sz="1800" dirty="0">
                <a:solidFill>
                  <a:schemeClr val="tx1"/>
                </a:solidFill>
              </a:rPr>
              <a:t>auprès de la Cour </a:t>
            </a:r>
            <a:r>
              <a:rPr lang="fr-FR" sz="1800" dirty="0" smtClean="0">
                <a:solidFill>
                  <a:schemeClr val="tx1"/>
                </a:solidFill>
              </a:rPr>
              <a:t>fédérale</a:t>
            </a:r>
            <a:r>
              <a:rPr lang="en-US" sz="1800" dirty="0" smtClean="0">
                <a:solidFill>
                  <a:schemeClr val="tx1"/>
                </a:solidFill>
              </a:rPr>
              <a:t> – </a:t>
            </a:r>
            <a:r>
              <a:rPr lang="fr-CA" sz="1800" dirty="0" smtClean="0">
                <a:solidFill>
                  <a:schemeClr val="tx1"/>
                </a:solidFill>
              </a:rPr>
              <a:t>révision judiciaire</a:t>
            </a:r>
          </a:p>
          <a:p>
            <a:pPr lvl="1">
              <a:buFont typeface="Wingdings" pitchFamily="2" charset="2"/>
              <a:buChar char="§"/>
            </a:pPr>
            <a:r>
              <a:rPr lang="en-US" sz="1800" i="1" dirty="0" smtClean="0">
                <a:solidFill>
                  <a:schemeClr val="tx1"/>
                </a:solidFill>
              </a:rPr>
              <a:t>ratiopharm Inc.</a:t>
            </a:r>
            <a:r>
              <a:rPr lang="en-US" sz="1800" dirty="0" smtClean="0">
                <a:solidFill>
                  <a:schemeClr val="tx1"/>
                </a:solidFill>
              </a:rPr>
              <a:t>; </a:t>
            </a:r>
            <a:r>
              <a:rPr lang="en-US" sz="1800" i="1" dirty="0" smtClean="0">
                <a:solidFill>
                  <a:schemeClr val="tx1"/>
                </a:solidFill>
              </a:rPr>
              <a:t>ratio-Salbutamol HFA</a:t>
            </a:r>
            <a:r>
              <a:rPr lang="en-US" sz="1800" dirty="0" smtClean="0">
                <a:solidFill>
                  <a:schemeClr val="tx1"/>
                </a:solidFill>
              </a:rPr>
              <a:t>; </a:t>
            </a:r>
            <a:r>
              <a:rPr lang="en-US" sz="1800" i="1" dirty="0" smtClean="0">
                <a:solidFill>
                  <a:schemeClr val="tx1"/>
                </a:solidFill>
              </a:rPr>
              <a:t>Copaxone (réexamen</a:t>
            </a:r>
            <a:r>
              <a:rPr lang="en-US" sz="1800" i="1" dirty="0">
                <a:solidFill>
                  <a:schemeClr val="tx1"/>
                </a:solidFill>
              </a:rPr>
              <a:t>)</a:t>
            </a:r>
            <a:endParaRPr lang="en-US" sz="1800" i="1" dirty="0" smtClean="0">
              <a:solidFill>
                <a:schemeClr val="tx1"/>
              </a:solidFill>
            </a:endParaRPr>
          </a:p>
          <a:p>
            <a:pPr lvl="1">
              <a:buFont typeface="Wingdings" pitchFamily="2" charset="2"/>
              <a:buChar char="§"/>
            </a:pPr>
            <a:r>
              <a:rPr lang="en-US" sz="1800" i="1" dirty="0">
                <a:solidFill>
                  <a:schemeClr val="tx1"/>
                </a:solidFill>
              </a:rPr>
              <a:t>Sandoz Inc.</a:t>
            </a:r>
          </a:p>
          <a:p>
            <a:pPr>
              <a:buFont typeface="Wingdings" pitchFamily="2" charset="2"/>
              <a:buChar char="§"/>
            </a:pPr>
            <a:r>
              <a:rPr lang="fr-CA" sz="1800" dirty="0" smtClean="0">
                <a:solidFill>
                  <a:schemeClr val="tx1"/>
                </a:solidFill>
              </a:rPr>
              <a:t>Affaire dans laquelle la Cour suprême du Canada a rendu une décision en 2011</a:t>
            </a:r>
          </a:p>
          <a:p>
            <a:pPr lvl="1">
              <a:buFont typeface="Wingdings" pitchFamily="2" charset="2"/>
              <a:buChar char="§"/>
            </a:pPr>
            <a:r>
              <a:rPr lang="en-US" sz="1800" i="1" dirty="0" smtClean="0">
                <a:solidFill>
                  <a:schemeClr val="tx1"/>
                </a:solidFill>
              </a:rPr>
              <a:t>Celgene Corporation</a:t>
            </a:r>
            <a:r>
              <a:rPr lang="en-US" sz="1800" dirty="0" smtClean="0">
                <a:solidFill>
                  <a:schemeClr val="tx1"/>
                </a:solidFill>
              </a:rPr>
              <a:t> (</a:t>
            </a:r>
            <a:r>
              <a:rPr lang="fr-CA" sz="1800" dirty="0" smtClean="0">
                <a:solidFill>
                  <a:schemeClr val="tx1"/>
                </a:solidFill>
              </a:rPr>
              <a:t>vente du médicament Thalomid dans le cadre du Programme d’accès spécial) </a:t>
            </a:r>
          </a:p>
          <a:p>
            <a:pPr marL="342900" lvl="1" indent="0">
              <a:buNone/>
            </a:pPr>
            <a:endParaRPr lang="en-US"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17</a:t>
            </a:fld>
            <a:endParaRPr lang="en-US" dirty="0"/>
          </a:p>
        </p:txBody>
      </p:sp>
    </p:spTree>
    <p:extLst>
      <p:ext uri="{BB962C8B-B14F-4D97-AF65-F5344CB8AC3E}">
        <p14:creationId xmlns:p14="http://schemas.microsoft.com/office/powerpoint/2010/main" val="1019585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300" dirty="0" smtClean="0">
                <a:solidFill>
                  <a:schemeClr val="tx1"/>
                </a:solidFill>
              </a:rPr>
              <a:t>Progrès prévus</a:t>
            </a:r>
            <a:br>
              <a:rPr lang="fr-CA" sz="2300" dirty="0" smtClean="0">
                <a:solidFill>
                  <a:schemeClr val="tx1"/>
                </a:solidFill>
              </a:rPr>
            </a:br>
            <a:r>
              <a:rPr lang="fr-CA" sz="2000" dirty="0" smtClean="0"/>
              <a:t>___________________________________________________________________</a:t>
            </a:r>
            <a:r>
              <a:rPr lang="fr-CA" sz="2800" dirty="0" smtClean="0"/>
              <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115616" y="1052736"/>
            <a:ext cx="7848600" cy="4968552"/>
          </a:xfrm>
        </p:spPr>
        <p:txBody>
          <a:bodyPr/>
          <a:lstStyle/>
          <a:p>
            <a:pPr marL="342900" lvl="1" indent="0">
              <a:buNone/>
            </a:pPr>
            <a:endParaRPr lang="en-US" dirty="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18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399161196"/>
              </p:ext>
            </p:extLst>
          </p:nvPr>
        </p:nvGraphicFramePr>
        <p:xfrm>
          <a:off x="1115616" y="980728"/>
          <a:ext cx="7776864" cy="4953352"/>
        </p:xfrm>
        <a:graphic>
          <a:graphicData uri="http://schemas.openxmlformats.org/drawingml/2006/table">
            <a:tbl>
              <a:tblPr firstRow="1" bandRow="1">
                <a:tableStyleId>{7E9639D4-E3E2-4D34-9284-5A2195B3D0D7}</a:tableStyleId>
              </a:tblPr>
              <a:tblGrid>
                <a:gridCol w="1080120"/>
                <a:gridCol w="6696744"/>
              </a:tblGrid>
              <a:tr h="699506">
                <a:tc>
                  <a:txBody>
                    <a:bodyPr/>
                    <a:lstStyle/>
                    <a:p>
                      <a:pPr algn="ctr"/>
                      <a:r>
                        <a:rPr lang="fr-CA" sz="1900" noProof="0" dirty="0" smtClean="0"/>
                        <a:t>Révision judiciaire</a:t>
                      </a:r>
                    </a:p>
                  </a:txBody>
                  <a:tcPr/>
                </a:tc>
                <a:tc>
                  <a:txBody>
                    <a:bodyPr/>
                    <a:lstStyle/>
                    <a:p>
                      <a:pPr algn="ctr"/>
                      <a:r>
                        <a:rPr lang="fr-CA" sz="2000" noProof="0" dirty="0" smtClean="0"/>
                        <a:t>Conseils</a:t>
                      </a:r>
                      <a:r>
                        <a:rPr lang="fr-CA" sz="2000" baseline="0" noProof="0" dirty="0" smtClean="0"/>
                        <a:t> prévus concernant…</a:t>
                      </a:r>
                      <a:endParaRPr lang="fr-CA" sz="2000" noProof="0" dirty="0"/>
                    </a:p>
                  </a:txBody>
                  <a:tcPr/>
                </a:tc>
              </a:tr>
              <a:tr h="1388726">
                <a:tc>
                  <a:txBody>
                    <a:bodyPr/>
                    <a:lstStyle/>
                    <a:p>
                      <a:r>
                        <a:rPr lang="en-CA" sz="1400" dirty="0" smtClean="0"/>
                        <a:t>Affaires de Copaxone  et de ratio-Salbutamol</a:t>
                      </a:r>
                      <a:endParaRPr lang="en-CA" sz="1400" dirty="0"/>
                    </a:p>
                  </a:txBody>
                  <a:tcPr/>
                </a:tc>
                <a:tc>
                  <a:txBody>
                    <a:bodyPr/>
                    <a:lstStyle/>
                    <a:p>
                      <a:pPr marL="285750" indent="-285750">
                        <a:buFont typeface="Arial" pitchFamily="34" charset="0"/>
                        <a:buChar char="•"/>
                      </a:pPr>
                      <a:r>
                        <a:rPr lang="fr-CA" sz="1400" noProof="0" dirty="0" smtClean="0"/>
                        <a:t>la façon d’évaluer les facteurs visés au paragraphe 85(1)</a:t>
                      </a:r>
                    </a:p>
                    <a:p>
                      <a:pPr marL="285750" indent="-285750">
                        <a:buFont typeface="Arial" pitchFamily="34" charset="0"/>
                        <a:buChar char="•"/>
                      </a:pPr>
                      <a:r>
                        <a:rPr lang="fr-CA" sz="1400" noProof="0" dirty="0" smtClean="0"/>
                        <a:t>l’interprétation du calcul du PTM aux termes du paragraphe 4(4) du </a:t>
                      </a:r>
                      <a:r>
                        <a:rPr lang="fr-CA" sz="1400" i="1" noProof="0" dirty="0" smtClean="0"/>
                        <a:t>Règlement</a:t>
                      </a:r>
                      <a:r>
                        <a:rPr lang="fr-CA" sz="1400" i="1" baseline="0" noProof="0" dirty="0" smtClean="0"/>
                        <a:t> sur les médicaments brevetés</a:t>
                      </a:r>
                      <a:r>
                        <a:rPr lang="fr-CA" sz="1400" baseline="0" noProof="0" dirty="0" smtClean="0"/>
                        <a:t> et l’obligation d’un breveté à présenter des renseignements sur le produit en cause</a:t>
                      </a:r>
                      <a:endParaRPr lang="fr-CA" sz="1400" noProof="0" dirty="0" smtClean="0"/>
                    </a:p>
                    <a:p>
                      <a:pPr marL="285750" indent="-285750">
                        <a:buFont typeface="Arial" pitchFamily="34" charset="0"/>
                        <a:buChar char="•"/>
                      </a:pPr>
                      <a:r>
                        <a:rPr lang="fr-CA" sz="1400" noProof="0" dirty="0" smtClean="0"/>
                        <a:t>la « validité des motifs »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CA" sz="1400" baseline="0" dirty="0" smtClean="0"/>
                    </a:p>
                  </a:txBody>
                  <a:tcPr/>
                </a:tc>
              </a:tr>
              <a:tr h="2498237">
                <a:tc>
                  <a:txBody>
                    <a:bodyPr/>
                    <a:lstStyle/>
                    <a:p>
                      <a:r>
                        <a:rPr lang="en-CA" sz="1400" dirty="0" smtClean="0"/>
                        <a:t>Affaires</a:t>
                      </a:r>
                      <a:r>
                        <a:rPr lang="en-CA" sz="1400" baseline="0" dirty="0" smtClean="0"/>
                        <a:t> </a:t>
                      </a:r>
                      <a:r>
                        <a:rPr lang="en-CA" sz="1400" dirty="0" smtClean="0"/>
                        <a:t>ratio-Salbutamol, ratiopharm et Sandoz </a:t>
                      </a:r>
                      <a:endParaRPr lang="en-CA" sz="1400"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le fait de savoir si le Conseil peut réglementer le prix des médicaments brevetés vendus par les sociétés</a:t>
                      </a:r>
                      <a:r>
                        <a:rPr lang="fr-CA" sz="1400" baseline="0" noProof="0" dirty="0" smtClean="0"/>
                        <a:t> productrices de médicaments génériques, ou s’il se livre à la pure réglementation des prix</a:t>
                      </a:r>
                      <a:r>
                        <a:rPr lang="fr-CA" sz="1400" noProof="0" dirty="0" smtClean="0"/>
                        <a:t> </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la</a:t>
                      </a:r>
                      <a:r>
                        <a:rPr lang="fr-CA" sz="1400" baseline="0" noProof="0" dirty="0" smtClean="0"/>
                        <a:t> portée du terme « breveté » au sens du paragraphe </a:t>
                      </a:r>
                      <a:r>
                        <a:rPr lang="fr-CA" sz="1400" noProof="0" dirty="0" smtClean="0"/>
                        <a:t>79(1) de la </a:t>
                      </a:r>
                      <a:r>
                        <a:rPr lang="fr-CA" sz="1400" i="1" noProof="0" dirty="0" smtClean="0"/>
                        <a:t>Loi</a:t>
                      </a:r>
                      <a:r>
                        <a:rPr lang="fr-CA" sz="1400" i="1" baseline="0" noProof="0" dirty="0" smtClean="0"/>
                        <a:t> sur les brevets</a:t>
                      </a:r>
                      <a:endParaRPr lang="fr-CA" sz="1400" i="1" noProof="0" dirty="0" smtClean="0"/>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la compétence du Conseil en ce qui concerne la première</a:t>
                      </a:r>
                      <a:r>
                        <a:rPr lang="fr-CA" sz="1400" baseline="0" noProof="0" dirty="0" smtClean="0"/>
                        <a:t> « vente » et la chaîne d’approvisionnement</a:t>
                      </a:r>
                      <a:endParaRPr lang="fr-CA" sz="1400" noProof="0" dirty="0" smtClean="0"/>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l’interprétation des</a:t>
                      </a:r>
                      <a:r>
                        <a:rPr lang="fr-CA" sz="1400" baseline="0" noProof="0" dirty="0" smtClean="0"/>
                        <a:t> contrats de licence et d’approvisionnement négociés dans des conditions normales de concurrence</a:t>
                      </a:r>
                      <a:endParaRPr lang="fr-CA" sz="1400" noProof="0" dirty="0" smtClean="0"/>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le</a:t>
                      </a:r>
                      <a:r>
                        <a:rPr lang="fr-CA" sz="1400" baseline="0" noProof="0" dirty="0" smtClean="0"/>
                        <a:t> fait de savoir si les relations d’entreprise entre une société mère et sa société affiliée peuvent permettre au Conseil de dégager que la société affiliée constitue un « breveté » en l’absence d’une convention écrite</a:t>
                      </a:r>
                      <a:endParaRPr lang="fr-CA" sz="1400" noProof="0" dirty="0" smtClean="0"/>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400" noProof="0" dirty="0" smtClean="0"/>
                        <a:t>l’action de définir la portée du terme « brevet</a:t>
                      </a:r>
                      <a:r>
                        <a:rPr lang="fr-CA" sz="1400" baseline="0" noProof="0" dirty="0" smtClean="0"/>
                        <a:t> lié à un médicament » au sens du paragraphe </a:t>
                      </a:r>
                      <a:r>
                        <a:rPr lang="fr-CA" sz="1400" noProof="0" dirty="0" smtClean="0"/>
                        <a:t> 79(1) de la </a:t>
                      </a:r>
                      <a:r>
                        <a:rPr lang="fr-CA" sz="1400" i="1" noProof="0" dirty="0" smtClean="0"/>
                        <a:t>Loi sur les brevets</a:t>
                      </a:r>
                      <a:endParaRPr lang="fr-CA" sz="1400" i="1" noProof="0" dirty="0"/>
                    </a:p>
                  </a:txBody>
                  <a:tcPr/>
                </a:tc>
              </a:tr>
            </a:tbl>
          </a:graphicData>
        </a:graphic>
      </p:graphicFrame>
    </p:spTree>
    <p:extLst>
      <p:ext uri="{BB962C8B-B14F-4D97-AF65-F5344CB8AC3E}">
        <p14:creationId xmlns:p14="http://schemas.microsoft.com/office/powerpoint/2010/main" val="915027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32656"/>
            <a:ext cx="7848600" cy="792088"/>
          </a:xfrm>
        </p:spPr>
        <p:txBody>
          <a:bodyPr/>
          <a:lstStyle/>
          <a:p>
            <a:pPr algn="ctr"/>
            <a:r>
              <a:rPr lang="fr-CA" sz="3200" dirty="0" smtClean="0">
                <a:solidFill>
                  <a:srgbClr val="003366"/>
                </a:solidFill>
              </a:rPr>
              <a:t>Calendrier des révisions judiciaires</a:t>
            </a:r>
            <a:r>
              <a:rPr lang="fr-CA" sz="3200" dirty="0" smtClean="0"/>
              <a:t/>
            </a:r>
            <a:br>
              <a:rPr lang="fr-CA" sz="3200" dirty="0" smtClean="0"/>
            </a:br>
            <a:r>
              <a:rPr lang="fr-CA" sz="3200" dirty="0" smtClean="0"/>
              <a:t>__________________________________________ </a:t>
            </a:r>
            <a:endParaRPr lang="fr-CA" sz="3200" dirty="0"/>
          </a:p>
        </p:txBody>
      </p:sp>
      <p:sp>
        <p:nvSpPr>
          <p:cNvPr id="3" name="Content Placeholder 2"/>
          <p:cNvSpPr>
            <a:spLocks noGrp="1"/>
          </p:cNvSpPr>
          <p:nvPr>
            <p:ph idx="1"/>
          </p:nvPr>
        </p:nvSpPr>
        <p:spPr>
          <a:xfrm>
            <a:off x="1066800" y="1268760"/>
            <a:ext cx="7848600" cy="5436840"/>
          </a:xfrm>
        </p:spPr>
        <p:txBody>
          <a:bodyPr/>
          <a:lstStyle/>
          <a:p>
            <a:r>
              <a:rPr lang="fr-CA" dirty="0" smtClean="0">
                <a:solidFill>
                  <a:srgbClr val="003366"/>
                </a:solidFill>
              </a:rPr>
              <a:t>L’affaire de Copaxone (réexamen)</a:t>
            </a:r>
          </a:p>
          <a:p>
            <a:pPr lvl="1"/>
            <a:r>
              <a:rPr lang="fr-CA" dirty="0" smtClean="0">
                <a:solidFill>
                  <a:srgbClr val="003366"/>
                </a:solidFill>
              </a:rPr>
              <a:t>En instance de la date d’audience, prévue très probablement à l’hiver</a:t>
            </a:r>
          </a:p>
          <a:p>
            <a:pPr lvl="0"/>
            <a:r>
              <a:rPr lang="fr-CA" dirty="0" smtClean="0">
                <a:solidFill>
                  <a:srgbClr val="003366"/>
                </a:solidFill>
              </a:rPr>
              <a:t>Les affaires de ratio-Salbutamol et de ratiopharm seront entendues en même temps</a:t>
            </a:r>
          </a:p>
          <a:p>
            <a:pPr lvl="1"/>
            <a:r>
              <a:rPr lang="fr-CA" dirty="0" smtClean="0">
                <a:solidFill>
                  <a:srgbClr val="003366"/>
                </a:solidFill>
              </a:rPr>
              <a:t>Dépôt des dossiers du demandeur et de l’intimé</a:t>
            </a:r>
          </a:p>
          <a:p>
            <a:pPr lvl="1"/>
            <a:r>
              <a:rPr lang="fr-CA" dirty="0" smtClean="0">
                <a:solidFill>
                  <a:srgbClr val="003366"/>
                </a:solidFill>
              </a:rPr>
              <a:t>Présentation prévue d’une demande de date d’audience</a:t>
            </a:r>
          </a:p>
          <a:p>
            <a:pPr lvl="1"/>
            <a:r>
              <a:rPr lang="fr-CA" dirty="0" smtClean="0">
                <a:solidFill>
                  <a:srgbClr val="003366"/>
                </a:solidFill>
              </a:rPr>
              <a:t>Audition prévue tard en hiver ou tôt au printemps</a:t>
            </a:r>
          </a:p>
          <a:p>
            <a:r>
              <a:rPr lang="fr-CA" dirty="0" smtClean="0">
                <a:solidFill>
                  <a:srgbClr val="003366"/>
                </a:solidFill>
              </a:rPr>
              <a:t>L’affaire</a:t>
            </a:r>
            <a:r>
              <a:rPr lang="en-CA" dirty="0" smtClean="0">
                <a:solidFill>
                  <a:srgbClr val="003366"/>
                </a:solidFill>
              </a:rPr>
              <a:t> de Sandoz</a:t>
            </a:r>
          </a:p>
          <a:p>
            <a:pPr lvl="1"/>
            <a:r>
              <a:rPr lang="fr-CA" dirty="0" smtClean="0">
                <a:solidFill>
                  <a:srgbClr val="003366"/>
                </a:solidFill>
              </a:rPr>
              <a:t>Dépôt prévu des dossiers respectifs du demandeur et de l’intimé</a:t>
            </a:r>
          </a:p>
          <a:p>
            <a:pPr lvl="1"/>
            <a:r>
              <a:rPr lang="fr-FR" dirty="0" smtClean="0">
                <a:solidFill>
                  <a:srgbClr val="003366"/>
                </a:solidFill>
              </a:rPr>
              <a:t>Présentation </a:t>
            </a:r>
            <a:r>
              <a:rPr lang="fr-FR" dirty="0">
                <a:solidFill>
                  <a:srgbClr val="003366"/>
                </a:solidFill>
              </a:rPr>
              <a:t>prévue d’une demande de date </a:t>
            </a:r>
            <a:r>
              <a:rPr lang="fr-FR" dirty="0" smtClean="0">
                <a:solidFill>
                  <a:srgbClr val="003366"/>
                </a:solidFill>
              </a:rPr>
              <a:t>d’audience</a:t>
            </a:r>
            <a:endParaRPr lang="en-CA" dirty="0" smtClean="0">
              <a:solidFill>
                <a:srgbClr val="003366"/>
              </a:solidFill>
            </a:endParaRPr>
          </a:p>
          <a:p>
            <a:pPr lvl="1"/>
            <a:r>
              <a:rPr lang="fr-FR" dirty="0" smtClean="0">
                <a:solidFill>
                  <a:srgbClr val="003366"/>
                </a:solidFill>
              </a:rPr>
              <a:t>Audition </a:t>
            </a:r>
            <a:r>
              <a:rPr lang="fr-FR" dirty="0">
                <a:solidFill>
                  <a:srgbClr val="003366"/>
                </a:solidFill>
              </a:rPr>
              <a:t>prévue tard </a:t>
            </a:r>
            <a:r>
              <a:rPr lang="fr-FR" dirty="0" smtClean="0">
                <a:solidFill>
                  <a:srgbClr val="003366"/>
                </a:solidFill>
              </a:rPr>
              <a:t>au printemps ou tôt en été</a:t>
            </a:r>
            <a:endParaRPr lang="en-CA" dirty="0" smtClean="0">
              <a:solidFill>
                <a:srgbClr val="003366"/>
              </a:solidFill>
            </a:endParaRPr>
          </a:p>
          <a:p>
            <a:pPr marL="342900" lvl="1" indent="0">
              <a:buNone/>
            </a:pPr>
            <a:endParaRPr lang="en-CA" dirty="0" smtClean="0"/>
          </a:p>
          <a:p>
            <a:pPr lvl="1"/>
            <a:endParaRPr lang="en-CA" dirty="0" smtClean="0"/>
          </a:p>
          <a:p>
            <a:pPr marL="685800" lvl="2" indent="0">
              <a:buNone/>
            </a:pPr>
            <a:endParaRPr lang="en-CA"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solidFill>
                  <a:srgbClr val="FFFFFF"/>
                </a:solidFill>
              </a:rPr>
              <a:pPr/>
              <a:t>19</a:t>
            </a:fld>
            <a:endParaRPr lang="en-US" dirty="0">
              <a:solidFill>
                <a:srgbClr val="FFFFFF"/>
              </a:solidFill>
            </a:endParaRPr>
          </a:p>
        </p:txBody>
      </p:sp>
    </p:spTree>
    <p:extLst>
      <p:ext uri="{BB962C8B-B14F-4D97-AF65-F5344CB8AC3E}">
        <p14:creationId xmlns:p14="http://schemas.microsoft.com/office/powerpoint/2010/main" val="3218408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Sommaire</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115616" y="1124744"/>
            <a:ext cx="7848600" cy="4320480"/>
          </a:xfrm>
        </p:spPr>
        <p:txBody>
          <a:bodyPr/>
          <a:lstStyle/>
          <a:p>
            <a:pPr>
              <a:buFont typeface="Wingdings" pitchFamily="2" charset="2"/>
              <a:buChar char="§"/>
            </a:pPr>
            <a:r>
              <a:rPr lang="fr-CA" sz="2300" dirty="0" smtClean="0">
                <a:solidFill>
                  <a:schemeClr val="tx1"/>
                </a:solidFill>
              </a:rPr>
              <a:t>Le marché canadien et les tendances du marché</a:t>
            </a:r>
          </a:p>
          <a:p>
            <a:pPr>
              <a:buFont typeface="Wingdings" pitchFamily="2" charset="2"/>
              <a:buChar char="§"/>
            </a:pPr>
            <a:r>
              <a:rPr lang="fr-CA" sz="2300" dirty="0" smtClean="0">
                <a:solidFill>
                  <a:schemeClr val="tx1"/>
                </a:solidFill>
              </a:rPr>
              <a:t>Rôle du CEPMB et aperçu du régime de réglementation des prix</a:t>
            </a:r>
          </a:p>
          <a:p>
            <a:pPr>
              <a:buFont typeface="Wingdings" pitchFamily="2" charset="2"/>
              <a:buChar char="§"/>
            </a:pPr>
            <a:r>
              <a:rPr lang="fr-CA" sz="2300" dirty="0" smtClean="0">
                <a:solidFill>
                  <a:schemeClr val="tx1"/>
                </a:solidFill>
              </a:rPr>
              <a:t>Modification importantes apportées aux Lignes directrices révisées</a:t>
            </a:r>
          </a:p>
          <a:p>
            <a:pPr>
              <a:buFont typeface="Wingdings" pitchFamily="2" charset="2"/>
              <a:buChar char="§"/>
            </a:pPr>
            <a:r>
              <a:rPr lang="fr-CA" sz="2300" dirty="0" smtClean="0">
                <a:solidFill>
                  <a:schemeClr val="tx1"/>
                </a:solidFill>
              </a:rPr>
              <a:t>Statistiques relatives à la réglementation et Plan de surveillance et d’évaluation des Lignes directrices</a:t>
            </a:r>
          </a:p>
          <a:p>
            <a:pPr>
              <a:buFont typeface="Wingdings" pitchFamily="2" charset="2"/>
              <a:buChar char="§"/>
            </a:pPr>
            <a:r>
              <a:rPr lang="fr-CA" sz="2300" dirty="0" smtClean="0">
                <a:solidFill>
                  <a:schemeClr val="tx1"/>
                </a:solidFill>
              </a:rPr>
              <a:t>Mise à jour sur les audiences – progrès prévus</a:t>
            </a:r>
          </a:p>
          <a:p>
            <a:pPr>
              <a:buFont typeface="Wingdings" pitchFamily="2" charset="2"/>
              <a:buChar char="§"/>
            </a:pPr>
            <a:r>
              <a:rPr lang="fr-CA" sz="2300" dirty="0" smtClean="0">
                <a:solidFill>
                  <a:schemeClr val="tx1"/>
                </a:solidFill>
              </a:rPr>
              <a:t>Prochaines étapes</a:t>
            </a:r>
          </a:p>
          <a:p>
            <a:pPr>
              <a:buFont typeface="Wingdings" pitchFamily="2" charset="2"/>
              <a:buChar char="§"/>
            </a:pPr>
            <a:r>
              <a:rPr lang="fr-CA" sz="2300" dirty="0" smtClean="0">
                <a:solidFill>
                  <a:schemeClr val="tx1"/>
                </a:solidFill>
              </a:rPr>
              <a:t>Annexes</a:t>
            </a:r>
          </a:p>
          <a:p>
            <a:pPr lvl="1">
              <a:buFont typeface="Wingdings" pitchFamily="2" charset="2"/>
              <a:buChar char="§"/>
            </a:pPr>
            <a:r>
              <a:rPr lang="fr-CA" sz="2100" dirty="0" smtClean="0">
                <a:solidFill>
                  <a:schemeClr val="tx1"/>
                </a:solidFill>
              </a:rPr>
              <a:t>Données sur les tendances relatives aux produits pharmaceutiques</a:t>
            </a:r>
          </a:p>
          <a:p>
            <a:pPr lvl="1">
              <a:buFont typeface="Wingdings" pitchFamily="2" charset="2"/>
              <a:buChar char="§"/>
            </a:pPr>
            <a:r>
              <a:rPr lang="fr-CA" sz="2100" dirty="0" smtClean="0">
                <a:solidFill>
                  <a:schemeClr val="tx1"/>
                </a:solidFill>
              </a:rPr>
              <a:t>Modifications et précisions apportées aux Lignes directrices depuis 2010</a:t>
            </a:r>
          </a:p>
          <a:p>
            <a:pPr>
              <a:buFont typeface="Wingdings" pitchFamily="2" charset="2"/>
              <a:buChar char="§"/>
            </a:pPr>
            <a:endParaRPr lang="en-US" dirty="0" smtClean="0">
              <a:solidFill>
                <a:schemeClr val="tx1"/>
              </a:solidFill>
            </a:endParaRPr>
          </a:p>
          <a:p>
            <a:pPr>
              <a:buNone/>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Prochaines étapes</a:t>
            </a:r>
            <a:r>
              <a:rPr lang="en-CA" sz="2800" dirty="0" smtClean="0">
                <a:solidFill>
                  <a:schemeClr val="tx1"/>
                </a:solidFill>
              </a:rPr>
              <a:t/>
            </a:r>
            <a:br>
              <a:rPr lang="en-CA"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1052736"/>
            <a:ext cx="7848600" cy="4896544"/>
          </a:xfrm>
        </p:spPr>
        <p:txBody>
          <a:bodyPr/>
          <a:lstStyle/>
          <a:p>
            <a:r>
              <a:rPr lang="fr-FR" sz="2100" dirty="0">
                <a:solidFill>
                  <a:schemeClr val="tx1"/>
                </a:solidFill>
              </a:rPr>
              <a:t>Engagement et liaison continus auprès des </a:t>
            </a:r>
            <a:r>
              <a:rPr lang="fr-FR" sz="2100" dirty="0" smtClean="0">
                <a:solidFill>
                  <a:schemeClr val="tx1"/>
                </a:solidFill>
              </a:rPr>
              <a:t>intervenants</a:t>
            </a:r>
            <a:endParaRPr lang="en-US" sz="2100" dirty="0" smtClean="0">
              <a:solidFill>
                <a:schemeClr val="tx1"/>
              </a:solidFill>
            </a:endParaRPr>
          </a:p>
          <a:p>
            <a:r>
              <a:rPr lang="fr-FR" sz="2100" dirty="0">
                <a:solidFill>
                  <a:schemeClr val="tx1"/>
                </a:solidFill>
              </a:rPr>
              <a:t>Intérêt soutenu pour la protection </a:t>
            </a:r>
            <a:r>
              <a:rPr lang="fr-FR" sz="2100" dirty="0" smtClean="0">
                <a:solidFill>
                  <a:schemeClr val="tx1"/>
                </a:solidFill>
              </a:rPr>
              <a:t>des consommateurs </a:t>
            </a:r>
            <a:r>
              <a:rPr lang="fr-FR" sz="2100" dirty="0">
                <a:solidFill>
                  <a:schemeClr val="tx1"/>
                </a:solidFill>
              </a:rPr>
              <a:t>tout en évitant de freiner l’offre d’avantages en matière d’innovation et de méthodes dont peuvent bénéficier les consommateurs et les </a:t>
            </a:r>
            <a:r>
              <a:rPr lang="fr-FR" sz="2100" dirty="0" smtClean="0">
                <a:solidFill>
                  <a:schemeClr val="tx1"/>
                </a:solidFill>
              </a:rPr>
              <a:t>payeurs</a:t>
            </a:r>
            <a:endParaRPr lang="en-US" sz="2100" dirty="0" smtClean="0">
              <a:solidFill>
                <a:schemeClr val="tx1"/>
              </a:solidFill>
            </a:endParaRPr>
          </a:p>
          <a:p>
            <a:r>
              <a:rPr lang="fr-FR" sz="2100" dirty="0">
                <a:solidFill>
                  <a:schemeClr val="tx1"/>
                </a:solidFill>
              </a:rPr>
              <a:t>Le Conseil a adopté deux priorités pour 2012-2013 </a:t>
            </a:r>
            <a:r>
              <a:rPr lang="fr-FR" sz="2100" dirty="0" smtClean="0">
                <a:solidFill>
                  <a:schemeClr val="tx1"/>
                </a:solidFill>
              </a:rPr>
              <a:t>:</a:t>
            </a:r>
            <a:r>
              <a:rPr lang="en-US" sz="2100" dirty="0" smtClean="0">
                <a:solidFill>
                  <a:schemeClr val="tx1"/>
                </a:solidFill>
              </a:rPr>
              <a:t> </a:t>
            </a:r>
          </a:p>
          <a:p>
            <a:pPr lvl="1">
              <a:buFont typeface="Wingdings" pitchFamily="2" charset="2"/>
              <a:buChar char="§"/>
            </a:pPr>
            <a:r>
              <a:rPr lang="fr-FR" sz="2000" dirty="0">
                <a:solidFill>
                  <a:schemeClr val="tx1"/>
                </a:solidFill>
              </a:rPr>
              <a:t>améliorer le taux de conformité à l’aide de modes extrajudiciaires de règlement des différends</a:t>
            </a:r>
          </a:p>
          <a:p>
            <a:pPr lvl="1">
              <a:buFont typeface="Wingdings" pitchFamily="2" charset="2"/>
              <a:buChar char="§"/>
            </a:pPr>
            <a:r>
              <a:rPr lang="fr-FR" sz="2000" dirty="0">
                <a:solidFill>
                  <a:schemeClr val="tx1"/>
                </a:solidFill>
              </a:rPr>
              <a:t>réduire le fardeau réglementaire</a:t>
            </a:r>
            <a:r>
              <a:rPr lang="fr-FR" dirty="0">
                <a:solidFill>
                  <a:schemeClr val="tx1"/>
                </a:solidFill>
              </a:rPr>
              <a:t> </a:t>
            </a:r>
          </a:p>
          <a:p>
            <a:r>
              <a:rPr lang="fr-FR" sz="2100" dirty="0">
                <a:solidFill>
                  <a:schemeClr val="tx1"/>
                </a:solidFill>
              </a:rPr>
              <a:t>Réponse du CEPMB à l’évaluation de programme menée récemment</a:t>
            </a:r>
          </a:p>
          <a:p>
            <a:r>
              <a:rPr lang="fr-FR" sz="2100" dirty="0">
                <a:solidFill>
                  <a:schemeClr val="tx1"/>
                </a:solidFill>
              </a:rPr>
              <a:t>Engagement continu auprès des organisations et des organismes de réglementation internationaux</a:t>
            </a:r>
          </a:p>
          <a:p>
            <a:r>
              <a:rPr lang="fr-FR" sz="2100" dirty="0">
                <a:solidFill>
                  <a:schemeClr val="tx1"/>
                </a:solidFill>
              </a:rPr>
              <a:t>Engagement à l’égard des Lignes directrices qui peuvent être adaptées à un milieu en évolution</a:t>
            </a:r>
          </a:p>
          <a:p>
            <a:pPr marL="0" indent="0">
              <a:buNone/>
            </a:pP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20</a:t>
            </a:fld>
            <a:endParaRPr lang="en-US" dirty="0"/>
          </a:p>
        </p:txBody>
      </p:sp>
    </p:spTree>
    <p:extLst>
      <p:ext uri="{BB962C8B-B14F-4D97-AF65-F5344CB8AC3E}">
        <p14:creationId xmlns:p14="http://schemas.microsoft.com/office/powerpoint/2010/main" val="1683186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idx="4294967295"/>
          </p:nvPr>
        </p:nvSpPr>
        <p:spPr>
          <a:xfrm>
            <a:off x="1115615" y="755424"/>
            <a:ext cx="7632849" cy="1233416"/>
          </a:xfrm>
        </p:spPr>
        <p:txBody>
          <a:bodyPr/>
          <a:lstStyle/>
          <a:p>
            <a:pPr algn="ctr">
              <a:buFont typeface="Wingdings" pitchFamily="-60" charset="2"/>
              <a:buNone/>
            </a:pPr>
            <a:r>
              <a:rPr lang="en-US" sz="3600" dirty="0" smtClean="0">
                <a:solidFill>
                  <a:schemeClr val="tx1"/>
                </a:solidFill>
              </a:rPr>
              <a:t>Thank you.</a:t>
            </a:r>
          </a:p>
          <a:p>
            <a:pPr algn="ctr">
              <a:buFont typeface="Wingdings" pitchFamily="-60" charset="2"/>
              <a:buNone/>
            </a:pPr>
            <a:r>
              <a:rPr lang="en-US" sz="3600" dirty="0" smtClean="0">
                <a:solidFill>
                  <a:schemeClr val="tx1"/>
                </a:solidFill>
              </a:rPr>
              <a:t>Merci.</a:t>
            </a:r>
          </a:p>
          <a:p>
            <a:pPr algn="ctr">
              <a:buFont typeface="Wingdings" pitchFamily="-60" charset="2"/>
              <a:buNone/>
            </a:pPr>
            <a:r>
              <a:rPr lang="en-US" sz="3600" dirty="0" smtClean="0">
                <a:solidFill>
                  <a:schemeClr val="tx1"/>
                </a:solidFill>
                <a:hlinkClick r:id="rId3"/>
              </a:rPr>
              <a:t>michelle.boudreau@pmprb-cepmb.gc.ca</a:t>
            </a:r>
            <a:endParaRPr lang="en-US" sz="3600" dirty="0" smtClean="0">
              <a:solidFill>
                <a:schemeClr val="tx1"/>
              </a:solidFill>
            </a:endParaRPr>
          </a:p>
          <a:p>
            <a:pPr algn="ctr">
              <a:buFont typeface="Wingdings" pitchFamily="-60" charset="2"/>
              <a:buNone/>
            </a:pPr>
            <a:endParaRPr lang="en-US" sz="3600" dirty="0" smtClean="0">
              <a:solidFill>
                <a:schemeClr val="tx1"/>
              </a:solidFill>
            </a:endParaRPr>
          </a:p>
          <a:p>
            <a:pPr algn="ctr">
              <a:buNone/>
            </a:pPr>
            <a:r>
              <a:rPr lang="en-US" sz="3600" dirty="0" smtClean="0">
                <a:solidFill>
                  <a:schemeClr val="tx1"/>
                </a:solidFill>
                <a:hlinkClick r:id="rId4"/>
              </a:rPr>
              <a:t>www.pmprb-cepmb.gc.ca</a:t>
            </a:r>
            <a:endParaRPr lang="en-US" sz="3600" dirty="0" smtClean="0">
              <a:solidFill>
                <a:schemeClr val="tx1"/>
              </a:solidFill>
            </a:endParaRPr>
          </a:p>
          <a:p>
            <a:pPr algn="ctr">
              <a:buNone/>
            </a:pPr>
            <a:endParaRPr lang="en-US" dirty="0" smtClean="0">
              <a:solidFill>
                <a:schemeClr val="tx1"/>
              </a:solidFill>
            </a:endParaRPr>
          </a:p>
          <a:p>
            <a:pPr algn="ctr">
              <a:buNone/>
            </a:pPr>
            <a:r>
              <a:rPr lang="en-US" dirty="0" smtClean="0">
                <a:solidFill>
                  <a:schemeClr val="tx1"/>
                </a:solidFill>
              </a:rPr>
              <a:t>Twitter</a:t>
            </a:r>
            <a:r>
              <a:rPr lang="en-US" dirty="0">
                <a:solidFill>
                  <a:schemeClr val="tx1"/>
                </a:solidFill>
              </a:rPr>
              <a:t>: </a:t>
            </a:r>
            <a:r>
              <a:rPr lang="en-US" dirty="0" smtClean="0">
                <a:solidFill>
                  <a:schemeClr val="tx1"/>
                </a:solidFill>
              </a:rPr>
              <a:t>@PMPRB_CEPMB</a:t>
            </a:r>
          </a:p>
        </p:txBody>
      </p:sp>
      <p:sp>
        <p:nvSpPr>
          <p:cNvPr id="50178" name="Slide Number Placeholder 3"/>
          <p:cNvSpPr txBox="1">
            <a:spLocks noGrp="1"/>
          </p:cNvSpPr>
          <p:nvPr/>
        </p:nvSpPr>
        <p:spPr bwMode="auto">
          <a:xfrm>
            <a:off x="152400" y="6245225"/>
            <a:ext cx="609600" cy="476250"/>
          </a:xfrm>
          <a:prstGeom prst="rect">
            <a:avLst/>
          </a:prstGeom>
          <a:noFill/>
          <a:ln w="9525">
            <a:noFill/>
            <a:miter lim="800000"/>
            <a:headEnd/>
            <a:tailEnd/>
          </a:ln>
        </p:spPr>
        <p:txBody>
          <a:bodyPr anchor="b">
            <a:prstTxWarp prst="textNoShape">
              <a:avLst/>
            </a:prstTxWarp>
          </a:bodyPr>
          <a:lstStyle/>
          <a:p>
            <a:pPr algn="r"/>
            <a:fld id="{17016D0D-139E-4D90-9504-C6C651D5A083}" type="slidenum">
              <a:rPr lang="en-US" sz="1400">
                <a:solidFill>
                  <a:schemeClr val="bg1"/>
                </a:solidFill>
              </a:rPr>
              <a:pPr algn="r"/>
              <a:t>21</a:t>
            </a:fld>
            <a:endParaRPr lang="en-US" sz="1400" dirty="0"/>
          </a:p>
        </p:txBody>
      </p:sp>
    </p:spTree>
    <p:extLst>
      <p:ext uri="{BB962C8B-B14F-4D97-AF65-F5344CB8AC3E}">
        <p14:creationId xmlns:p14="http://schemas.microsoft.com/office/powerpoint/2010/main" val="55720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Annexe A</a:t>
            </a:r>
            <a:endParaRPr lang="en-CA" dirty="0">
              <a:solidFill>
                <a:schemeClr val="tx1"/>
              </a:solidFill>
            </a:endParaRPr>
          </a:p>
        </p:txBody>
      </p:sp>
      <p:sp>
        <p:nvSpPr>
          <p:cNvPr id="3" name="Content Placeholder 2"/>
          <p:cNvSpPr>
            <a:spLocks noGrp="1"/>
          </p:cNvSpPr>
          <p:nvPr>
            <p:ph idx="1"/>
          </p:nvPr>
        </p:nvSpPr>
        <p:spPr/>
        <p:txBody>
          <a:bodyPr/>
          <a:lstStyle/>
          <a:p>
            <a:pPr marL="0" indent="0">
              <a:buNone/>
            </a:pPr>
            <a:r>
              <a:rPr lang="fr-CA" dirty="0" smtClean="0">
                <a:solidFill>
                  <a:schemeClr val="tx1"/>
                </a:solidFill>
              </a:rPr>
              <a:t>Données sur les tendances relatives aux produits pharmaceutiques</a:t>
            </a:r>
            <a:endParaRPr lang="fr-CA" dirty="0">
              <a:solidFill>
                <a:schemeClr val="tx1"/>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22</a:t>
            </a:fld>
            <a:endParaRPr lang="en-US" dirty="0"/>
          </a:p>
        </p:txBody>
      </p:sp>
    </p:spTree>
    <p:extLst>
      <p:ext uri="{BB962C8B-B14F-4D97-AF65-F5344CB8AC3E}">
        <p14:creationId xmlns:p14="http://schemas.microsoft.com/office/powerpoint/2010/main" val="306898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87450" y="260350"/>
            <a:ext cx="7727950" cy="864394"/>
          </a:xfrm>
        </p:spPr>
        <p:txBody>
          <a:bodyPr/>
          <a:lstStyle/>
          <a:p>
            <a:r>
              <a:rPr lang="fr-FR" sz="2200" dirty="0">
                <a:solidFill>
                  <a:srgbClr val="003366"/>
                </a:solidFill>
                <a:ea typeface="ＭＳ Ｐゴシック" pitchFamily="34" charset="-128"/>
              </a:rPr>
              <a:t>Tendances du marché – Dépenses des régimes publics d’assurance-médicaments canadiens* en médicaments sur ordonnance, taux de croissance et totaux annuels de 2005-2006 à 2010-2011</a:t>
            </a:r>
            <a:endParaRPr lang="en-US" sz="2200" dirty="0" smtClean="0">
              <a:solidFill>
                <a:srgbClr val="003366"/>
              </a:solidFill>
              <a:ea typeface="ＭＳ Ｐゴシック" pitchFamily="34" charset="-128"/>
            </a:endParaRPr>
          </a:p>
        </p:txBody>
      </p:sp>
      <p:sp>
        <p:nvSpPr>
          <p:cNvPr id="409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eaLnBrk="0" fontAlgn="base" hangingPunct="0">
              <a:spcBef>
                <a:spcPct val="0"/>
              </a:spcBef>
              <a:spcAft>
                <a:spcPct val="0"/>
              </a:spcAft>
              <a:defRPr sz="1200" b="1">
                <a:solidFill>
                  <a:schemeClr val="tx1"/>
                </a:solidFill>
                <a:latin typeface="Arial" charset="0"/>
              </a:defRPr>
            </a:lvl6pPr>
            <a:lvl7pPr marL="2971800" indent="-228600" eaLnBrk="0" fontAlgn="base" hangingPunct="0">
              <a:spcBef>
                <a:spcPct val="0"/>
              </a:spcBef>
              <a:spcAft>
                <a:spcPct val="0"/>
              </a:spcAft>
              <a:defRPr sz="1200" b="1">
                <a:solidFill>
                  <a:schemeClr val="tx1"/>
                </a:solidFill>
                <a:latin typeface="Arial" charset="0"/>
              </a:defRPr>
            </a:lvl7pPr>
            <a:lvl8pPr marL="3429000" indent="-228600" eaLnBrk="0" fontAlgn="base" hangingPunct="0">
              <a:spcBef>
                <a:spcPct val="0"/>
              </a:spcBef>
              <a:spcAft>
                <a:spcPct val="0"/>
              </a:spcAft>
              <a:defRPr sz="1200" b="1">
                <a:solidFill>
                  <a:schemeClr val="tx1"/>
                </a:solidFill>
                <a:latin typeface="Arial" charset="0"/>
              </a:defRPr>
            </a:lvl8pPr>
            <a:lvl9pPr marL="3886200" indent="-228600" eaLnBrk="0" fontAlgn="base" hangingPunct="0">
              <a:spcBef>
                <a:spcPct val="0"/>
              </a:spcBef>
              <a:spcAft>
                <a:spcPct val="0"/>
              </a:spcAft>
              <a:defRPr sz="1200" b="1">
                <a:solidFill>
                  <a:schemeClr val="tx1"/>
                </a:solidFill>
                <a:latin typeface="Arial" charset="0"/>
              </a:defRPr>
            </a:lvl9pPr>
          </a:lstStyle>
          <a:p>
            <a:pPr eaLnBrk="1" hangingPunct="1"/>
            <a:fld id="{B5A0497D-B609-490D-B415-0B37DBA04EE9}" type="slidenum">
              <a:rPr lang="en-US" sz="1400" smtClean="0">
                <a:solidFill>
                  <a:schemeClr val="bg1"/>
                </a:solidFill>
              </a:rPr>
              <a:pPr eaLnBrk="1" hangingPunct="1"/>
              <a:t>23</a:t>
            </a:fld>
            <a:endParaRPr lang="en-US" sz="1400" dirty="0" smtClean="0"/>
          </a:p>
        </p:txBody>
      </p:sp>
      <p:graphicFrame>
        <p:nvGraphicFramePr>
          <p:cNvPr id="4100" name="Content Placeholder 5"/>
          <p:cNvGraphicFramePr>
            <a:graphicFrameLocks noGrp="1"/>
          </p:cNvGraphicFramePr>
          <p:nvPr>
            <p:ph idx="1"/>
            <p:extLst>
              <p:ext uri="{D42A27DB-BD31-4B8C-83A1-F6EECF244321}">
                <p14:modId xmlns:p14="http://schemas.microsoft.com/office/powerpoint/2010/main" val="3533036696"/>
              </p:ext>
            </p:extLst>
          </p:nvPr>
        </p:nvGraphicFramePr>
        <p:xfrm>
          <a:off x="1106488" y="1076325"/>
          <a:ext cx="7604125" cy="4608513"/>
        </p:xfrm>
        <a:graphic>
          <a:graphicData uri="http://schemas.openxmlformats.org/presentationml/2006/ole">
            <mc:AlternateContent xmlns:mc="http://schemas.openxmlformats.org/markup-compatibility/2006">
              <mc:Choice xmlns:v="urn:schemas-microsoft-com:vml" Requires="v">
                <p:oleObj spid="_x0000_s5193" name="Worksheet" r:id="rId4" imgW="7810487" imgH="4733835" progId="Excel.Sheet.8">
                  <p:embed/>
                </p:oleObj>
              </mc:Choice>
              <mc:Fallback>
                <p:oleObj name="Worksheet" r:id="rId4" imgW="7810487" imgH="4733835" progId="Excel.Sheet.8">
                  <p:embed/>
                  <p:pic>
                    <p:nvPicPr>
                      <p:cNvPr id="0" name=""/>
                      <p:cNvPicPr>
                        <a:picLocks noGrp="1" noChangeArrowheads="1"/>
                      </p:cNvPicPr>
                      <p:nvPr/>
                    </p:nvPicPr>
                    <p:blipFill>
                      <a:blip r:embed="rId5"/>
                      <a:srcRect/>
                      <a:stretch>
                        <a:fillRect/>
                      </a:stretch>
                    </p:blipFill>
                    <p:spPr bwMode="auto">
                      <a:xfrm>
                        <a:off x="1106488" y="1076325"/>
                        <a:ext cx="7604125" cy="4608513"/>
                      </a:xfrm>
                      <a:prstGeom prst="rect">
                        <a:avLst/>
                      </a:prstGeom>
                      <a:noFill/>
                      <a:ln>
                        <a:noFill/>
                      </a:ln>
                    </p:spPr>
                  </p:pic>
                </p:oleObj>
              </mc:Fallback>
            </mc:AlternateContent>
          </a:graphicData>
        </a:graphic>
      </p:graphicFrame>
      <p:sp>
        <p:nvSpPr>
          <p:cNvPr id="5" name="TextBox 4"/>
          <p:cNvSpPr txBox="1"/>
          <p:nvPr/>
        </p:nvSpPr>
        <p:spPr>
          <a:xfrm>
            <a:off x="971600" y="5661248"/>
            <a:ext cx="7560840" cy="769441"/>
          </a:xfrm>
          <a:prstGeom prst="rect">
            <a:avLst/>
          </a:prstGeom>
          <a:noFill/>
        </p:spPr>
        <p:txBody>
          <a:bodyPr wrap="square" rtlCol="0">
            <a:spAutoFit/>
          </a:bodyPr>
          <a:lstStyle/>
          <a:p>
            <a:r>
              <a:rPr lang="en-CA" sz="1100" dirty="0"/>
              <a:t>	</a:t>
            </a:r>
            <a:r>
              <a:rPr lang="en-CA" sz="1100" dirty="0" smtClean="0"/>
              <a:t>* </a:t>
            </a:r>
            <a:r>
              <a:rPr lang="fr-FR" sz="1100" dirty="0"/>
              <a:t>Ne comprend pas tous les régimes d’assurance-médicaments. Les totaux renferment le coût des médicaments, les marges </a:t>
            </a:r>
            <a:r>
              <a:rPr lang="fr-FR" sz="1100" dirty="0" smtClean="0"/>
              <a:t>	bénéficiaires </a:t>
            </a:r>
            <a:r>
              <a:rPr lang="fr-FR" sz="1100" dirty="0"/>
              <a:t>du grossiste et du détaillant ainsi que les frais d’exécution </a:t>
            </a:r>
            <a:r>
              <a:rPr lang="fr-FR" sz="1100" dirty="0" smtClean="0"/>
              <a:t>d’ordonnance.</a:t>
            </a:r>
            <a:r>
              <a:rPr lang="en-CA" sz="1100" dirty="0" smtClean="0"/>
              <a:t>  </a:t>
            </a:r>
            <a:r>
              <a:rPr lang="en-CA" sz="1100" dirty="0"/>
              <a:t>		</a:t>
            </a:r>
          </a:p>
          <a:p>
            <a:r>
              <a:rPr lang="en-CA" sz="1100" dirty="0"/>
              <a:t>				</a:t>
            </a:r>
          </a:p>
          <a:p>
            <a:endParaRPr lang="en-CA" sz="1100" dirty="0"/>
          </a:p>
        </p:txBody>
      </p:sp>
    </p:spTree>
    <p:extLst>
      <p:ext uri="{BB962C8B-B14F-4D97-AF65-F5344CB8AC3E}">
        <p14:creationId xmlns:p14="http://schemas.microsoft.com/office/powerpoint/2010/main" val="33141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pPr algn="ctr"/>
            <a:r>
              <a:rPr lang="fr-FR" sz="2700" dirty="0">
                <a:solidFill>
                  <a:schemeClr val="tx1"/>
                </a:solidFill>
              </a:rPr>
              <a:t>Le Canada </a:t>
            </a:r>
            <a:r>
              <a:rPr lang="fr-FR" sz="2700" dirty="0" smtClean="0">
                <a:solidFill>
                  <a:schemeClr val="tx1"/>
                </a:solidFill>
              </a:rPr>
              <a:t>par rapport à divers pays membres de l’OCDE</a:t>
            </a:r>
            <a:r>
              <a:rPr lang="en-US" sz="2800" dirty="0" smtClean="0">
                <a:solidFill>
                  <a:schemeClr val="tx1"/>
                </a:solidFill>
              </a:rPr>
              <a:t/>
            </a:r>
            <a:br>
              <a:rPr lang="en-US" sz="2800" dirty="0" smtClean="0">
                <a:solidFill>
                  <a:schemeClr val="tx1"/>
                </a:solidFill>
              </a:rPr>
            </a:br>
            <a:r>
              <a:rPr lang="en-US" sz="2800" dirty="0" smtClean="0">
                <a:solidFill>
                  <a:schemeClr val="tx1"/>
                </a:solidFill>
              </a:rPr>
              <a:t>2010</a:t>
            </a: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115616" y="1052736"/>
            <a:ext cx="7848600" cy="4114800"/>
          </a:xfrm>
        </p:spPr>
        <p:txBody>
          <a:bodyPr/>
          <a:lstStyle/>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24</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412522679"/>
              </p:ext>
            </p:extLst>
          </p:nvPr>
        </p:nvGraphicFramePr>
        <p:xfrm>
          <a:off x="1187624" y="1412776"/>
          <a:ext cx="7632848" cy="353184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668344" y="5445224"/>
            <a:ext cx="1944216" cy="215444"/>
          </a:xfrm>
          <a:prstGeom prst="rect">
            <a:avLst/>
          </a:prstGeom>
          <a:noFill/>
        </p:spPr>
        <p:txBody>
          <a:bodyPr wrap="square" rtlCol="0">
            <a:spAutoFit/>
          </a:bodyPr>
          <a:lstStyle/>
          <a:p>
            <a:r>
              <a:rPr lang="en-CA" sz="800" dirty="0" smtClean="0"/>
              <a:t>IMS Health : Données de 2010</a:t>
            </a:r>
            <a:endParaRPr lang="en-CA" sz="800" dirty="0"/>
          </a:p>
        </p:txBody>
      </p:sp>
      <p:sp>
        <p:nvSpPr>
          <p:cNvPr id="4" name="TextBox 3"/>
          <p:cNvSpPr txBox="1"/>
          <p:nvPr/>
        </p:nvSpPr>
        <p:spPr>
          <a:xfrm>
            <a:off x="1547664" y="4914934"/>
            <a:ext cx="7200800" cy="215444"/>
          </a:xfrm>
          <a:prstGeom prst="rect">
            <a:avLst/>
          </a:prstGeom>
          <a:noFill/>
        </p:spPr>
        <p:txBody>
          <a:bodyPr wrap="square" rtlCol="0">
            <a:spAutoFit/>
          </a:bodyPr>
          <a:lstStyle/>
          <a:p>
            <a:r>
              <a:rPr lang="fr-CA" sz="800" dirty="0" smtClean="0"/>
              <a:t>Pays de gauche à droite : Corée du Sud; Italie; Royaume-Uni; Australie; France; Espagne; Autriche; Belgique; Suède; Suisse; Danemark; Canada; Allemagne; Mexique; Japon; États-Unis</a:t>
            </a:r>
            <a:endParaRPr lang="fr-CA" sz="800" dirty="0"/>
          </a:p>
        </p:txBody>
      </p:sp>
    </p:spTree>
    <p:extLst>
      <p:ext uri="{BB962C8B-B14F-4D97-AF65-F5344CB8AC3E}">
        <p14:creationId xmlns:p14="http://schemas.microsoft.com/office/powerpoint/2010/main" val="2533985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Annexe B</a:t>
            </a:r>
            <a:endParaRPr lang="en-CA" dirty="0">
              <a:solidFill>
                <a:schemeClr val="tx1"/>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25</a:t>
            </a:fld>
            <a:endParaRPr lang="en-US" dirty="0"/>
          </a:p>
        </p:txBody>
      </p:sp>
      <p:sp>
        <p:nvSpPr>
          <p:cNvPr id="3" name="Rectangle 2"/>
          <p:cNvSpPr/>
          <p:nvPr/>
        </p:nvSpPr>
        <p:spPr>
          <a:xfrm>
            <a:off x="1187624" y="2564904"/>
            <a:ext cx="6280887" cy="369332"/>
          </a:xfrm>
          <a:prstGeom prst="rect">
            <a:avLst/>
          </a:prstGeom>
        </p:spPr>
        <p:txBody>
          <a:bodyPr wrap="none">
            <a:spAutoFit/>
          </a:bodyPr>
          <a:lstStyle/>
          <a:p>
            <a:r>
              <a:rPr lang="fr-CA" dirty="0" smtClean="0"/>
              <a:t>Modifications et précisions apportées aux Lignes directrices depuis 2010</a:t>
            </a:r>
            <a:endParaRPr lang="fr-CA" dirty="0"/>
          </a:p>
        </p:txBody>
      </p:sp>
    </p:spTree>
    <p:extLst>
      <p:ext uri="{BB962C8B-B14F-4D97-AF65-F5344CB8AC3E}">
        <p14:creationId xmlns:p14="http://schemas.microsoft.com/office/powerpoint/2010/main" val="23084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FR" sz="2100" dirty="0">
                <a:solidFill>
                  <a:schemeClr val="tx1"/>
                </a:solidFill>
              </a:rPr>
              <a:t>Modifications et précisions apportées aux Lignes directrices depuis 2010</a:t>
            </a:r>
          </a:p>
        </p:txBody>
      </p:sp>
      <p:sp>
        <p:nvSpPr>
          <p:cNvPr id="27650" name="Content Placeholder 2"/>
          <p:cNvSpPr>
            <a:spLocks noGrp="1"/>
          </p:cNvSpPr>
          <p:nvPr>
            <p:ph idx="1"/>
          </p:nvPr>
        </p:nvSpPr>
        <p:spPr>
          <a:xfrm>
            <a:off x="1066800" y="1412776"/>
            <a:ext cx="7848600" cy="4114800"/>
          </a:xfrm>
        </p:spPr>
        <p:txBody>
          <a:bodyPr/>
          <a:lstStyle/>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26</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08656080"/>
              </p:ext>
            </p:extLst>
          </p:nvPr>
        </p:nvGraphicFramePr>
        <p:xfrm>
          <a:off x="1112838" y="906463"/>
          <a:ext cx="7626350" cy="8159750"/>
        </p:xfrm>
        <a:graphic>
          <a:graphicData uri="http://schemas.openxmlformats.org/presentationml/2006/ole">
            <mc:AlternateContent xmlns:mc="http://schemas.openxmlformats.org/markup-compatibility/2006">
              <mc:Choice xmlns:v="urn:schemas-microsoft-com:vml" Requires="v">
                <p:oleObj spid="_x0000_s1200" name="Document" r:id="rId5" imgW="6595658" imgH="7042027" progId="Word.Document.12">
                  <p:embed/>
                </p:oleObj>
              </mc:Choice>
              <mc:Fallback>
                <p:oleObj name="Document" r:id="rId5" imgW="6595658" imgH="7042027" progId="Word.Document.12">
                  <p:embed/>
                  <p:pic>
                    <p:nvPicPr>
                      <p:cNvPr id="0" name="Object 2"/>
                      <p:cNvPicPr>
                        <a:picLocks noChangeAspect="1" noChangeArrowheads="1"/>
                      </p:cNvPicPr>
                      <p:nvPr/>
                    </p:nvPicPr>
                    <p:blipFill>
                      <a:blip r:embed="rId6"/>
                      <a:srcRect/>
                      <a:stretch>
                        <a:fillRect/>
                      </a:stretch>
                    </p:blipFill>
                    <p:spPr bwMode="auto">
                      <a:xfrm>
                        <a:off x="1112838" y="906463"/>
                        <a:ext cx="7626350" cy="815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5885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en-CA" sz="2800" dirty="0" smtClean="0">
                <a:solidFill>
                  <a:schemeClr val="tx1"/>
                </a:solidFill>
              </a:rPr>
              <a:t/>
            </a:r>
            <a:br>
              <a:rPr lang="en-CA" sz="2800" dirty="0" smtClean="0">
                <a:solidFill>
                  <a:schemeClr val="tx1"/>
                </a:solidFill>
              </a:rPr>
            </a:br>
            <a:r>
              <a:rPr lang="en-US" sz="2800" dirty="0" smtClean="0"/>
              <a:t>________________________________________________</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1412776"/>
            <a:ext cx="7848600" cy="4114800"/>
          </a:xfrm>
        </p:spPr>
        <p:txBody>
          <a:bodyPr/>
          <a:lstStyle/>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27</a:t>
            </a:fld>
            <a:endParaRPr lang="en-US" dirty="0"/>
          </a:p>
        </p:txBody>
      </p:sp>
      <p:sp>
        <p:nvSpPr>
          <p:cNvPr id="7" name="Title 1"/>
          <p:cNvSpPr txBox="1">
            <a:spLocks/>
          </p:cNvSpPr>
          <p:nvPr/>
        </p:nvSpPr>
        <p:spPr bwMode="auto">
          <a:xfrm>
            <a:off x="1219200" y="413048"/>
            <a:ext cx="7848600" cy="714364"/>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1" fontAlgn="base" hangingPunct="1">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eaLnBrk="1" fontAlgn="base" hangingPunct="1">
              <a:lnSpc>
                <a:spcPct val="90000"/>
              </a:lnSpc>
              <a:spcBef>
                <a:spcPct val="0"/>
              </a:spcBef>
              <a:spcAft>
                <a:spcPct val="0"/>
              </a:spcAft>
              <a:defRPr sz="4000" b="1">
                <a:solidFill>
                  <a:srgbClr val="20558A"/>
                </a:solidFill>
                <a:latin typeface="Arial Narrow" pitchFamily="34" charset="0"/>
              </a:defRPr>
            </a:lvl6pPr>
            <a:lvl7pPr marL="914400" algn="l" rtl="0" eaLnBrk="1" fontAlgn="base" hangingPunct="1">
              <a:lnSpc>
                <a:spcPct val="90000"/>
              </a:lnSpc>
              <a:spcBef>
                <a:spcPct val="0"/>
              </a:spcBef>
              <a:spcAft>
                <a:spcPct val="0"/>
              </a:spcAft>
              <a:defRPr sz="4000" b="1">
                <a:solidFill>
                  <a:srgbClr val="20558A"/>
                </a:solidFill>
                <a:latin typeface="Arial Narrow" pitchFamily="34" charset="0"/>
              </a:defRPr>
            </a:lvl7pPr>
            <a:lvl8pPr marL="1371600" algn="l" rtl="0" eaLnBrk="1" fontAlgn="base" hangingPunct="1">
              <a:lnSpc>
                <a:spcPct val="90000"/>
              </a:lnSpc>
              <a:spcBef>
                <a:spcPct val="0"/>
              </a:spcBef>
              <a:spcAft>
                <a:spcPct val="0"/>
              </a:spcAft>
              <a:defRPr sz="4000" b="1">
                <a:solidFill>
                  <a:srgbClr val="20558A"/>
                </a:solidFill>
                <a:latin typeface="Arial Narrow" pitchFamily="34" charset="0"/>
              </a:defRPr>
            </a:lvl8pPr>
            <a:lvl9pPr marL="1828800" algn="l" rtl="0" eaLnBrk="1" fontAlgn="base" hangingPunct="1">
              <a:lnSpc>
                <a:spcPct val="90000"/>
              </a:lnSpc>
              <a:spcBef>
                <a:spcPct val="0"/>
              </a:spcBef>
              <a:spcAft>
                <a:spcPct val="0"/>
              </a:spcAft>
              <a:defRPr sz="4000" b="1">
                <a:solidFill>
                  <a:srgbClr val="20558A"/>
                </a:solidFill>
                <a:latin typeface="Arial Narrow" pitchFamily="34" charset="0"/>
              </a:defRPr>
            </a:lvl9pPr>
          </a:lstStyle>
          <a:p>
            <a:r>
              <a:rPr lang="fr-CA" sz="2100" dirty="0" smtClean="0">
                <a:solidFill>
                  <a:srgbClr val="003366"/>
                </a:solidFill>
              </a:rPr>
              <a:t>Modifications et précisions apportées aux Lignes directrices depuis </a:t>
            </a:r>
            <a:r>
              <a:rPr lang="en-CA" sz="2100" dirty="0" smtClean="0">
                <a:solidFill>
                  <a:srgbClr val="003366"/>
                </a:solidFill>
              </a:rPr>
              <a:t>2010 (suite)</a:t>
            </a:r>
            <a:r>
              <a:rPr lang="en-CA" sz="2800" dirty="0" smtClean="0">
                <a:solidFill>
                  <a:srgbClr val="003366"/>
                </a:solidFill>
              </a:rPr>
              <a:t/>
            </a:r>
            <a:br>
              <a:rPr lang="en-CA" sz="2800" dirty="0" smtClean="0">
                <a:solidFill>
                  <a:srgbClr val="003366"/>
                </a:solidFill>
              </a:rPr>
            </a:br>
            <a:r>
              <a:rPr lang="en-US" sz="2800" dirty="0" smtClean="0"/>
              <a:t/>
            </a:r>
            <a:br>
              <a:rPr lang="en-US" sz="2800" dirty="0" smtClean="0"/>
            </a:br>
            <a:endParaRPr lang="en-US" sz="2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233171852"/>
              </p:ext>
            </p:extLst>
          </p:nvPr>
        </p:nvGraphicFramePr>
        <p:xfrm>
          <a:off x="1120775" y="1268413"/>
          <a:ext cx="7626350" cy="9074150"/>
        </p:xfrm>
        <a:graphic>
          <a:graphicData uri="http://schemas.openxmlformats.org/presentationml/2006/ole">
            <mc:AlternateContent xmlns:mc="http://schemas.openxmlformats.org/markup-compatibility/2006">
              <mc:Choice xmlns:v="urn:schemas-microsoft-com:vml" Requires="v">
                <p:oleObj spid="_x0000_s2210" name="Document" r:id="rId5" imgW="6595658" imgH="7827714" progId="Word.Document.12">
                  <p:embed/>
                </p:oleObj>
              </mc:Choice>
              <mc:Fallback>
                <p:oleObj name="Document" r:id="rId5" imgW="6595658" imgH="7827714" progId="Word.Document.12">
                  <p:embed/>
                  <p:pic>
                    <p:nvPicPr>
                      <p:cNvPr id="0" name="Object 2"/>
                      <p:cNvPicPr>
                        <a:picLocks noChangeAspect="1" noChangeArrowheads="1"/>
                      </p:cNvPicPr>
                      <p:nvPr/>
                    </p:nvPicPr>
                    <p:blipFill>
                      <a:blip r:embed="rId6"/>
                      <a:srcRect/>
                      <a:stretch>
                        <a:fillRect/>
                      </a:stretch>
                    </p:blipFill>
                    <p:spPr bwMode="auto">
                      <a:xfrm>
                        <a:off x="1120775" y="1268413"/>
                        <a:ext cx="7626350" cy="907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0785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600" dirty="0" smtClean="0">
                <a:solidFill>
                  <a:schemeClr val="tx1"/>
                </a:solidFill>
              </a:rPr>
              <a:t>Tendances du marché – Le Canada dans le contexte mondial </a:t>
            </a:r>
            <a:r>
              <a:rPr lang="en-US" sz="2800" dirty="0" smtClean="0"/>
              <a:t>________________________________________________</a:t>
            </a:r>
            <a:br>
              <a:rPr lang="en-US" sz="2800" dirty="0" smtClean="0"/>
            </a:br>
            <a:r>
              <a:rPr lang="en-US" sz="2800" dirty="0" smtClean="0"/>
              <a:t/>
            </a:r>
            <a:br>
              <a:rPr lang="en-US" sz="2800" dirty="0" smtClean="0"/>
            </a:br>
            <a:endParaRPr lang="en-US" sz="2800" dirty="0" smtClean="0"/>
          </a:p>
        </p:txBody>
      </p:sp>
      <p:sp>
        <p:nvSpPr>
          <p:cNvPr id="27650" name="Content Placeholder 2"/>
          <p:cNvSpPr>
            <a:spLocks noGrp="1"/>
          </p:cNvSpPr>
          <p:nvPr>
            <p:ph idx="1"/>
          </p:nvPr>
        </p:nvSpPr>
        <p:spPr>
          <a:xfrm>
            <a:off x="1066800" y="1124744"/>
            <a:ext cx="7848600" cy="4896544"/>
          </a:xfrm>
        </p:spPr>
        <p:txBody>
          <a:bodyPr/>
          <a:lstStyle/>
          <a:p>
            <a:pPr>
              <a:buFont typeface="Wingdings" pitchFamily="2" charset="2"/>
              <a:buChar char="§"/>
            </a:pPr>
            <a:r>
              <a:rPr lang="fr-FR" sz="2000" dirty="0">
                <a:solidFill>
                  <a:schemeClr val="tx1"/>
                </a:solidFill>
              </a:rPr>
              <a:t>En 2005 et en </a:t>
            </a:r>
            <a:r>
              <a:rPr lang="fr-FR" sz="2000" dirty="0" smtClean="0">
                <a:solidFill>
                  <a:schemeClr val="tx1"/>
                </a:solidFill>
              </a:rPr>
              <a:t>2011, </a:t>
            </a:r>
            <a:r>
              <a:rPr lang="fr-FR" sz="2000" dirty="0">
                <a:solidFill>
                  <a:schemeClr val="tx1"/>
                </a:solidFill>
              </a:rPr>
              <a:t>la part des ventes de médicaments au Canada sur les marchés mondiaux représentait 2,4 % et </a:t>
            </a:r>
            <a:r>
              <a:rPr lang="fr-FR" sz="2000" dirty="0" smtClean="0">
                <a:solidFill>
                  <a:schemeClr val="tx1"/>
                </a:solidFill>
              </a:rPr>
              <a:t>2,6 </a:t>
            </a:r>
            <a:r>
              <a:rPr lang="fr-FR" sz="2000" dirty="0">
                <a:solidFill>
                  <a:schemeClr val="tx1"/>
                </a:solidFill>
              </a:rPr>
              <a:t>%, </a:t>
            </a:r>
            <a:r>
              <a:rPr lang="fr-FR" sz="2000" dirty="0" smtClean="0">
                <a:solidFill>
                  <a:schemeClr val="tx1"/>
                </a:solidFill>
              </a:rPr>
              <a:t>respectivement.</a:t>
            </a:r>
            <a:endParaRPr lang="en-US" dirty="0" smtClean="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a:solidFill>
                <a:schemeClr val="tx1"/>
              </a:solidFill>
            </a:endParaRPr>
          </a:p>
          <a:p>
            <a:pPr>
              <a:buFont typeface="Wingdings" pitchFamily="2" charset="2"/>
              <a:buChar char="§"/>
            </a:pPr>
            <a:r>
              <a:rPr lang="fr-CA" sz="2200" dirty="0" smtClean="0">
                <a:solidFill>
                  <a:schemeClr val="tx1"/>
                </a:solidFill>
              </a:rPr>
              <a:t>Marché restreint, mais important</a:t>
            </a: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3</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355" y="1988840"/>
            <a:ext cx="4340395" cy="342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6372200" y="5229200"/>
            <a:ext cx="144016" cy="72008"/>
          </a:xfrm>
          <a:prstGeom prst="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36121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500" dirty="0" smtClean="0">
                <a:solidFill>
                  <a:schemeClr val="tx1"/>
                </a:solidFill>
              </a:rPr>
              <a:t>Tendances du marché – Part en pourcentage du nombre total des ordonnances</a:t>
            </a:r>
            <a:r>
              <a:rPr lang="fr-CA" sz="2500" dirty="0">
                <a:solidFill>
                  <a:schemeClr val="tx1"/>
                </a:solidFill>
              </a:rPr>
              <a:t>* par </a:t>
            </a:r>
            <a:r>
              <a:rPr lang="fr-CA" sz="2500" dirty="0" smtClean="0">
                <a:solidFill>
                  <a:schemeClr val="tx1"/>
                </a:solidFill>
              </a:rPr>
              <a:t>segment, </a:t>
            </a:r>
            <a:r>
              <a:rPr lang="fr-CA" sz="2500" dirty="0">
                <a:solidFill>
                  <a:schemeClr val="tx1"/>
                </a:solidFill>
              </a:rPr>
              <a:t>de </a:t>
            </a:r>
            <a:r>
              <a:rPr lang="fr-CA" sz="2500" dirty="0" smtClean="0">
                <a:solidFill>
                  <a:schemeClr val="tx1"/>
                </a:solidFill>
              </a:rPr>
              <a:t>2005-2006 </a:t>
            </a:r>
            <a:r>
              <a:rPr lang="fr-CA" sz="2500" dirty="0">
                <a:solidFill>
                  <a:schemeClr val="tx1"/>
                </a:solidFill>
              </a:rPr>
              <a:t>à 2010-2011</a:t>
            </a:r>
            <a:endParaRPr lang="en-US" sz="2500" dirty="0" smtClean="0"/>
          </a:p>
        </p:txBody>
      </p:sp>
      <p:sp>
        <p:nvSpPr>
          <p:cNvPr id="2" name="Slide Number Placeholder 1"/>
          <p:cNvSpPr>
            <a:spLocks noGrp="1"/>
          </p:cNvSpPr>
          <p:nvPr>
            <p:ph type="sldNum" sz="quarter" idx="10"/>
          </p:nvPr>
        </p:nvSpPr>
        <p:spPr/>
        <p:txBody>
          <a:bodyPr/>
          <a:lstStyle/>
          <a:p>
            <a:fld id="{9AE01BED-D8E1-49C6-9412-EC47A3C5ABFB}" type="slidenum">
              <a:rPr lang="en-US" smtClean="0"/>
              <a:pPr/>
              <a:t>4</a:t>
            </a:fld>
            <a:endParaRPr lang="en-US" dirty="0"/>
          </a:p>
        </p:txBody>
      </p:sp>
      <p:pic>
        <p:nvPicPr>
          <p:cNvPr id="6" name="Content Placeholder 4"/>
          <p:cNvPicPr>
            <a:picLocks noGrp="1"/>
          </p:cNvPicPr>
          <p:nvPr>
            <p:ph idx="1"/>
          </p:nvPr>
        </p:nvPicPr>
        <p:blipFill>
          <a:blip r:embed="rId3"/>
          <a:stretch>
            <a:fillRect/>
          </a:stretch>
        </p:blipFill>
        <p:spPr>
          <a:xfrm>
            <a:off x="1066800" y="1628800"/>
            <a:ext cx="7848600" cy="3672408"/>
          </a:xfrm>
          <a:prstGeom prst="rect">
            <a:avLst/>
          </a:prstGeom>
        </p:spPr>
      </p:pic>
    </p:spTree>
    <p:extLst>
      <p:ext uri="{BB962C8B-B14F-4D97-AF65-F5344CB8AC3E}">
        <p14:creationId xmlns:p14="http://schemas.microsoft.com/office/powerpoint/2010/main" val="1526939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969696" cy="714364"/>
          </a:xfrm>
        </p:spPr>
        <p:txBody>
          <a:bodyPr/>
          <a:lstStyle/>
          <a:p>
            <a:r>
              <a:rPr lang="fr-CA" sz="2600" dirty="0" smtClean="0">
                <a:solidFill>
                  <a:schemeClr val="tx1"/>
                </a:solidFill>
              </a:rPr>
              <a:t>Tendances du marché – Le Canada dans le contexte mondial</a:t>
            </a:r>
            <a:br>
              <a:rPr lang="fr-CA" sz="2600" dirty="0" smtClean="0">
                <a:solidFill>
                  <a:schemeClr val="tx1"/>
                </a:solidFill>
              </a:rPr>
            </a:br>
            <a:r>
              <a:rPr lang="fr-CA" sz="2800" dirty="0" smtClean="0">
                <a:solidFill>
                  <a:schemeClr val="tx1"/>
                </a:solidFill>
              </a:rPr>
              <a:t>_________________________________________________</a:t>
            </a:r>
            <a:endParaRPr lang="en-US" sz="2800" dirty="0" smtClean="0"/>
          </a:p>
        </p:txBody>
      </p:sp>
      <p:sp>
        <p:nvSpPr>
          <p:cNvPr id="27650" name="Content Placeholder 2"/>
          <p:cNvSpPr>
            <a:spLocks noGrp="1"/>
          </p:cNvSpPr>
          <p:nvPr>
            <p:ph idx="1"/>
          </p:nvPr>
        </p:nvSpPr>
        <p:spPr>
          <a:xfrm>
            <a:off x="1043608" y="1124744"/>
            <a:ext cx="7848600" cy="4896544"/>
          </a:xfrm>
        </p:spPr>
        <p:txBody>
          <a:bodyPr/>
          <a:lstStyle/>
          <a:p>
            <a:pPr>
              <a:buFont typeface="Wingdings" pitchFamily="2" charset="2"/>
              <a:buChar char="§"/>
            </a:pPr>
            <a:r>
              <a:rPr lang="fr-FR" dirty="0">
                <a:solidFill>
                  <a:schemeClr val="tx1"/>
                </a:solidFill>
              </a:rPr>
              <a:t>Le taux </a:t>
            </a:r>
            <a:r>
              <a:rPr lang="fr-FR" dirty="0" smtClean="0">
                <a:solidFill>
                  <a:schemeClr val="tx1"/>
                </a:solidFill>
              </a:rPr>
              <a:t>d’augmentation </a:t>
            </a:r>
            <a:r>
              <a:rPr lang="fr-FR" dirty="0">
                <a:solidFill>
                  <a:schemeClr val="tx1"/>
                </a:solidFill>
              </a:rPr>
              <a:t>des ventes de médicaments est plus élevé que dans les pays de </a:t>
            </a:r>
            <a:r>
              <a:rPr lang="fr-FR" dirty="0" smtClean="0">
                <a:solidFill>
                  <a:schemeClr val="tx1"/>
                </a:solidFill>
              </a:rPr>
              <a:t>comparaison.</a:t>
            </a: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5</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060848"/>
            <a:ext cx="69127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6177938" y="5517232"/>
            <a:ext cx="216024" cy="144016"/>
          </a:xfrm>
          <a:prstGeom prst="roundRect">
            <a:avLst/>
          </a:prstGeom>
          <a:solidFill>
            <a:schemeClr val="bg1"/>
          </a:solidFill>
          <a:ln w="12700" cap="sq"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165175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848600" cy="1066800"/>
          </a:xfrm>
        </p:spPr>
        <p:txBody>
          <a:bodyPr/>
          <a:lstStyle/>
          <a:p>
            <a:r>
              <a:rPr lang="fr-CA" sz="1800" dirty="0">
                <a:solidFill>
                  <a:srgbClr val="003366"/>
                </a:solidFill>
              </a:rPr>
              <a:t>Après le lancement, </a:t>
            </a:r>
            <a:r>
              <a:rPr lang="fr-CA" sz="1800" dirty="0" smtClean="0">
                <a:solidFill>
                  <a:srgbClr val="003366"/>
                </a:solidFill>
              </a:rPr>
              <a:t>assurer la surveillance du </a:t>
            </a:r>
            <a:r>
              <a:rPr lang="fr-CA" sz="1800" dirty="0">
                <a:solidFill>
                  <a:srgbClr val="003366"/>
                </a:solidFill>
              </a:rPr>
              <a:t>prix de transaction moyen (PTM) par rapport au prix moyen non excessif (PMNE), assujetti à la limite établie en fonction de </a:t>
            </a:r>
            <a:r>
              <a:rPr lang="fr-CA" sz="1800" dirty="0" smtClean="0">
                <a:solidFill>
                  <a:srgbClr val="003366"/>
                </a:solidFill>
              </a:rPr>
              <a:t>l’Indice </a:t>
            </a:r>
            <a:r>
              <a:rPr lang="fr-CA" sz="1800" dirty="0">
                <a:solidFill>
                  <a:srgbClr val="003366"/>
                </a:solidFill>
              </a:rPr>
              <a:t>des prix à la </a:t>
            </a:r>
            <a:r>
              <a:rPr lang="fr-CA" sz="1800" dirty="0" smtClean="0">
                <a:solidFill>
                  <a:srgbClr val="003366"/>
                </a:solidFill>
              </a:rPr>
              <a:t>consommation (IPC) </a:t>
            </a:r>
            <a:br>
              <a:rPr lang="fr-CA" sz="1800" dirty="0" smtClean="0">
                <a:solidFill>
                  <a:srgbClr val="003366"/>
                </a:solidFill>
              </a:rPr>
            </a:br>
            <a:r>
              <a:rPr lang="fr-CA" sz="1800" dirty="0" smtClean="0">
                <a:solidFill>
                  <a:srgbClr val="003366"/>
                </a:solidFill>
              </a:rPr>
              <a:t/>
            </a:r>
            <a:br>
              <a:rPr lang="fr-CA" sz="1800" dirty="0" smtClean="0">
                <a:solidFill>
                  <a:srgbClr val="003366"/>
                </a:solidFill>
              </a:rPr>
            </a:br>
            <a:r>
              <a:rPr lang="fr-CA" sz="1800" dirty="0" smtClean="0">
                <a:solidFill>
                  <a:srgbClr val="003366"/>
                </a:solidFill>
              </a:rPr>
              <a:t>Ratio moyen du prix de 2011 par rapport au prix de lancement par année de lancement</a:t>
            </a:r>
            <a:endParaRPr lang="fr-CA" sz="1800" dirty="0">
              <a:solidFill>
                <a:srgbClr val="003366"/>
              </a:solidFill>
            </a:endParaRPr>
          </a:p>
        </p:txBody>
      </p:sp>
      <p:sp>
        <p:nvSpPr>
          <p:cNvPr id="4" name="Slide Number Placeholder 3"/>
          <p:cNvSpPr>
            <a:spLocks noGrp="1"/>
          </p:cNvSpPr>
          <p:nvPr>
            <p:ph type="sldNum" sz="quarter" idx="10"/>
          </p:nvPr>
        </p:nvSpPr>
        <p:spPr/>
        <p:txBody>
          <a:bodyPr/>
          <a:lstStyle/>
          <a:p>
            <a:fld id="{9AE01BED-D8E1-49C6-9412-EC47A3C5ABFB}" type="slidenum">
              <a:rPr lang="en-US" smtClean="0"/>
              <a:pPr/>
              <a:t>6</a:t>
            </a:fld>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7" name="Rectangle 3"/>
          <p:cNvSpPr>
            <a:spLocks noChangeArrowheads="1"/>
          </p:cNvSpPr>
          <p:nvPr/>
        </p:nvSpPr>
        <p:spPr bwMode="auto">
          <a:xfrm>
            <a:off x="0" y="410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7200800" cy="3890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bwMode="auto">
          <a:xfrm>
            <a:off x="1691680" y="3140968"/>
            <a:ext cx="6480720" cy="0"/>
          </a:xfrm>
          <a:prstGeom prst="line">
            <a:avLst/>
          </a:prstGeom>
          <a:solidFill>
            <a:schemeClr val="accent1"/>
          </a:solidFill>
          <a:ln w="12700" cap="sq" cmpd="sng" algn="ctr">
            <a:solidFill>
              <a:srgbClr val="FF0000"/>
            </a:solidFill>
            <a:prstDash val="solid"/>
            <a:round/>
            <a:headEnd type="none" w="sm" len="sm"/>
            <a:tailEnd type="none" w="sm" len="sm"/>
          </a:ln>
          <a:effectLst/>
        </p:spPr>
      </p:cxnSp>
    </p:spTree>
    <p:extLst>
      <p:ext uri="{BB962C8B-B14F-4D97-AF65-F5344CB8AC3E}">
        <p14:creationId xmlns:p14="http://schemas.microsoft.com/office/powerpoint/2010/main" val="84077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Le Canada par rapport à 21 </a:t>
            </a:r>
            <a:r>
              <a:rPr lang="fr-CA" sz="2800" dirty="0">
                <a:solidFill>
                  <a:schemeClr val="tx1"/>
                </a:solidFill>
              </a:rPr>
              <a:t>É</a:t>
            </a:r>
            <a:r>
              <a:rPr lang="fr-CA" sz="2800" dirty="0" smtClean="0">
                <a:solidFill>
                  <a:schemeClr val="tx1"/>
                </a:solidFill>
              </a:rPr>
              <a:t>tats membres de l’Union européenne (UE) – 2010</a:t>
            </a:r>
            <a:endParaRPr lang="fr-CA" sz="2800" dirty="0" smtClean="0"/>
          </a:p>
        </p:txBody>
      </p:sp>
      <p:sp>
        <p:nvSpPr>
          <p:cNvPr id="27650" name="Content Placeholder 2"/>
          <p:cNvSpPr>
            <a:spLocks noGrp="1"/>
          </p:cNvSpPr>
          <p:nvPr>
            <p:ph idx="1"/>
          </p:nvPr>
        </p:nvSpPr>
        <p:spPr>
          <a:xfrm>
            <a:off x="1151892" y="620688"/>
            <a:ext cx="7848600" cy="4114800"/>
          </a:xfrm>
        </p:spPr>
        <p:txBody>
          <a:bodyPr/>
          <a:lstStyle/>
          <a:p>
            <a:pPr marL="0" indent="0">
              <a:buNone/>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7</a:t>
            </a:fld>
            <a:endParaRPr lang="en-US" dirty="0"/>
          </a:p>
        </p:txBody>
      </p:sp>
      <p:sp>
        <p:nvSpPr>
          <p:cNvPr id="3" name="TextBox 2"/>
          <p:cNvSpPr txBox="1"/>
          <p:nvPr/>
        </p:nvSpPr>
        <p:spPr>
          <a:xfrm>
            <a:off x="7596336" y="5877272"/>
            <a:ext cx="1944216" cy="215444"/>
          </a:xfrm>
          <a:prstGeom prst="rect">
            <a:avLst/>
          </a:prstGeom>
          <a:noFill/>
        </p:spPr>
        <p:txBody>
          <a:bodyPr wrap="square" rtlCol="0">
            <a:spAutoFit/>
          </a:bodyPr>
          <a:lstStyle/>
          <a:p>
            <a:r>
              <a:rPr lang="fr-CA" sz="800" dirty="0" smtClean="0"/>
              <a:t>IMS Health : Données de 2010</a:t>
            </a:r>
            <a:endParaRPr lang="fr-CA" sz="800" dirty="0"/>
          </a:p>
        </p:txBody>
      </p:sp>
      <p:graphicFrame>
        <p:nvGraphicFramePr>
          <p:cNvPr id="8" name="Chart 7" title="AVERAGE BILATERAL FOREIGN-TO-CANADIAN PRICE RATIOS, OECD COUNTRIES, 2010 "/>
          <p:cNvGraphicFramePr>
            <a:graphicFrameLocks/>
          </p:cNvGraphicFramePr>
          <p:nvPr>
            <p:extLst>
              <p:ext uri="{D42A27DB-BD31-4B8C-83A1-F6EECF244321}">
                <p14:modId xmlns:p14="http://schemas.microsoft.com/office/powerpoint/2010/main" val="3948289408"/>
              </p:ext>
            </p:extLst>
          </p:nvPr>
        </p:nvGraphicFramePr>
        <p:xfrm>
          <a:off x="1187624" y="2060848"/>
          <a:ext cx="7704856" cy="3240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title="AVERAGE BILATERAL FOREIGN-TO-CANADIAN PRICE RATIOS, OECD COUNTRIES, 2010 "/>
          <p:cNvGraphicFramePr>
            <a:graphicFrameLocks/>
          </p:cNvGraphicFramePr>
          <p:nvPr>
            <p:extLst>
              <p:ext uri="{D42A27DB-BD31-4B8C-83A1-F6EECF244321}">
                <p14:modId xmlns:p14="http://schemas.microsoft.com/office/powerpoint/2010/main" val="1697686790"/>
              </p:ext>
            </p:extLst>
          </p:nvPr>
        </p:nvGraphicFramePr>
        <p:xfrm>
          <a:off x="1243367" y="1300716"/>
          <a:ext cx="7416823"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title="AVERAGE BILATERAL FOREIGN-TO-CANADIAN PRICE RATIOS, OECD COUNTRIES, 2010 "/>
          <p:cNvGraphicFramePr>
            <a:graphicFrameLocks/>
          </p:cNvGraphicFramePr>
          <p:nvPr>
            <p:extLst>
              <p:ext uri="{D42A27DB-BD31-4B8C-83A1-F6EECF244321}">
                <p14:modId xmlns:p14="http://schemas.microsoft.com/office/powerpoint/2010/main" val="1748516743"/>
              </p:ext>
            </p:extLst>
          </p:nvPr>
        </p:nvGraphicFramePr>
        <p:xfrm>
          <a:off x="1115616" y="1556792"/>
          <a:ext cx="7488831" cy="40558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421748084"/>
              </p:ext>
            </p:extLst>
          </p:nvPr>
        </p:nvGraphicFramePr>
        <p:xfrm>
          <a:off x="1115616" y="1011977"/>
          <a:ext cx="7712911" cy="4359944"/>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Arrow Connector 4"/>
          <p:cNvCxnSpPr/>
          <p:nvPr/>
        </p:nvCxnSpPr>
        <p:spPr bwMode="auto">
          <a:xfrm>
            <a:off x="6948264" y="1484784"/>
            <a:ext cx="0" cy="3887187"/>
          </a:xfrm>
          <a:prstGeom prst="straightConnector1">
            <a:avLst/>
          </a:prstGeom>
          <a:solidFill>
            <a:schemeClr val="accent1"/>
          </a:solidFill>
          <a:ln w="38100" cap="sq" cmpd="sng" algn="ctr">
            <a:solidFill>
              <a:srgbClr val="FF0000"/>
            </a:solidFill>
            <a:prstDash val="solid"/>
            <a:round/>
            <a:headEnd type="none" w="sm" len="sm"/>
            <a:tailEnd type="arrow"/>
          </a:ln>
          <a:effectLst/>
        </p:spPr>
      </p:cxnSp>
      <p:sp>
        <p:nvSpPr>
          <p:cNvPr id="7" name="TextBox 6"/>
          <p:cNvSpPr txBox="1"/>
          <p:nvPr/>
        </p:nvSpPr>
        <p:spPr>
          <a:xfrm>
            <a:off x="4860032" y="5371971"/>
            <a:ext cx="3960440" cy="523220"/>
          </a:xfrm>
          <a:prstGeom prst="rect">
            <a:avLst/>
          </a:prstGeom>
          <a:noFill/>
          <a:ln>
            <a:solidFill>
              <a:schemeClr val="accent1"/>
            </a:solidFill>
          </a:ln>
        </p:spPr>
        <p:txBody>
          <a:bodyPr wrap="square" rtlCol="0">
            <a:spAutoFit/>
          </a:bodyPr>
          <a:lstStyle/>
          <a:p>
            <a:r>
              <a:rPr lang="fr-CA" sz="1400" dirty="0" smtClean="0"/>
              <a:t>Ratio des prix moyens des 21 États membres de l’UE susmentionnés : 0,79</a:t>
            </a:r>
            <a:endParaRPr lang="fr-CA" sz="1400" dirty="0"/>
          </a:p>
        </p:txBody>
      </p:sp>
      <p:sp>
        <p:nvSpPr>
          <p:cNvPr id="14" name="TextBox 13"/>
          <p:cNvSpPr txBox="1"/>
          <p:nvPr/>
        </p:nvSpPr>
        <p:spPr>
          <a:xfrm>
            <a:off x="8506498" y="1560823"/>
            <a:ext cx="431528" cy="276999"/>
          </a:xfrm>
          <a:prstGeom prst="rect">
            <a:avLst/>
          </a:prstGeom>
          <a:noFill/>
        </p:spPr>
        <p:txBody>
          <a:bodyPr wrap="none" rtlCol="0">
            <a:spAutoFit/>
          </a:bodyPr>
          <a:lstStyle/>
          <a:p>
            <a:r>
              <a:rPr lang="en-CA" sz="1200" b="1" dirty="0" smtClean="0">
                <a:solidFill>
                  <a:srgbClr val="FF0000"/>
                </a:solidFill>
              </a:rPr>
              <a:t>1,06</a:t>
            </a:r>
            <a:endParaRPr lang="en-CA" sz="1200" b="1" dirty="0">
              <a:solidFill>
                <a:srgbClr val="FF0000"/>
              </a:solidFill>
            </a:endParaRPr>
          </a:p>
        </p:txBody>
      </p:sp>
      <p:sp>
        <p:nvSpPr>
          <p:cNvPr id="15" name="Right Brace 14"/>
          <p:cNvSpPr/>
          <p:nvPr/>
        </p:nvSpPr>
        <p:spPr bwMode="auto">
          <a:xfrm>
            <a:off x="6246319" y="4293096"/>
            <a:ext cx="144016" cy="576064"/>
          </a:xfrm>
          <a:prstGeom prst="rightBrace">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sp>
        <p:nvSpPr>
          <p:cNvPr id="4" name="TextBox 3"/>
          <p:cNvSpPr txBox="1"/>
          <p:nvPr/>
        </p:nvSpPr>
        <p:spPr>
          <a:xfrm>
            <a:off x="1115616" y="5607108"/>
            <a:ext cx="3168352" cy="461665"/>
          </a:xfrm>
          <a:prstGeom prst="rect">
            <a:avLst/>
          </a:prstGeom>
          <a:noFill/>
        </p:spPr>
        <p:txBody>
          <a:bodyPr wrap="square" rtlCol="0">
            <a:spAutoFit/>
          </a:bodyPr>
          <a:lstStyle/>
          <a:p>
            <a:r>
              <a:rPr lang="fr-CA" sz="1200" dirty="0" smtClean="0"/>
              <a:t>Établis en fonction des 300 médicaments solides administrés par voie orale les plus vendus au Canada</a:t>
            </a:r>
            <a:endParaRPr lang="fr-CA" sz="1200" dirty="0"/>
          </a:p>
        </p:txBody>
      </p:sp>
    </p:spTree>
    <p:extLst>
      <p:ext uri="{BB962C8B-B14F-4D97-AF65-F5344CB8AC3E}">
        <p14:creationId xmlns:p14="http://schemas.microsoft.com/office/powerpoint/2010/main" val="150344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66800" y="260648"/>
            <a:ext cx="7848600" cy="714364"/>
          </a:xfrm>
        </p:spPr>
        <p:txBody>
          <a:bodyPr/>
          <a:lstStyle/>
          <a:p>
            <a:r>
              <a:rPr lang="fr-CA" sz="2800" dirty="0" smtClean="0">
                <a:solidFill>
                  <a:schemeClr val="tx1"/>
                </a:solidFill>
              </a:rPr>
              <a:t>Aperçu du CEPMB</a:t>
            </a:r>
            <a:br>
              <a:rPr lang="fr-CA" sz="2800" dirty="0" smtClean="0">
                <a:solidFill>
                  <a:schemeClr val="tx1"/>
                </a:solidFill>
              </a:rPr>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66800" y="980728"/>
            <a:ext cx="7848600" cy="4114800"/>
          </a:xfrm>
        </p:spPr>
        <p:txBody>
          <a:bodyPr/>
          <a:lstStyle/>
          <a:p>
            <a:pPr>
              <a:buFont typeface="Wingdings" pitchFamily="2" charset="2"/>
              <a:buChar char="§"/>
              <a:defRPr/>
            </a:pPr>
            <a:r>
              <a:rPr lang="fr-FR" dirty="0">
                <a:solidFill>
                  <a:schemeClr val="tx1"/>
                </a:solidFill>
              </a:rPr>
              <a:t>Créé en 1987 comme pilier de protection du consommateur en vertu des modifications apportées à la </a:t>
            </a:r>
            <a:r>
              <a:rPr lang="fr-FR" i="1" dirty="0">
                <a:solidFill>
                  <a:schemeClr val="tx1"/>
                </a:solidFill>
              </a:rPr>
              <a:t>Loi sur les </a:t>
            </a:r>
            <a:r>
              <a:rPr lang="fr-FR" i="1" dirty="0" smtClean="0">
                <a:solidFill>
                  <a:schemeClr val="tx1"/>
                </a:solidFill>
              </a:rPr>
              <a:t>brevets</a:t>
            </a:r>
            <a:endParaRPr lang="en-US" dirty="0">
              <a:solidFill>
                <a:schemeClr val="tx1"/>
              </a:solidFill>
            </a:endParaRPr>
          </a:p>
          <a:p>
            <a:pPr>
              <a:buFont typeface="Wingdings" pitchFamily="2" charset="2"/>
              <a:buChar char="§"/>
              <a:defRPr/>
            </a:pPr>
            <a:r>
              <a:rPr lang="fr-CA" dirty="0">
                <a:solidFill>
                  <a:schemeClr val="tx1"/>
                </a:solidFill>
              </a:rPr>
              <a:t>Le CEPMB est un organisme indépendant qui détient des pouvoirs quasi judiciaires. </a:t>
            </a:r>
            <a:r>
              <a:rPr lang="fr-CA" dirty="0" smtClean="0">
                <a:solidFill>
                  <a:schemeClr val="tx1"/>
                </a:solidFill>
              </a:rPr>
              <a:t>Il est investi d’un double rôle :</a:t>
            </a:r>
            <a:endParaRPr lang="en-US" dirty="0">
              <a:solidFill>
                <a:schemeClr val="tx1"/>
              </a:solidFill>
            </a:endParaRPr>
          </a:p>
          <a:p>
            <a:pPr lvl="1">
              <a:buFont typeface="Wingdings" pitchFamily="2" charset="2"/>
              <a:buChar char="§"/>
              <a:defRPr/>
            </a:pPr>
            <a:r>
              <a:rPr lang="fr-CA" sz="2000" b="1" i="1" dirty="0">
                <a:solidFill>
                  <a:schemeClr val="tx1"/>
                </a:solidFill>
              </a:rPr>
              <a:t>Réglementation </a:t>
            </a:r>
            <a:r>
              <a:rPr lang="fr-CA" sz="2000" b="1" dirty="0">
                <a:solidFill>
                  <a:schemeClr val="tx1"/>
                </a:solidFill>
              </a:rPr>
              <a:t>:</a:t>
            </a:r>
            <a:r>
              <a:rPr lang="fr-CA" sz="2000" dirty="0">
                <a:solidFill>
                  <a:schemeClr val="tx1"/>
                </a:solidFill>
              </a:rPr>
              <a:t> Veiller à ce que les prix auxquels les brevetés vendent leurs médicaments brevetés au Canada ne soient pas excessifs</a:t>
            </a:r>
          </a:p>
          <a:p>
            <a:pPr lvl="1">
              <a:buFont typeface="Wingdings" pitchFamily="2" charset="2"/>
              <a:buChar char="§"/>
              <a:defRPr/>
            </a:pPr>
            <a:r>
              <a:rPr lang="fr-CA" sz="2000" b="1" i="1" dirty="0">
                <a:solidFill>
                  <a:schemeClr val="tx1"/>
                </a:solidFill>
              </a:rPr>
              <a:t>Rapport </a:t>
            </a:r>
            <a:r>
              <a:rPr lang="fr-CA" sz="2000" b="1" dirty="0">
                <a:solidFill>
                  <a:schemeClr val="tx1"/>
                </a:solidFill>
              </a:rPr>
              <a:t>:</a:t>
            </a:r>
            <a:r>
              <a:rPr lang="fr-CA" sz="2000" dirty="0">
                <a:solidFill>
                  <a:schemeClr val="tx1"/>
                </a:solidFill>
              </a:rPr>
              <a:t> Faire rapport des tendances relatives aux produits pharmaceutiques ainsi que des dépenses de recherche </a:t>
            </a:r>
            <a:r>
              <a:rPr lang="fr-CA" sz="2000" dirty="0" smtClean="0">
                <a:solidFill>
                  <a:schemeClr val="tx1"/>
                </a:solidFill>
              </a:rPr>
              <a:t>et développement des brevetés</a:t>
            </a:r>
            <a:endParaRPr lang="en-US" sz="2000" dirty="0">
              <a:solidFill>
                <a:schemeClr val="tx1"/>
              </a:solidFill>
            </a:endParaRPr>
          </a:p>
          <a:p>
            <a:pPr>
              <a:buFont typeface="Wingdings" pitchFamily="2" charset="2"/>
              <a:buChar char="§"/>
            </a:pPr>
            <a:r>
              <a:rPr lang="fr-CA" dirty="0">
                <a:solidFill>
                  <a:schemeClr val="tx1"/>
                </a:solidFill>
              </a:rPr>
              <a:t>Compétence</a:t>
            </a:r>
          </a:p>
          <a:p>
            <a:pPr lvl="1">
              <a:buFont typeface="Wingdings" pitchFamily="2" charset="2"/>
              <a:buChar char="§"/>
            </a:pPr>
            <a:r>
              <a:rPr lang="fr-CA" sz="2000" dirty="0">
                <a:solidFill>
                  <a:schemeClr val="tx1"/>
                </a:solidFill>
              </a:rPr>
              <a:t>Réglementation des prix départ-usine, à savoir les prix auxquels les brevetés vendent leurs médicaments brevetés pour usage humain ou vétérinaire au Canada aux grossistes, aux hôpitaux et aux </a:t>
            </a:r>
            <a:r>
              <a:rPr lang="fr-CA" sz="2000" dirty="0" smtClean="0">
                <a:solidFill>
                  <a:schemeClr val="tx1"/>
                </a:solidFill>
              </a:rPr>
              <a:t>pharmacies</a:t>
            </a:r>
            <a:endParaRPr lang="en-CA" sz="1800" dirty="0">
              <a:solidFill>
                <a:schemeClr val="tx1"/>
              </a:solidFill>
            </a:endParaRPr>
          </a:p>
          <a:p>
            <a:pPr>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a:p>
            <a:pPr lvl="1">
              <a:buFont typeface="Wingdings" pitchFamily="2" charset="2"/>
              <a:buChar char="§"/>
            </a:pPr>
            <a:endParaRPr lang="en-US" dirty="0" smtClean="0">
              <a:solidFill>
                <a:schemeClr val="tx1"/>
              </a:solidFill>
            </a:endParaRPr>
          </a:p>
          <a:p>
            <a:pPr>
              <a:buFont typeface="Wingdings" pitchFamily="2" charset="2"/>
              <a:buChar char="§"/>
            </a:pPr>
            <a:endParaRPr lang="en-US" dirty="0" smtClean="0">
              <a:solidFill>
                <a:schemeClr val="tx1"/>
              </a:solidFill>
            </a:endParaRPr>
          </a:p>
        </p:txBody>
      </p:sp>
      <p:sp>
        <p:nvSpPr>
          <p:cNvPr id="2" name="Slide Number Placeholder 1"/>
          <p:cNvSpPr>
            <a:spLocks noGrp="1"/>
          </p:cNvSpPr>
          <p:nvPr>
            <p:ph type="sldNum" sz="quarter" idx="10"/>
          </p:nvPr>
        </p:nvSpPr>
        <p:spPr/>
        <p:txBody>
          <a:bodyPr/>
          <a:lstStyle/>
          <a:p>
            <a:fld id="{9AE01BED-D8E1-49C6-9412-EC47A3C5ABFB}" type="slidenum">
              <a:rPr lang="en-US" smtClean="0"/>
              <a:pPr/>
              <a:t>8</a:t>
            </a:fld>
            <a:endParaRPr lang="en-US" dirty="0"/>
          </a:p>
        </p:txBody>
      </p:sp>
    </p:spTree>
    <p:extLst>
      <p:ext uri="{BB962C8B-B14F-4D97-AF65-F5344CB8AC3E}">
        <p14:creationId xmlns:p14="http://schemas.microsoft.com/office/powerpoint/2010/main" val="3073132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43608" y="260648"/>
            <a:ext cx="7848600" cy="714364"/>
          </a:xfrm>
        </p:spPr>
        <p:txBody>
          <a:bodyPr/>
          <a:lstStyle/>
          <a:p>
            <a:r>
              <a:rPr lang="fr-CA" sz="2800" dirty="0" smtClean="0">
                <a:solidFill>
                  <a:schemeClr val="tx1"/>
                </a:solidFill>
              </a:rPr>
              <a:t>Régime de réglementation des prix du CEPMB</a:t>
            </a:r>
            <a:r>
              <a:rPr lang="fr-CA" sz="2800" dirty="0" smtClean="0"/>
              <a:t/>
            </a:r>
            <a:br>
              <a:rPr lang="fr-CA" sz="2800" dirty="0" smtClean="0"/>
            </a:br>
            <a:r>
              <a:rPr lang="fr-CA" sz="2800" dirty="0" smtClean="0"/>
              <a:t>________________________________________________</a:t>
            </a:r>
            <a:br>
              <a:rPr lang="fr-CA" sz="2800" dirty="0" smtClean="0"/>
            </a:br>
            <a:r>
              <a:rPr lang="fr-CA" sz="2800" dirty="0" smtClean="0"/>
              <a:t/>
            </a:r>
            <a:br>
              <a:rPr lang="fr-CA" sz="2800" dirty="0" smtClean="0"/>
            </a:br>
            <a:endParaRPr lang="fr-CA" sz="2800" dirty="0" smtClean="0"/>
          </a:p>
        </p:txBody>
      </p:sp>
      <p:sp>
        <p:nvSpPr>
          <p:cNvPr id="27650" name="Content Placeholder 2"/>
          <p:cNvSpPr>
            <a:spLocks noGrp="1"/>
          </p:cNvSpPr>
          <p:nvPr>
            <p:ph idx="1"/>
          </p:nvPr>
        </p:nvSpPr>
        <p:spPr>
          <a:xfrm>
            <a:off x="1043608" y="1052736"/>
            <a:ext cx="7848600" cy="4896544"/>
          </a:xfrm>
        </p:spPr>
        <p:txBody>
          <a:bodyPr/>
          <a:lstStyle/>
          <a:p>
            <a:pPr>
              <a:buFont typeface="Wingdings" pitchFamily="2" charset="2"/>
              <a:buChar char="§"/>
            </a:pPr>
            <a:r>
              <a:rPr lang="fr-CA" sz="2000" dirty="0">
                <a:solidFill>
                  <a:schemeClr val="tx1"/>
                </a:solidFill>
              </a:rPr>
              <a:t>Compétence : </a:t>
            </a:r>
          </a:p>
          <a:p>
            <a:pPr lvl="1">
              <a:buFont typeface="Wingdings" pitchFamily="2" charset="2"/>
              <a:buChar char="§"/>
            </a:pPr>
            <a:r>
              <a:rPr lang="fr-CA" sz="1800" dirty="0">
                <a:solidFill>
                  <a:schemeClr val="tx1"/>
                </a:solidFill>
                <a:ea typeface="ＭＳ Ｐゴシック"/>
              </a:rPr>
              <a:t>Produits médicamenteux brevetés </a:t>
            </a:r>
            <a:r>
              <a:rPr lang="fr-CA" sz="1800" u="sng" dirty="0">
                <a:solidFill>
                  <a:schemeClr val="tx1"/>
                </a:solidFill>
                <a:ea typeface="ＭＳ Ｐゴシック"/>
              </a:rPr>
              <a:t>et</a:t>
            </a:r>
            <a:r>
              <a:rPr lang="fr-CA" sz="1800" dirty="0">
                <a:solidFill>
                  <a:schemeClr val="tx1"/>
                </a:solidFill>
                <a:ea typeface="ＭＳ Ｐゴシック"/>
              </a:rPr>
              <a:t> vendus au Canada</a:t>
            </a:r>
          </a:p>
          <a:p>
            <a:pPr lvl="1">
              <a:buFont typeface="Wingdings" pitchFamily="2" charset="2"/>
              <a:buChar char="§"/>
            </a:pPr>
            <a:r>
              <a:rPr lang="fr-CA" sz="1800" dirty="0">
                <a:solidFill>
                  <a:schemeClr val="tx1"/>
                </a:solidFill>
              </a:rPr>
              <a:t>Instruments :</a:t>
            </a:r>
          </a:p>
          <a:p>
            <a:pPr lvl="2">
              <a:buFont typeface="Wingdings" pitchFamily="2" charset="2"/>
              <a:buChar char="§"/>
            </a:pPr>
            <a:r>
              <a:rPr lang="fr-CA" sz="1600" i="1" dirty="0">
                <a:solidFill>
                  <a:schemeClr val="tx1"/>
                </a:solidFill>
              </a:rPr>
              <a:t>Loi sur les brevets </a:t>
            </a:r>
            <a:r>
              <a:rPr lang="fr-CA" sz="1600" dirty="0">
                <a:solidFill>
                  <a:schemeClr val="tx1"/>
                </a:solidFill>
              </a:rPr>
              <a:t>(art. </a:t>
            </a:r>
            <a:r>
              <a:rPr lang="fr-CA" sz="1600" dirty="0" smtClean="0">
                <a:solidFill>
                  <a:schemeClr val="tx1"/>
                </a:solidFill>
              </a:rPr>
              <a:t>79 à 103</a:t>
            </a:r>
            <a:r>
              <a:rPr lang="fr-CA" sz="1600" dirty="0">
                <a:solidFill>
                  <a:schemeClr val="tx1"/>
                </a:solidFill>
              </a:rPr>
              <a:t>)</a:t>
            </a:r>
          </a:p>
          <a:p>
            <a:pPr lvl="2">
              <a:buFont typeface="Wingdings" pitchFamily="2" charset="2"/>
              <a:buChar char="§"/>
            </a:pPr>
            <a:r>
              <a:rPr lang="fr-CA" sz="1600" i="1" dirty="0">
                <a:solidFill>
                  <a:schemeClr val="tx1"/>
                </a:solidFill>
              </a:rPr>
              <a:t>Règlement sur les médicaments brevetés</a:t>
            </a:r>
          </a:p>
          <a:p>
            <a:pPr lvl="2">
              <a:buFont typeface="Wingdings" pitchFamily="2" charset="2"/>
              <a:buChar char="§"/>
            </a:pPr>
            <a:r>
              <a:rPr lang="fr-CA" sz="1600" i="1" dirty="0">
                <a:solidFill>
                  <a:schemeClr val="tx1"/>
                </a:solidFill>
              </a:rPr>
              <a:t>Compendium des politiques, des Lignes directrices et des procédures</a:t>
            </a:r>
          </a:p>
          <a:p>
            <a:r>
              <a:rPr lang="fr-CA" sz="2000" dirty="0">
                <a:solidFill>
                  <a:schemeClr val="tx1"/>
                </a:solidFill>
                <a:ea typeface="ＭＳ Ｐゴシック"/>
                <a:cs typeface="ＭＳ Ｐゴシック"/>
              </a:rPr>
              <a:t>Les brevetés ne sont pas tenus de faire approuver les prix de vente de leurs médicaments avant de les </a:t>
            </a:r>
            <a:r>
              <a:rPr lang="fr-CA" sz="2000" dirty="0" smtClean="0">
                <a:solidFill>
                  <a:schemeClr val="tx1"/>
                </a:solidFill>
                <a:ea typeface="ＭＳ Ｐゴシック"/>
                <a:cs typeface="ＭＳ Ｐゴシック"/>
              </a:rPr>
              <a:t>vendre.</a:t>
            </a:r>
            <a:endParaRPr lang="fr-CA" sz="2000" dirty="0">
              <a:solidFill>
                <a:schemeClr val="tx1"/>
              </a:solidFill>
              <a:ea typeface="ＭＳ Ｐゴシック"/>
              <a:cs typeface="ＭＳ Ｐゴシック"/>
            </a:endParaRPr>
          </a:p>
          <a:p>
            <a:r>
              <a:rPr lang="fr-CA" sz="2000" dirty="0">
                <a:solidFill>
                  <a:schemeClr val="tx1"/>
                </a:solidFill>
                <a:ea typeface="ＭＳ Ｐゴシック"/>
                <a:cs typeface="ＭＳ Ｐゴシック"/>
              </a:rPr>
              <a:t>Le CEPMB établit le prix maximal auquel </a:t>
            </a:r>
            <a:r>
              <a:rPr lang="fr-CA" sz="2000" dirty="0" smtClean="0">
                <a:solidFill>
                  <a:schemeClr val="tx1"/>
                </a:solidFill>
                <a:ea typeface="ＭＳ Ｐゴシック"/>
                <a:cs typeface="ＭＳ Ｐゴシック"/>
              </a:rPr>
              <a:t>un </a:t>
            </a:r>
            <a:r>
              <a:rPr lang="fr-CA" sz="2000" dirty="0">
                <a:solidFill>
                  <a:schemeClr val="tx1"/>
                </a:solidFill>
                <a:ea typeface="ＭＳ Ｐゴシック"/>
                <a:cs typeface="ＭＳ Ｐゴシック"/>
              </a:rPr>
              <a:t>médicament peut être vendu au Canada, mais </a:t>
            </a:r>
            <a:r>
              <a:rPr lang="fr-CA" sz="2000" dirty="0" smtClean="0">
                <a:solidFill>
                  <a:schemeClr val="tx1"/>
                </a:solidFill>
                <a:ea typeface="ＭＳ Ｐゴシック"/>
                <a:cs typeface="ＭＳ Ｐゴシック"/>
              </a:rPr>
              <a:t>NE </a:t>
            </a:r>
            <a:r>
              <a:rPr lang="fr-CA" sz="2000" dirty="0">
                <a:solidFill>
                  <a:schemeClr val="tx1"/>
                </a:solidFill>
                <a:ea typeface="ＭＳ Ｐゴシック"/>
                <a:cs typeface="ＭＳ Ｐゴシック"/>
              </a:rPr>
              <a:t>fixe </a:t>
            </a:r>
            <a:r>
              <a:rPr lang="fr-CA" sz="2000" dirty="0" smtClean="0">
                <a:solidFill>
                  <a:schemeClr val="tx1"/>
                </a:solidFill>
                <a:ea typeface="ＭＳ Ｐゴシック"/>
                <a:cs typeface="ＭＳ Ｐゴシック"/>
              </a:rPr>
              <a:t>PAS </a:t>
            </a:r>
            <a:r>
              <a:rPr lang="fr-CA" sz="2000" dirty="0">
                <a:solidFill>
                  <a:schemeClr val="tx1"/>
                </a:solidFill>
                <a:ea typeface="ＭＳ Ｐゴシック"/>
                <a:cs typeface="ＭＳ Ｐゴシック"/>
              </a:rPr>
              <a:t>son prix de </a:t>
            </a:r>
            <a:r>
              <a:rPr lang="fr-CA" sz="2000" dirty="0" smtClean="0">
                <a:solidFill>
                  <a:schemeClr val="tx1"/>
                </a:solidFill>
                <a:ea typeface="ＭＳ Ｐゴシック"/>
                <a:cs typeface="ＭＳ Ｐゴシック"/>
              </a:rPr>
              <a:t>vente.</a:t>
            </a:r>
            <a:endParaRPr lang="fr-CA" sz="2000" dirty="0">
              <a:solidFill>
                <a:schemeClr val="tx1"/>
              </a:solidFill>
              <a:ea typeface="ＭＳ Ｐゴシック"/>
              <a:cs typeface="ＭＳ Ｐゴシック"/>
            </a:endParaRPr>
          </a:p>
          <a:p>
            <a:pPr>
              <a:buFont typeface="Wingdings" pitchFamily="2" charset="2"/>
              <a:buChar char="§"/>
            </a:pPr>
            <a:r>
              <a:rPr lang="fr-CA" sz="2000" dirty="0" smtClean="0">
                <a:solidFill>
                  <a:schemeClr val="tx1"/>
                </a:solidFill>
              </a:rPr>
              <a:t>Examens des </a:t>
            </a:r>
            <a:r>
              <a:rPr lang="fr-CA" sz="2000" dirty="0">
                <a:solidFill>
                  <a:schemeClr val="tx1"/>
                </a:solidFill>
              </a:rPr>
              <a:t>prix </a:t>
            </a:r>
            <a:r>
              <a:rPr lang="fr-CA" sz="2000" dirty="0" smtClean="0">
                <a:solidFill>
                  <a:schemeClr val="tx1"/>
                </a:solidFill>
              </a:rPr>
              <a:t>effectués régulièrement </a:t>
            </a:r>
            <a:r>
              <a:rPr lang="fr-CA" sz="2000" dirty="0">
                <a:solidFill>
                  <a:schemeClr val="tx1"/>
                </a:solidFill>
              </a:rPr>
              <a:t>afin d’assurer la conformité aux Lignes directrices en conjonction avec des </a:t>
            </a:r>
            <a:r>
              <a:rPr lang="fr-CA" sz="2000" dirty="0" smtClean="0">
                <a:solidFill>
                  <a:schemeClr val="tx1"/>
                </a:solidFill>
              </a:rPr>
              <a:t>mécanismes de mise en application </a:t>
            </a:r>
            <a:r>
              <a:rPr lang="fr-CA" sz="2000" dirty="0">
                <a:solidFill>
                  <a:schemeClr val="tx1"/>
                </a:solidFill>
              </a:rPr>
              <a:t>(enquêtes, </a:t>
            </a:r>
            <a:r>
              <a:rPr lang="fr-CA" sz="2000" dirty="0" smtClean="0">
                <a:solidFill>
                  <a:schemeClr val="tx1"/>
                </a:solidFill>
              </a:rPr>
              <a:t>Engagements </a:t>
            </a:r>
            <a:r>
              <a:rPr lang="fr-CA" sz="2000" dirty="0">
                <a:solidFill>
                  <a:schemeClr val="tx1"/>
                </a:solidFill>
              </a:rPr>
              <a:t>de conformité volontaire, audiences, </a:t>
            </a:r>
            <a:r>
              <a:rPr lang="fr-CA" sz="2000" dirty="0" smtClean="0">
                <a:solidFill>
                  <a:schemeClr val="tx1"/>
                </a:solidFill>
              </a:rPr>
              <a:t>ordonnances)</a:t>
            </a:r>
            <a:endParaRPr lang="en-US" dirty="0" smtClean="0">
              <a:solidFill>
                <a:schemeClr val="tx1"/>
              </a:solidFill>
            </a:endParaRPr>
          </a:p>
        </p:txBody>
      </p:sp>
      <p:sp>
        <p:nvSpPr>
          <p:cNvPr id="27651" name="Slide Number Placeholder 3"/>
          <p:cNvSpPr>
            <a:spLocks noGrp="1"/>
          </p:cNvSpPr>
          <p:nvPr>
            <p:ph type="sldNum" sz="quarter" idx="10"/>
          </p:nvPr>
        </p:nvSpPr>
        <p:spPr>
          <a:noFill/>
        </p:spPr>
        <p:txBody>
          <a:bodyPr/>
          <a:lstStyle/>
          <a:p>
            <a:fld id="{406D765F-0B18-46DC-B9D8-E155368419D6}" type="slidenum">
              <a:rPr lang="en-US" smtClean="0">
                <a:latin typeface="Arial" pitchFamily="-60" charset="-52"/>
                <a:ea typeface="ＭＳ Ｐゴシック" pitchFamily="-60" charset="-128"/>
                <a:cs typeface="ＭＳ Ｐゴシック" pitchFamily="-60" charset="-128"/>
              </a:rPr>
              <a:pPr/>
              <a:t>9</a:t>
            </a:fld>
            <a:endParaRPr lang="en-US" dirty="0" smtClean="0">
              <a:solidFill>
                <a:schemeClr val="tx1"/>
              </a:solidFill>
              <a:latin typeface="Arial" pitchFamily="-60" charset="-52"/>
              <a:ea typeface="ＭＳ Ｐゴシック" pitchFamily="-60" charset="-128"/>
              <a:cs typeface="ＭＳ Ｐゴシック" pitchFamily="-60" charset="-128"/>
            </a:endParaRPr>
          </a:p>
        </p:txBody>
      </p:sp>
    </p:spTree>
    <p:extLst>
      <p:ext uri="{BB962C8B-B14F-4D97-AF65-F5344CB8AC3E}">
        <p14:creationId xmlns:p14="http://schemas.microsoft.com/office/powerpoint/2010/main" val="2738943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PMPRB - Boudreau - Market Access Summit - Nov 15 2011</Template>
  <TotalTime>41525</TotalTime>
  <Words>2111</Words>
  <Application>Microsoft Office PowerPoint</Application>
  <PresentationFormat>On-screen Show (4:3)</PresentationFormat>
  <Paragraphs>302</Paragraphs>
  <Slides>27</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Presentation 2</vt:lpstr>
      <vt:lpstr>Worksheet</vt:lpstr>
      <vt:lpstr>Document</vt:lpstr>
      <vt:lpstr>Conseil d’examen du prix des médicaments brevetés (CEPMB) : Tendances et questions relatives à la réglementation</vt:lpstr>
      <vt:lpstr>Sommaire ________________________________________________  </vt:lpstr>
      <vt:lpstr>Tendances du marché – Le Canada dans le contexte mondial ________________________________________________  </vt:lpstr>
      <vt:lpstr>Tendances du marché – Part en pourcentage du nombre total des ordonnances* par segment, de 2005-2006 à 2010-2011</vt:lpstr>
      <vt:lpstr>Tendances du marché – Le Canada dans le contexte mondial _________________________________________________</vt:lpstr>
      <vt:lpstr>Après le lancement, assurer la surveillance du prix de transaction moyen (PTM) par rapport au prix moyen non excessif (PMNE), assujetti à la limite établie en fonction de l’Indice des prix à la consommation (IPC)   Ratio moyen du prix de 2011 par rapport au prix de lancement par année de lancement</vt:lpstr>
      <vt:lpstr>Le Canada par rapport à 21 États membres de l’Union européenne (UE) – 2010</vt:lpstr>
      <vt:lpstr>Aperçu du CEPMB ________________________________________________  </vt:lpstr>
      <vt:lpstr>Régime de réglementation des prix du CEPMB ________________________________________________  </vt:lpstr>
      <vt:lpstr>Régime de réglementation des prix du CEPMB _______________________________________________</vt:lpstr>
      <vt:lpstr>Tests appliqués aux prix du CEPMB Combinaison de l’amélioration thérapeutique et du prix de référence international _________________________________________________   </vt:lpstr>
      <vt:lpstr>Critères justifiant la tenue d’une enquête et résultats ________________________________________________  </vt:lpstr>
      <vt:lpstr>Lignes directrices révisées – janvier 2010  </vt:lpstr>
      <vt:lpstr>Plan de surveillance et d’évaluation des Lignes directrices – 2010 ________________________________________________</vt:lpstr>
      <vt:lpstr>Statistiques relatives à la réglementation     </vt:lpstr>
      <vt:lpstr>Statistiques relatives à la réglementation : Engagements de conformité volontaire et ordonnances du Conseil de 2008 à 2012  ________________________________________________  </vt:lpstr>
      <vt:lpstr>Mise à jour sur les audiences ________________________________________________  </vt:lpstr>
      <vt:lpstr>Progrès prévus ___________________________________________________________________  </vt:lpstr>
      <vt:lpstr>Calendrier des révisions judiciaires __________________________________________ </vt:lpstr>
      <vt:lpstr>Prochaines étapes ________________________________________________  </vt:lpstr>
      <vt:lpstr>PowerPoint Presentation</vt:lpstr>
      <vt:lpstr>Annexe A</vt:lpstr>
      <vt:lpstr>Tendances du marché – Dépenses des régimes publics d’assurance-médicaments canadiens* en médicaments sur ordonnance, taux de croissance et totaux annuels de 2005-2006 à 2010-2011</vt:lpstr>
      <vt:lpstr>Le Canada par rapport à divers pays membres de l’OCDE 2010 </vt:lpstr>
      <vt:lpstr>Annexe B</vt:lpstr>
      <vt:lpstr>Modifications et précisions apportées aux Lignes directrices depuis 2010</vt:lpstr>
      <vt:lpstr> ________________________________________________   </vt:lpstr>
    </vt:vector>
  </TitlesOfParts>
  <Company>Gov of 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Canada’s Patented Medicine Prices Review Board</dc:title>
  <dc:creator>PMPRB-CEPMB</dc:creator>
  <cp:lastModifiedBy>PMPRB-CEPMB</cp:lastModifiedBy>
  <cp:revision>563</cp:revision>
  <cp:lastPrinted>2012-11-23T21:04:45Z</cp:lastPrinted>
  <dcterms:created xsi:type="dcterms:W3CDTF">2011-01-17T17:24:36Z</dcterms:created>
  <dcterms:modified xsi:type="dcterms:W3CDTF">2012-11-26T17:55:33Z</dcterms:modified>
</cp:coreProperties>
</file>