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60" r:id="rId2"/>
    <p:sldId id="318" r:id="rId3"/>
    <p:sldId id="319" r:id="rId4"/>
    <p:sldId id="360" r:id="rId5"/>
    <p:sldId id="362" r:id="rId6"/>
    <p:sldId id="367" r:id="rId7"/>
    <p:sldId id="366" r:id="rId8"/>
    <p:sldId id="351" r:id="rId9"/>
    <p:sldId id="349" r:id="rId10"/>
    <p:sldId id="363" r:id="rId11"/>
    <p:sldId id="323" r:id="rId12"/>
    <p:sldId id="324" r:id="rId13"/>
    <p:sldId id="34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MPRB-CEPMB" initials="ISD" lastIdx="10" clrIdx="0"/>
  <p:cmAuthor id="1" name=" Robert Squires" initials="R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58A"/>
    <a:srgbClr val="FC8502"/>
    <a:srgbClr val="FF9225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4" autoAdjust="0"/>
    <p:restoredTop sz="97707" autoAdjust="0"/>
  </p:normalViewPr>
  <p:slideViewPr>
    <p:cSldViewPr>
      <p:cViewPr>
        <p:scale>
          <a:sx n="55" d="100"/>
          <a:sy n="55" d="100"/>
        </p:scale>
        <p:origin x="-2622" y="-12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PMPRBDATA\PEA\SHARE\4%20-%20Policy\1%20-%20Briefing%20Material%20&amp;%20Policy%20Issues%20(Non-Guidelines%20Specfic)\1%20-%20Conferences\2012-03-21%20-%20(LONDON)%20Pharma%20Pricing%20and%20Mkt%20Access%20Outlook\data%20for%20deck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effectLst/>
                <a:latin typeface="Arial" pitchFamily="34" charset="0"/>
                <a:cs typeface="Arial" pitchFamily="34" charset="0"/>
              </a:rPr>
              <a:t>Avg Bilateral Foreign-to-Canadian Price Ratios: Top 300 selling oral solids in Canada </a:t>
            </a:r>
            <a:endParaRPr lang="en-CA" sz="1000">
              <a:effectLst/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12198600174978129"/>
          <c:y val="6.0185185185185175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RATIO</c:v>
                </c:pt>
              </c:strCache>
            </c:strRef>
          </c:tx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cat>
            <c:strRef>
              <c:f>Sheet2!$B$1:$Q$1</c:f>
              <c:strCache>
                <c:ptCount val="16"/>
                <c:pt idx="0">
                  <c:v>S.Korea</c:v>
                </c:pt>
                <c:pt idx="1">
                  <c:v>Italy</c:v>
                </c:pt>
                <c:pt idx="2">
                  <c:v>UK</c:v>
                </c:pt>
                <c:pt idx="3">
                  <c:v>Australia</c:v>
                </c:pt>
                <c:pt idx="4">
                  <c:v>France</c:v>
                </c:pt>
                <c:pt idx="5">
                  <c:v>Spain</c:v>
                </c:pt>
                <c:pt idx="6">
                  <c:v>Austria</c:v>
                </c:pt>
                <c:pt idx="7">
                  <c:v>Belgium</c:v>
                </c:pt>
                <c:pt idx="8">
                  <c:v>Sweden</c:v>
                </c:pt>
                <c:pt idx="9">
                  <c:v>Switzerland</c:v>
                </c:pt>
                <c:pt idx="10">
                  <c:v>Denmark</c:v>
                </c:pt>
                <c:pt idx="11">
                  <c:v>CAN</c:v>
                </c:pt>
                <c:pt idx="12">
                  <c:v>Germany</c:v>
                </c:pt>
                <c:pt idx="13">
                  <c:v>Mexico</c:v>
                </c:pt>
                <c:pt idx="14">
                  <c:v>Japan</c:v>
                </c:pt>
                <c:pt idx="15">
                  <c:v>USA</c:v>
                </c:pt>
              </c:strCache>
            </c:strRef>
          </c:cat>
          <c:val>
            <c:numRef>
              <c:f>Sheet2!$B$2:$Q$2</c:f>
              <c:numCache>
                <c:formatCode>0.00</c:formatCode>
                <c:ptCount val="16"/>
                <c:pt idx="0">
                  <c:v>0.59101666012101328</c:v>
                </c:pt>
                <c:pt idx="1">
                  <c:v>0.70100552003845962</c:v>
                </c:pt>
                <c:pt idx="2">
                  <c:v>0.7712038975871307</c:v>
                </c:pt>
                <c:pt idx="3">
                  <c:v>0.77168945264650579</c:v>
                </c:pt>
                <c:pt idx="4">
                  <c:v>0.78201379231932922</c:v>
                </c:pt>
                <c:pt idx="5">
                  <c:v>0.79006125499874391</c:v>
                </c:pt>
                <c:pt idx="6">
                  <c:v>0.83732731366736979</c:v>
                </c:pt>
                <c:pt idx="7">
                  <c:v>0.83839003995060335</c:v>
                </c:pt>
                <c:pt idx="8">
                  <c:v>0.89036637331093649</c:v>
                </c:pt>
                <c:pt idx="9">
                  <c:v>0.93791762385700228</c:v>
                </c:pt>
                <c:pt idx="10">
                  <c:v>0.98122420959165368</c:v>
                </c:pt>
                <c:pt idx="11">
                  <c:v>1</c:v>
                </c:pt>
                <c:pt idx="12">
                  <c:v>1.0568606662897437</c:v>
                </c:pt>
                <c:pt idx="13">
                  <c:v>1.2431303886110778</c:v>
                </c:pt>
                <c:pt idx="14">
                  <c:v>1.2684246522512026</c:v>
                </c:pt>
                <c:pt idx="15">
                  <c:v>1.9323012667638908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65024"/>
        <c:axId val="87210176"/>
      </c:barChart>
      <c:catAx>
        <c:axId val="33665024"/>
        <c:scaling>
          <c:orientation val="minMax"/>
        </c:scaling>
        <c:delete val="0"/>
        <c:axPos val="b"/>
        <c:majorTickMark val="out"/>
        <c:minorTickMark val="none"/>
        <c:tickLblPos val="nextTo"/>
        <c:crossAx val="87210176"/>
        <c:crosses val="autoZero"/>
        <c:auto val="1"/>
        <c:lblAlgn val="ctr"/>
        <c:lblOffset val="100"/>
        <c:noMultiLvlLbl val="0"/>
      </c:catAx>
      <c:valAx>
        <c:axId val="87210176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alpha val="26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spPr>
          <a:ln>
            <a:solidFill>
              <a:schemeClr val="accent1">
                <a:alpha val="6000"/>
              </a:schemeClr>
            </a:solidFill>
          </a:ln>
        </c:spPr>
        <c:crossAx val="33665024"/>
        <c:crosses val="autoZero"/>
        <c:crossBetween val="between"/>
      </c:valAx>
      <c:spPr>
        <a:ln>
          <a:solidFill>
            <a:schemeClr val="accent1">
              <a:alpha val="19000"/>
            </a:schemeClr>
          </a:solidFill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73"/>
        <c:overlap val="42"/>
        <c:axId val="33726464"/>
        <c:axId val="89653824"/>
      </c:barChart>
      <c:catAx>
        <c:axId val="33726464"/>
        <c:scaling>
          <c:orientation val="minMax"/>
        </c:scaling>
        <c:delete val="0"/>
        <c:axPos val="l"/>
        <c:majorTickMark val="none"/>
        <c:minorTickMark val="none"/>
        <c:tickLblPos val="nextTo"/>
        <c:crossAx val="89653824"/>
        <c:crosses val="autoZero"/>
        <c:auto val="1"/>
        <c:lblAlgn val="ctr"/>
        <c:lblOffset val="100"/>
        <c:noMultiLvlLbl val="0"/>
      </c:catAx>
      <c:valAx>
        <c:axId val="89653824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33726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7286400"/>
        <c:axId val="89655552"/>
      </c:barChart>
      <c:catAx>
        <c:axId val="37286400"/>
        <c:scaling>
          <c:orientation val="minMax"/>
        </c:scaling>
        <c:delete val="0"/>
        <c:axPos val="l"/>
        <c:majorTickMark val="none"/>
        <c:minorTickMark val="none"/>
        <c:tickLblPos val="nextTo"/>
        <c:crossAx val="89655552"/>
        <c:crosses val="autoZero"/>
        <c:auto val="1"/>
        <c:lblAlgn val="ctr"/>
        <c:lblOffset val="100"/>
        <c:noMultiLvlLbl val="0"/>
      </c:catAx>
      <c:valAx>
        <c:axId val="89655552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37286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3730048"/>
        <c:axId val="89657280"/>
      </c:barChart>
      <c:catAx>
        <c:axId val="33730048"/>
        <c:scaling>
          <c:orientation val="minMax"/>
        </c:scaling>
        <c:delete val="0"/>
        <c:axPos val="l"/>
        <c:majorTickMark val="none"/>
        <c:minorTickMark val="none"/>
        <c:tickLblPos val="nextTo"/>
        <c:crossAx val="89657280"/>
        <c:crosses val="autoZero"/>
        <c:auto val="1"/>
        <c:lblAlgn val="ctr"/>
        <c:lblOffset val="100"/>
        <c:noMultiLvlLbl val="0"/>
      </c:catAx>
      <c:valAx>
        <c:axId val="8965728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337300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AVERAGE BILATERAL FOREIGN-TO-CANADIAN PRICE </a:t>
            </a:r>
            <a:r>
              <a:rPr lang="en-US" dirty="0" smtClean="0"/>
              <a:t>RATIOS</a:t>
            </a: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9.5887510218208821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62659856856398"/>
          <c:y val="0.14608949105768332"/>
          <c:w val="0.84640583009561077"/>
          <c:h val="0.7819660278314267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'STATS 2010 corrected'!$B$34</c:f>
              <c:strCache>
                <c:ptCount val="1"/>
                <c:pt idx="0">
                  <c:v>AVERAGE BILATERAL FOREIGN-TO-CANADIAN PRICE RATIOS, OECD COUNTRIES, 2010 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invertIfNegative val="0"/>
          <c:dPt>
            <c:idx val="4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accent2"/>
                </a:solidFill>
              </a:ln>
            </c:spPr>
          </c:dPt>
          <c:dPt>
            <c:idx val="21"/>
            <c:invertIfNegative val="0"/>
            <c:bubble3D val="0"/>
          </c:dPt>
          <c:cat>
            <c:strRef>
              <c:f>'STATS 2010 corrected'!$A$35:$A$56</c:f>
              <c:strCache>
                <c:ptCount val="22"/>
                <c:pt idx="0">
                  <c:v>Czech Republic</c:v>
                </c:pt>
                <c:pt idx="1">
                  <c:v>Estonia</c:v>
                </c:pt>
                <c:pt idx="2">
                  <c:v>Slovakia</c:v>
                </c:pt>
                <c:pt idx="3">
                  <c:v>Slovenia</c:v>
                </c:pt>
                <c:pt idx="4">
                  <c:v>Italy</c:v>
                </c:pt>
                <c:pt idx="5">
                  <c:v>Portugal</c:v>
                </c:pt>
                <c:pt idx="6">
                  <c:v>Poland</c:v>
                </c:pt>
                <c:pt idx="7">
                  <c:v>Hungary</c:v>
                </c:pt>
                <c:pt idx="8">
                  <c:v>Finland</c:v>
                </c:pt>
                <c:pt idx="9">
                  <c:v>Greece</c:v>
                </c:pt>
                <c:pt idx="10">
                  <c:v>United Kingdom</c:v>
                </c:pt>
                <c:pt idx="11">
                  <c:v>Netherlands</c:v>
                </c:pt>
                <c:pt idx="12">
                  <c:v>France</c:v>
                </c:pt>
                <c:pt idx="13">
                  <c:v>Spain</c:v>
                </c:pt>
                <c:pt idx="14">
                  <c:v>Austria</c:v>
                </c:pt>
                <c:pt idx="15">
                  <c:v>Belgium</c:v>
                </c:pt>
                <c:pt idx="16">
                  <c:v>Luxembourg</c:v>
                </c:pt>
                <c:pt idx="17">
                  <c:v>Sweden</c:v>
                </c:pt>
                <c:pt idx="18">
                  <c:v>Ireland</c:v>
                </c:pt>
                <c:pt idx="19">
                  <c:v>Denmark</c:v>
                </c:pt>
                <c:pt idx="20">
                  <c:v>Canada</c:v>
                </c:pt>
                <c:pt idx="21">
                  <c:v>Germany</c:v>
                </c:pt>
              </c:strCache>
            </c:strRef>
          </c:cat>
          <c:val>
            <c:numRef>
              <c:f>'STATS 2010 corrected'!$B$35:$B$56</c:f>
              <c:numCache>
                <c:formatCode>0.00</c:formatCode>
                <c:ptCount val="22"/>
                <c:pt idx="0">
                  <c:v>0.61047432006604774</c:v>
                </c:pt>
                <c:pt idx="1">
                  <c:v>0.66012823001336829</c:v>
                </c:pt>
                <c:pt idx="2">
                  <c:v>0.67810153728481048</c:v>
                </c:pt>
                <c:pt idx="3">
                  <c:v>0.69116096215035383</c:v>
                </c:pt>
                <c:pt idx="4">
                  <c:v>0.70100552003845917</c:v>
                </c:pt>
                <c:pt idx="5">
                  <c:v>0.71052258356373654</c:v>
                </c:pt>
                <c:pt idx="6">
                  <c:v>0.71613197656896543</c:v>
                </c:pt>
                <c:pt idx="7">
                  <c:v>0.73932761918768153</c:v>
                </c:pt>
                <c:pt idx="8">
                  <c:v>0.74413845585148242</c:v>
                </c:pt>
                <c:pt idx="9">
                  <c:v>0.76235077463171708</c:v>
                </c:pt>
                <c:pt idx="10">
                  <c:v>0.77120389758713059</c:v>
                </c:pt>
                <c:pt idx="11">
                  <c:v>0.78000307213242903</c:v>
                </c:pt>
                <c:pt idx="12">
                  <c:v>0.78201379231932922</c:v>
                </c:pt>
                <c:pt idx="13">
                  <c:v>0.79006125499874391</c:v>
                </c:pt>
                <c:pt idx="14">
                  <c:v>0.83732731366736979</c:v>
                </c:pt>
                <c:pt idx="15">
                  <c:v>0.83839003995060335</c:v>
                </c:pt>
                <c:pt idx="16">
                  <c:v>0.87</c:v>
                </c:pt>
                <c:pt idx="17">
                  <c:v>0.8903663733109366</c:v>
                </c:pt>
                <c:pt idx="18">
                  <c:v>0.92938828621329705</c:v>
                </c:pt>
                <c:pt idx="19">
                  <c:v>0.98122420959165424</c:v>
                </c:pt>
                <c:pt idx="20">
                  <c:v>1</c:v>
                </c:pt>
                <c:pt idx="21">
                  <c:v>1.0568606662897437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89472"/>
        <c:axId val="91136576"/>
      </c:barChart>
      <c:catAx>
        <c:axId val="3728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91136576"/>
        <c:crosses val="autoZero"/>
        <c:auto val="1"/>
        <c:lblAlgn val="ctr"/>
        <c:lblOffset val="100"/>
        <c:noMultiLvlLbl val="0"/>
      </c:catAx>
      <c:valAx>
        <c:axId val="91136576"/>
        <c:scaling>
          <c:orientation val="minMax"/>
          <c:max val="1.07"/>
          <c:min val="0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crossAx val="37289472"/>
        <c:crosses val="autoZero"/>
        <c:crossBetween val="between"/>
        <c:majorUnit val="5.000000000000001E-2"/>
      </c:valAx>
    </c:plotArea>
    <c:plotVisOnly val="1"/>
    <c:dispBlanksAs val="gap"/>
    <c:showDLblsOverMax val="0"/>
  </c:chart>
  <c:spPr>
    <a:noFill/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0.85996</cdr:x>
      <cdr:y>0.23122</cdr:y>
    </cdr:from>
    <cdr:to>
      <cdr:x>0.91794</cdr:x>
      <cdr:y>0.29475</cdr:y>
    </cdr:to>
    <cdr:sp macro="" textlink="">
      <cdr:nvSpPr>
        <cdr:cNvPr id="2" name="TextBox 13"/>
        <cdr:cNvSpPr txBox="1"/>
      </cdr:nvSpPr>
      <cdr:spPr>
        <a:xfrm xmlns:a="http://schemas.openxmlformats.org/drawingml/2006/main">
          <a:off x="6632792" y="1008112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0.93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0.91182</cdr:x>
      <cdr:y>0.15678</cdr:y>
    </cdr:from>
    <cdr:to>
      <cdr:x>0.9767</cdr:x>
      <cdr:y>0.22031</cdr:y>
    </cdr:to>
    <cdr:sp macro="" textlink="">
      <cdr:nvSpPr>
        <cdr:cNvPr id="3" name="TextBox 13"/>
        <cdr:cNvSpPr txBox="1"/>
      </cdr:nvSpPr>
      <cdr:spPr>
        <a:xfrm xmlns:a="http://schemas.openxmlformats.org/drawingml/2006/main">
          <a:off x="6786339" y="683552"/>
          <a:ext cx="48282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" pitchFamily="34" charset="0"/>
              <a:cs typeface="Arial" pitchFamily="34" charset="0"/>
            </a:rPr>
            <a:t>1.00</a:t>
          </a:r>
          <a:endParaRPr lang="en-CA" sz="12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0.8955</cdr:x>
      <cdr:y>0.19819</cdr:y>
    </cdr:from>
    <cdr:to>
      <cdr:x>0.95348</cdr:x>
      <cdr:y>0.26172</cdr:y>
    </cdr:to>
    <cdr:sp macro="" textlink="">
      <cdr:nvSpPr>
        <cdr:cNvPr id="4" name="TextBox 13"/>
        <cdr:cNvSpPr txBox="1"/>
      </cdr:nvSpPr>
      <cdr:spPr>
        <a:xfrm xmlns:a="http://schemas.openxmlformats.org/drawingml/2006/main">
          <a:off x="6906919" y="864096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0.98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0.82262</cdr:x>
      <cdr:y>0.28077</cdr:y>
    </cdr:from>
    <cdr:to>
      <cdr:x>0.8806</cdr:x>
      <cdr:y>0.3443</cdr:y>
    </cdr:to>
    <cdr:sp macro="" textlink="">
      <cdr:nvSpPr>
        <cdr:cNvPr id="5" name="TextBox 13"/>
        <cdr:cNvSpPr txBox="1"/>
      </cdr:nvSpPr>
      <cdr:spPr>
        <a:xfrm xmlns:a="http://schemas.openxmlformats.org/drawingml/2006/main">
          <a:off x="6344760" y="1224136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0.89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0.80394</cdr:x>
      <cdr:y>0.3138</cdr:y>
    </cdr:from>
    <cdr:to>
      <cdr:x>0.86192</cdr:x>
      <cdr:y>0.37733</cdr:y>
    </cdr:to>
    <cdr:sp macro="" textlink="">
      <cdr:nvSpPr>
        <cdr:cNvPr id="6" name="TextBox 13"/>
        <cdr:cNvSpPr txBox="1"/>
      </cdr:nvSpPr>
      <cdr:spPr>
        <a:xfrm xmlns:a="http://schemas.openxmlformats.org/drawingml/2006/main">
          <a:off x="6200744" y="1368152"/>
          <a:ext cx="44720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0.87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0.66814</cdr:x>
      <cdr:y>0.85297</cdr:y>
    </cdr:from>
    <cdr:to>
      <cdr:x>0.76489</cdr:x>
      <cdr:y>0.9165</cdr:y>
    </cdr:to>
    <cdr:sp macro="" textlink="">
      <cdr:nvSpPr>
        <cdr:cNvPr id="7" name="TextBox 13"/>
        <cdr:cNvSpPr txBox="1"/>
      </cdr:nvSpPr>
      <cdr:spPr>
        <a:xfrm xmlns:a="http://schemas.openxmlformats.org/drawingml/2006/main">
          <a:off x="5153324" y="3718884"/>
          <a:ext cx="74622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0.70-0.60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0.79291</cdr:x>
      <cdr:y>0.58215</cdr:y>
    </cdr:from>
    <cdr:to>
      <cdr:x>0.88966</cdr:x>
      <cdr:y>0.64568</cdr:y>
    </cdr:to>
    <cdr:sp macro="" textlink="">
      <cdr:nvSpPr>
        <cdr:cNvPr id="8" name="TextBox 13"/>
        <cdr:cNvSpPr txBox="1"/>
      </cdr:nvSpPr>
      <cdr:spPr>
        <a:xfrm xmlns:a="http://schemas.openxmlformats.org/drawingml/2006/main">
          <a:off x="6115665" y="2538137"/>
          <a:ext cx="74622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0.80-0.70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0.79444</cdr:x>
      <cdr:y>0.36335</cdr:y>
    </cdr:from>
    <cdr:to>
      <cdr:x>0.85242</cdr:x>
      <cdr:y>0.42688</cdr:y>
    </cdr:to>
    <cdr:sp macro="" textlink="">
      <cdr:nvSpPr>
        <cdr:cNvPr id="9" name="TextBox 13"/>
        <cdr:cNvSpPr txBox="1"/>
      </cdr:nvSpPr>
      <cdr:spPr>
        <a:xfrm xmlns:a="http://schemas.openxmlformats.org/drawingml/2006/main">
          <a:off x="5912711" y="1584176"/>
          <a:ext cx="43152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200" dirty="0" smtClean="0">
              <a:latin typeface="Arial Narrow" pitchFamily="34" charset="0"/>
            </a:rPr>
            <a:t>0.84</a:t>
          </a:r>
          <a:endParaRPr lang="en-CA" sz="12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0.75511</cdr:x>
      <cdr:y>0.42941</cdr:y>
    </cdr:from>
    <cdr:to>
      <cdr:x>0.79444</cdr:x>
      <cdr:y>0.77624</cdr:y>
    </cdr:to>
    <cdr:sp macro="" textlink="">
      <cdr:nvSpPr>
        <cdr:cNvPr id="10" name="Right Brace 9"/>
        <cdr:cNvSpPr/>
      </cdr:nvSpPr>
      <cdr:spPr bwMode="auto">
        <a:xfrm xmlns:a="http://schemas.openxmlformats.org/drawingml/2006/main">
          <a:off x="5619969" y="1872208"/>
          <a:ext cx="292742" cy="1512168"/>
        </a:xfrm>
        <a:prstGeom xmlns:a="http://schemas.openxmlformats.org/drawingml/2006/main" prst="rightBrac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9111A-1A65-417B-B5C1-C71FB039E053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F7A7B-B366-45EA-841E-CE5AF232BA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84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E741DD-3CAE-487F-BCFA-06914E7C09D8}" type="datetimeFigureOut">
              <a:rPr lang="en-US" smtClean="0"/>
              <a:pPr/>
              <a:t>3/6/2013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430D9D-48E6-46EB-9FF3-080627705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C640C-9FB5-404D-97B3-A62E60858B98}" type="slidenum">
              <a:rPr lang="en-US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1</a:t>
            </a:fld>
            <a:endParaRPr lang="en-US" dirty="0"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CA" dirty="0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Arial" pitchFamily="-60" charset="-5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9" descr="background1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999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2927350"/>
            <a:ext cx="6934200" cy="2330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1600" b="0">
                <a:solidFill>
                  <a:srgbClr val="9D8F3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9994" name="AutoShape 10"/>
          <p:cNvSpPr>
            <a:spLocks noGrp="1" noChangeArrowheads="1"/>
          </p:cNvSpPr>
          <p:nvPr>
            <p:ph type="ctrTitle" sz="quarter"/>
          </p:nvPr>
        </p:nvSpPr>
        <p:spPr>
          <a:xfrm>
            <a:off x="1981200" y="1143000"/>
            <a:ext cx="693420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11430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1430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0" descr="background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52400" y="5867400"/>
            <a:ext cx="609600" cy="476250"/>
          </a:xfrm>
        </p:spPr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25908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content-p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3175"/>
            <a:ext cx="9145588" cy="686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AutoShape 10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1143000"/>
            <a:ext cx="7848600" cy="1066800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5908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898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fld id="{9AE01BED-D8E1-49C6-9412-EC47A3C5AB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914400" y="2438400"/>
            <a:ext cx="8229600" cy="0"/>
          </a:xfrm>
          <a:prstGeom prst="line">
            <a:avLst/>
          </a:prstGeom>
          <a:noFill/>
          <a:ln w="22225" cap="sq">
            <a:solidFill>
              <a:srgbClr val="20558A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CA">
              <a:latin typeface="Arial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+mj-lt"/>
          <a:ea typeface="ＭＳ Ｐゴシック" pitchFamily="-60" charset="-128"/>
          <a:cs typeface="ＭＳ Ｐゴシック" pitchFamily="-60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  <a:ea typeface="ＭＳ Ｐゴシック" pitchFamily="-60" charset="-128"/>
          <a:cs typeface="ＭＳ Ｐゴシック" pitchFamily="-60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20558A"/>
          </a:solidFill>
          <a:latin typeface="Arial Narrow" pitchFamily="34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95000"/>
        <a:buFont typeface="Wingdings" pitchFamily="-60" charset="2"/>
        <a:buChar char="§"/>
        <a:defRPr sz="2400" b="1">
          <a:solidFill>
            <a:srgbClr val="20558A"/>
          </a:solidFill>
          <a:latin typeface="+mn-lt"/>
          <a:ea typeface="ＭＳ Ｐゴシック" pitchFamily="-60" charset="-128"/>
          <a:cs typeface="ＭＳ Ｐゴシック" pitchFamily="-60" charset="-128"/>
        </a:defRPr>
      </a:lvl1pPr>
      <a:lvl2pPr marL="5715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s"/>
        <a:defRPr sz="2200">
          <a:solidFill>
            <a:srgbClr val="20558A"/>
          </a:solidFill>
          <a:latin typeface="+mn-lt"/>
          <a:ea typeface="ＭＳ Ｐゴシック" pitchFamily="-60" charset="-128"/>
        </a:defRPr>
      </a:lvl2pPr>
      <a:lvl3pPr marL="863600" indent="-1778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75000"/>
        <a:buFont typeface="Wingdings" pitchFamily="-60" charset="2"/>
        <a:buChar char="l"/>
        <a:defRPr sz="2000">
          <a:solidFill>
            <a:srgbClr val="20558A"/>
          </a:solidFill>
          <a:latin typeface="+mn-lt"/>
          <a:ea typeface="ＭＳ Ｐゴシック" pitchFamily="-60" charset="-128"/>
        </a:defRPr>
      </a:lvl3pPr>
      <a:lvl4pPr marL="12573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80000"/>
        <a:buChar char="–"/>
        <a:defRPr>
          <a:solidFill>
            <a:srgbClr val="20558A"/>
          </a:solidFill>
          <a:latin typeface="+mn-lt"/>
          <a:ea typeface="ＭＳ Ｐゴシック" pitchFamily="-60" charset="-128"/>
        </a:defRPr>
      </a:lvl4pPr>
      <a:lvl5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-60" charset="2"/>
        <a:buChar char="l"/>
        <a:defRPr>
          <a:solidFill>
            <a:srgbClr val="20558A"/>
          </a:solidFill>
          <a:latin typeface="+mn-lt"/>
          <a:ea typeface="ＭＳ Ｐゴシック" pitchFamily="-60" charset="-128"/>
        </a:defRPr>
      </a:lvl5pPr>
      <a:lvl6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6pPr>
      <a:lvl7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7pPr>
      <a:lvl8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8pPr>
      <a:lvl9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0558A"/>
        </a:buClr>
        <a:buSzPct val="65000"/>
        <a:buFont typeface="Wingdings" pitchFamily="2" charset="2"/>
        <a:buChar char="l"/>
        <a:defRPr>
          <a:solidFill>
            <a:srgbClr val="2055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ichelle.boudreau@pmprb-cepmb.gc.c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mprb-cepmb.gc.c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5085184"/>
            <a:ext cx="6781800" cy="2016224"/>
          </a:xfrm>
        </p:spPr>
        <p:txBody>
          <a:bodyPr lIns="0" tIns="0" rIns="0" bIns="0"/>
          <a:lstStyle/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CA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 smtClean="0"/>
          </a:p>
          <a:p>
            <a:pPr eaLnBrk="1" hangingPunct="1">
              <a:buFont typeface="Wingdings" pitchFamily="-60" charset="2"/>
              <a:buNone/>
            </a:pPr>
            <a:endParaRPr lang="en-US" sz="2400" b="1" dirty="0"/>
          </a:p>
          <a:p>
            <a:pPr lvl="0"/>
            <a:endParaRPr lang="en-CA" sz="2400" b="1" dirty="0" smtClean="0"/>
          </a:p>
          <a:p>
            <a:pPr lvl="0"/>
            <a:endParaRPr lang="en-CA" sz="2400" b="1" dirty="0"/>
          </a:p>
          <a:p>
            <a:pPr lvl="0"/>
            <a:endParaRPr lang="en-CA" sz="2400" b="1" dirty="0" smtClean="0"/>
          </a:p>
          <a:p>
            <a:pPr lvl="0"/>
            <a:r>
              <a:rPr lang="en-CA" sz="2400" b="1" dirty="0" smtClean="0"/>
              <a:t>Michelle </a:t>
            </a:r>
            <a:r>
              <a:rPr lang="en-CA" sz="2400" b="1" dirty="0"/>
              <a:t>Boudreau</a:t>
            </a:r>
          </a:p>
          <a:p>
            <a:pPr lvl="0"/>
            <a:r>
              <a:rPr lang="en-CA" sz="2400" dirty="0"/>
              <a:t>Executive Director</a:t>
            </a:r>
          </a:p>
          <a:p>
            <a:pPr lvl="0"/>
            <a:endParaRPr lang="en-CA" sz="2000" dirty="0"/>
          </a:p>
          <a:p>
            <a:pPr lvl="0"/>
            <a:r>
              <a:rPr lang="en-CA" sz="2000" dirty="0" err="1"/>
              <a:t>Pharma</a:t>
            </a:r>
            <a:r>
              <a:rPr lang="en-CA" sz="2000" dirty="0"/>
              <a:t> Pricing and Market Access Outlook</a:t>
            </a:r>
          </a:p>
          <a:p>
            <a:pPr lvl="0"/>
            <a:r>
              <a:rPr lang="en-CA" sz="2000" dirty="0"/>
              <a:t>London, United Kingdom</a:t>
            </a:r>
          </a:p>
          <a:p>
            <a:pPr lvl="0"/>
            <a:r>
              <a:rPr lang="en-CA" sz="2000" dirty="0"/>
              <a:t>March </a:t>
            </a:r>
            <a:r>
              <a:rPr lang="en-CA" sz="2000" dirty="0" smtClean="0"/>
              <a:t>19-22, 2013</a:t>
            </a:r>
            <a:endParaRPr lang="en-CA" sz="2000" dirty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  <a:p>
            <a:pPr eaLnBrk="1" hangingPunct="1">
              <a:buFont typeface="Wingdings" pitchFamily="-60" charset="2"/>
              <a:buNone/>
            </a:pPr>
            <a:endParaRPr lang="en-CA" sz="2000" dirty="0" smtClean="0"/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ctrTitle" sz="quarter"/>
          </p:nvPr>
        </p:nvSpPr>
        <p:spPr>
          <a:xfrm>
            <a:off x="1403648" y="2204864"/>
            <a:ext cx="7319665" cy="1660525"/>
          </a:xfrm>
        </p:spPr>
        <p:txBody>
          <a:bodyPr anchor="ctr"/>
          <a:lstStyle/>
          <a:p>
            <a:r>
              <a:rPr lang="en-CA" sz="3600" i="1" dirty="0">
                <a:solidFill>
                  <a:schemeClr val="tx1"/>
                </a:solidFill>
              </a:rPr>
              <a:t>Canada’s Patented Medicine Prices Review Board </a:t>
            </a:r>
            <a:r>
              <a:rPr lang="en-US" sz="1600" i="1" dirty="0" smtClean="0">
                <a:solidFill>
                  <a:schemeClr val="tx1"/>
                </a:solidFill>
              </a:rPr>
              <a:t/>
            </a:r>
            <a:br>
              <a:rPr lang="en-US" sz="1600" i="1" dirty="0" smtClean="0">
                <a:solidFill>
                  <a:schemeClr val="tx1"/>
                </a:solidFill>
              </a:rPr>
            </a:br>
            <a:r>
              <a:rPr lang="en-US" sz="2000" i="1" dirty="0" smtClean="0">
                <a:solidFill>
                  <a:schemeClr val="tx1"/>
                </a:solidFill>
              </a:rPr>
              <a:t/>
            </a:r>
            <a:br>
              <a:rPr lang="en-US" sz="2000" i="1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Canada Compared to 21 EU Members - 2010</a:t>
            </a: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151892" y="620688"/>
            <a:ext cx="78486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596336" y="5877272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 smtClean="0"/>
              <a:t>IMS Health Data, 2010</a:t>
            </a:r>
            <a:endParaRPr lang="en-CA" sz="800" dirty="0"/>
          </a:p>
        </p:txBody>
      </p:sp>
      <p:graphicFrame>
        <p:nvGraphicFramePr>
          <p:cNvPr id="8" name="Chart 7" title="AVERAGE BILATERAL FOREIGN-TO-CANADIAN PRICE RATIOS, OECD COUNTRIES, 2010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596001"/>
              </p:ext>
            </p:extLst>
          </p:nvPr>
        </p:nvGraphicFramePr>
        <p:xfrm>
          <a:off x="1187624" y="2060848"/>
          <a:ext cx="770485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 title="AVERAGE BILATERAL FOREIGN-TO-CANADIAN PRICE RATIOS, OECD COUNTRIES, 2010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872977"/>
              </p:ext>
            </p:extLst>
          </p:nvPr>
        </p:nvGraphicFramePr>
        <p:xfrm>
          <a:off x="1243367" y="1300716"/>
          <a:ext cx="7416823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 title="AVERAGE BILATERAL FOREIGN-TO-CANADIAN PRICE RATIOS, OECD COUNTRIES, 2010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00572"/>
              </p:ext>
            </p:extLst>
          </p:nvPr>
        </p:nvGraphicFramePr>
        <p:xfrm>
          <a:off x="1115616" y="1556792"/>
          <a:ext cx="7488831" cy="4055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581875"/>
              </p:ext>
            </p:extLst>
          </p:nvPr>
        </p:nvGraphicFramePr>
        <p:xfrm>
          <a:off x="1107560" y="836712"/>
          <a:ext cx="7712911" cy="4359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>
            <a:off x="6948264" y="1484784"/>
            <a:ext cx="0" cy="3780130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860032" y="5264914"/>
            <a:ext cx="403244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Average Price Ratio for 21 EU Members 0.79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8461680" y="1370865"/>
            <a:ext cx="431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 smtClean="0"/>
              <a:t>1.06</a:t>
            </a:r>
            <a:endParaRPr lang="en-CA" sz="1200" dirty="0"/>
          </a:p>
        </p:txBody>
      </p:sp>
      <p:sp>
        <p:nvSpPr>
          <p:cNvPr id="15" name="Right Brace 14"/>
          <p:cNvSpPr/>
          <p:nvPr/>
        </p:nvSpPr>
        <p:spPr bwMode="auto">
          <a:xfrm>
            <a:off x="6246319" y="4293096"/>
            <a:ext cx="144016" cy="576064"/>
          </a:xfrm>
          <a:prstGeom prst="rightBrac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5738502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Based on top 300 selling oral solids in Canada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14672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Common Challenges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908720"/>
            <a:ext cx="7848600" cy="511256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Transparency in pricing around the globe makes comparisons increasingly challenging as a price </a:t>
            </a:r>
            <a:r>
              <a:rPr lang="en-US" dirty="0" smtClean="0">
                <a:solidFill>
                  <a:schemeClr val="tx1"/>
                </a:solidFill>
              </a:rPr>
              <a:t>regulator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CA" dirty="0" smtClean="0">
                <a:solidFill>
                  <a:srgbClr val="002060"/>
                </a:solidFill>
              </a:rPr>
              <a:t>Next wave of new drugs (e.g., biologics) are</a:t>
            </a:r>
            <a:r>
              <a:rPr lang="en-CA" dirty="0">
                <a:solidFill>
                  <a:srgbClr val="002060"/>
                </a:solidFill>
              </a:rPr>
              <a:t> </a:t>
            </a:r>
            <a:r>
              <a:rPr lang="en-CA" dirty="0" smtClean="0">
                <a:solidFill>
                  <a:srgbClr val="002060"/>
                </a:solidFill>
              </a:rPr>
              <a:t>costly</a:t>
            </a:r>
          </a:p>
          <a:p>
            <a:pPr>
              <a:buFont typeface="Wingdings" pitchFamily="2" charset="2"/>
              <a:buChar char="§"/>
            </a:pPr>
            <a:endParaRPr lang="en-CA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Recognizing innovation and ensuring a non-excessive price = a delicate balance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Very </a:t>
            </a:r>
            <a:r>
              <a:rPr lang="en-US" dirty="0">
                <a:solidFill>
                  <a:schemeClr val="tx1"/>
                </a:solidFill>
              </a:rPr>
              <a:t>dynamic market with many factors at </a:t>
            </a:r>
            <a:r>
              <a:rPr lang="en-US" dirty="0" smtClean="0">
                <a:solidFill>
                  <a:schemeClr val="tx1"/>
                </a:solidFill>
              </a:rPr>
              <a:t>play</a:t>
            </a:r>
          </a:p>
          <a:p>
            <a:pPr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Affordable </a:t>
            </a:r>
            <a:r>
              <a:rPr lang="en-US" dirty="0">
                <a:solidFill>
                  <a:schemeClr val="tx1"/>
                </a:solidFill>
              </a:rPr>
              <a:t>access and sustainability is a concern shared by consumers, regulators and </a:t>
            </a:r>
            <a:r>
              <a:rPr lang="en-US" dirty="0" smtClean="0">
                <a:solidFill>
                  <a:schemeClr val="tx1"/>
                </a:solidFill>
              </a:rPr>
              <a:t>payers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Looking Forward</a:t>
            </a:r>
            <a:br>
              <a:rPr lang="en-CA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412776"/>
            <a:ext cx="7848600" cy="45365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Canadian-EU Comprehensive Trade Agreement (CETA)</a:t>
            </a:r>
          </a:p>
          <a:p>
            <a:pPr lvl="1">
              <a:buFont typeface="Wingdings" pitchFamily="-60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proposal implemented, longer period of PMPRB regulation over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patented </a:t>
            </a:r>
            <a:r>
              <a:rPr lang="en-US" sz="2000" dirty="0" smtClean="0">
                <a:solidFill>
                  <a:schemeClr val="tx1"/>
                </a:solidFill>
              </a:rPr>
              <a:t>drugs; but could also cause a re-evaluation of the balance between intellectual/industrial policies and health care/drug costs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Critical jurisprudential decisions </a:t>
            </a:r>
            <a:r>
              <a:rPr lang="en-CA">
                <a:solidFill>
                  <a:schemeClr val="tx1"/>
                </a:solidFill>
              </a:rPr>
              <a:t>within </a:t>
            </a:r>
            <a:r>
              <a:rPr lang="en-CA" smtClean="0">
                <a:solidFill>
                  <a:schemeClr val="tx1"/>
                </a:solidFill>
              </a:rPr>
              <a:t>approx. </a:t>
            </a:r>
            <a:r>
              <a:rPr lang="en-CA" dirty="0">
                <a:solidFill>
                  <a:schemeClr val="tx1"/>
                </a:solidFill>
              </a:rPr>
              <a:t>1 year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Priorities of last fiscal year: reducing regulatory burden and increasing compliance 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September </a:t>
            </a:r>
            <a:r>
              <a:rPr lang="en-CA" dirty="0">
                <a:solidFill>
                  <a:schemeClr val="tx1"/>
                </a:solidFill>
              </a:rPr>
              <a:t>2013, Board will set priorities for fiscal year 13-14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Ongoing engagement and outreach with stakeholders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Continued </a:t>
            </a:r>
            <a:r>
              <a:rPr lang="en-US" dirty="0">
                <a:solidFill>
                  <a:schemeClr val="tx1"/>
                </a:solidFill>
              </a:rPr>
              <a:t>engagement with international organizations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68621" y="755424"/>
            <a:ext cx="8244408" cy="1593456"/>
          </a:xfrm>
        </p:spPr>
        <p:txBody>
          <a:bodyPr/>
          <a:lstStyle/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Thank you.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Merci.</a:t>
            </a:r>
          </a:p>
          <a:p>
            <a:pPr algn="ctr">
              <a:buFont typeface="Wingdings" pitchFamily="-60" charset="2"/>
              <a:buNone/>
            </a:pPr>
            <a:r>
              <a:rPr lang="en-US" sz="3600" dirty="0" smtClean="0">
                <a:solidFill>
                  <a:schemeClr val="tx1"/>
                </a:solidFill>
                <a:hlinkClick r:id="rId3"/>
              </a:rPr>
              <a:t>michelle.boudreau@pmprb-cepmb.gc.ca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Font typeface="Wingdings" pitchFamily="-60" charset="2"/>
              <a:buNone/>
            </a:pP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PMPRB Website: 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tx1"/>
                </a:solidFill>
                <a:hlinkClick r:id="rId4"/>
              </a:rPr>
              <a:t>www.pmprb-cepmb.gc.ca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0178" name="Slide Number Placeholder 3"/>
          <p:cNvSpPr txBox="1">
            <a:spLocks noGrp="1"/>
          </p:cNvSpPr>
          <p:nvPr/>
        </p:nvSpPr>
        <p:spPr bwMode="auto">
          <a:xfrm>
            <a:off x="152400" y="6245225"/>
            <a:ext cx="609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7016D0D-139E-4D90-9504-C6C651D5A083}" type="slidenum">
              <a:rPr lang="en-US" sz="1400">
                <a:solidFill>
                  <a:schemeClr val="bg1"/>
                </a:solidFill>
              </a:rPr>
              <a:pPr algn="r"/>
              <a:t>13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572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Outline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1412776"/>
            <a:ext cx="78486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Overview of the PMPRB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How the PMPRB really works.</a:t>
            </a: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Canada Compared to the World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Common Challenges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Looking Forward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Overview of the PMPRB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66800" y="980728"/>
            <a:ext cx="78486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Established in 1987 as consumer protection pillar via amendments to </a:t>
            </a:r>
            <a:r>
              <a:rPr lang="en-US" i="1" dirty="0">
                <a:solidFill>
                  <a:schemeClr val="tx1"/>
                </a:solidFill>
              </a:rPr>
              <a:t>Patent </a:t>
            </a:r>
            <a:r>
              <a:rPr lang="en-US" i="1" dirty="0" smtClean="0">
                <a:solidFill>
                  <a:schemeClr val="tx1"/>
                </a:solidFill>
              </a:rPr>
              <a:t>Act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dirty="0">
                <a:solidFill>
                  <a:schemeClr val="tx1"/>
                </a:solidFill>
              </a:rPr>
              <a:t>The PMPRB is </a:t>
            </a:r>
            <a:r>
              <a:rPr lang="en-US" dirty="0" smtClean="0">
                <a:solidFill>
                  <a:schemeClr val="tx1"/>
                </a:solidFill>
              </a:rPr>
              <a:t>an independent </a:t>
            </a:r>
            <a:r>
              <a:rPr lang="en-US" dirty="0">
                <a:solidFill>
                  <a:schemeClr val="tx1"/>
                </a:solidFill>
              </a:rPr>
              <a:t>quasi-judicial body with a dual mandate: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b="1" i="1" dirty="0">
                <a:solidFill>
                  <a:schemeClr val="tx1"/>
                </a:solidFill>
              </a:rPr>
              <a:t>Regulatory</a:t>
            </a:r>
            <a:r>
              <a:rPr lang="en-US" sz="2000" b="1" dirty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CA" sz="2000" dirty="0">
                <a:solidFill>
                  <a:schemeClr val="tx1"/>
                </a:solidFill>
              </a:rPr>
              <a:t>To ensure that prices charged by patentees for patented medicines sold in Canada are not </a:t>
            </a:r>
            <a:r>
              <a:rPr lang="en-CA" sz="2000" dirty="0" smtClean="0">
                <a:solidFill>
                  <a:schemeClr val="tx1"/>
                </a:solidFill>
              </a:rPr>
              <a:t>excessive</a:t>
            </a:r>
            <a:endParaRPr lang="en-CA" sz="20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b="1" i="1" dirty="0" smtClean="0">
                <a:solidFill>
                  <a:schemeClr val="tx1"/>
                </a:solidFill>
              </a:rPr>
              <a:t>Reporting</a:t>
            </a:r>
            <a:r>
              <a:rPr lang="en-US" sz="2000" b="1" dirty="0">
                <a:solidFill>
                  <a:schemeClr val="tx1"/>
                </a:solidFill>
              </a:rPr>
              <a:t>: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CA" sz="2000" dirty="0">
                <a:solidFill>
                  <a:schemeClr val="tx1"/>
                </a:solidFill>
              </a:rPr>
              <a:t>To report on pharmaceutical trends of all medicines and on R&amp;D spending by pharmaceutical patentees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Jurisdiction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 smtClean="0">
                <a:solidFill>
                  <a:schemeClr val="tx1"/>
                </a:solidFill>
              </a:rPr>
              <a:t>Regulate </a:t>
            </a:r>
            <a:r>
              <a:rPr lang="en-CA" sz="2000" dirty="0">
                <a:solidFill>
                  <a:schemeClr val="tx1"/>
                </a:solidFill>
              </a:rPr>
              <a:t>prices </a:t>
            </a:r>
            <a:r>
              <a:rPr lang="en-CA" sz="2000" dirty="0" smtClean="0">
                <a:solidFill>
                  <a:schemeClr val="tx1"/>
                </a:solidFill>
              </a:rPr>
              <a:t>patentees charge (i.e. factory-gate price) for </a:t>
            </a:r>
            <a:r>
              <a:rPr lang="en-CA" sz="2000" dirty="0">
                <a:solidFill>
                  <a:schemeClr val="tx1"/>
                </a:solidFill>
              </a:rPr>
              <a:t>patented </a:t>
            </a:r>
            <a:r>
              <a:rPr lang="en-CA" sz="2000" dirty="0" smtClean="0">
                <a:solidFill>
                  <a:schemeClr val="tx1"/>
                </a:solidFill>
              </a:rPr>
              <a:t>drug products </a:t>
            </a:r>
            <a:r>
              <a:rPr lang="en-CA" sz="2000" dirty="0">
                <a:solidFill>
                  <a:schemeClr val="tx1"/>
                </a:solidFill>
              </a:rPr>
              <a:t>sold in Canada, to wholesalers, hospitals or pharmacies, for human and veterinary </a:t>
            </a:r>
            <a:r>
              <a:rPr lang="en-CA" sz="2000" dirty="0" smtClean="0">
                <a:solidFill>
                  <a:schemeClr val="tx1"/>
                </a:solidFill>
              </a:rPr>
              <a:t>use</a:t>
            </a: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3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871792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- price tests </a:t>
            </a: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970384"/>
            <a:ext cx="7871792" cy="5122912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CA" dirty="0">
                <a:solidFill>
                  <a:schemeClr val="tx1"/>
                </a:solidFill>
              </a:rPr>
              <a:t>Blend of </a:t>
            </a:r>
            <a:r>
              <a:rPr lang="en-CA" dirty="0" smtClean="0">
                <a:solidFill>
                  <a:schemeClr val="tx1"/>
                </a:solidFill>
              </a:rPr>
              <a:t>therapeutic improvement &amp; international referencing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Recognize </a:t>
            </a:r>
            <a:r>
              <a:rPr lang="en-CA" dirty="0">
                <a:solidFill>
                  <a:schemeClr val="tx1"/>
                </a:solidFill>
              </a:rPr>
              <a:t>incremental pharmaceutical innovation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At introduction, price </a:t>
            </a:r>
            <a:r>
              <a:rPr lang="en-CA" sz="2000" dirty="0">
                <a:solidFill>
                  <a:schemeClr val="tx1"/>
                </a:solidFill>
              </a:rPr>
              <a:t>premium aligned with </a:t>
            </a:r>
            <a:r>
              <a:rPr lang="en-CA" sz="2000" dirty="0" smtClean="0">
                <a:solidFill>
                  <a:schemeClr val="tx1"/>
                </a:solidFill>
              </a:rPr>
              <a:t>therapeutic </a:t>
            </a:r>
            <a:r>
              <a:rPr lang="en-CA" sz="2000" dirty="0">
                <a:solidFill>
                  <a:schemeClr val="tx1"/>
                </a:solidFill>
              </a:rPr>
              <a:t>improvement</a:t>
            </a:r>
            <a:r>
              <a:rPr lang="en-CA" sz="2000" dirty="0" smtClean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CA" sz="1900" dirty="0" smtClean="0">
                <a:solidFill>
                  <a:schemeClr val="tx1"/>
                </a:solidFill>
              </a:rPr>
              <a:t>Four levels </a:t>
            </a:r>
            <a:r>
              <a:rPr lang="en-CA" sz="1900" dirty="0">
                <a:solidFill>
                  <a:schemeClr val="tx1"/>
                </a:solidFill>
              </a:rPr>
              <a:t>of therapeutic </a:t>
            </a:r>
            <a:r>
              <a:rPr lang="en-CA" sz="1900" dirty="0" smtClean="0">
                <a:solidFill>
                  <a:schemeClr val="tx1"/>
                </a:solidFill>
              </a:rPr>
              <a:t>improvement: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 smtClean="0">
                <a:solidFill>
                  <a:schemeClr val="tx1"/>
                </a:solidFill>
              </a:rPr>
              <a:t>Breakthrough </a:t>
            </a:r>
            <a:r>
              <a:rPr lang="en-CA" sz="1700" dirty="0">
                <a:solidFill>
                  <a:schemeClr val="tx1"/>
                </a:solidFill>
              </a:rPr>
              <a:t>– Median of International Price Comparison (MIPC</a:t>
            </a:r>
            <a:r>
              <a:rPr lang="en-CA" sz="1700" dirty="0" smtClean="0">
                <a:solidFill>
                  <a:schemeClr val="tx1"/>
                </a:solidFill>
              </a:rPr>
              <a:t>)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Substantial Improvement – Higher of top of Therapeutic Class Comparison (TCC) and the MIPC</a:t>
            </a:r>
          </a:p>
          <a:p>
            <a:pPr marL="1371600" lvl="3" indent="-342900"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Moderate Improvement – Higher of mid-point between top of TCC test and the MIP, and top of </a:t>
            </a:r>
            <a:r>
              <a:rPr lang="en-CA" sz="1700" dirty="0" smtClean="0">
                <a:solidFill>
                  <a:schemeClr val="tx1"/>
                </a:solidFill>
              </a:rPr>
              <a:t>TCC </a:t>
            </a:r>
            <a:r>
              <a:rPr lang="en-CA" sz="1700" i="1" dirty="0" smtClean="0">
                <a:solidFill>
                  <a:schemeClr val="tx1"/>
                </a:solidFill>
              </a:rPr>
              <a:t>(primary &amp; secondary factors apply here)</a:t>
            </a:r>
            <a:endParaRPr lang="en-CA" sz="1700" dirty="0">
              <a:solidFill>
                <a:schemeClr val="tx1"/>
              </a:solidFill>
            </a:endParaRPr>
          </a:p>
          <a:p>
            <a:pPr marL="1371600" lvl="3" indent="-342900">
              <a:buFontTx/>
              <a:buAutoNum type="arabicParenR"/>
              <a:defRPr/>
            </a:pPr>
            <a:r>
              <a:rPr lang="en-CA" sz="1700" dirty="0">
                <a:solidFill>
                  <a:schemeClr val="tx1"/>
                </a:solidFill>
              </a:rPr>
              <a:t>Slight/No Improvement </a:t>
            </a:r>
            <a:r>
              <a:rPr lang="en-CA" sz="1700" dirty="0" smtClean="0">
                <a:solidFill>
                  <a:schemeClr val="tx1"/>
                </a:solidFill>
              </a:rPr>
              <a:t> – </a:t>
            </a:r>
            <a:r>
              <a:rPr lang="en-CA" sz="1700" dirty="0">
                <a:solidFill>
                  <a:schemeClr val="tx1"/>
                </a:solidFill>
              </a:rPr>
              <a:t>Top of </a:t>
            </a:r>
            <a:r>
              <a:rPr lang="en-CA" sz="1700" dirty="0" smtClean="0">
                <a:solidFill>
                  <a:schemeClr val="tx1"/>
                </a:solidFill>
              </a:rPr>
              <a:t>TCC</a:t>
            </a:r>
          </a:p>
          <a:p>
            <a:pPr lvl="0">
              <a:buFont typeface="Wingdings" pitchFamily="2" charset="2"/>
              <a:buChar char="§"/>
              <a:defRPr/>
            </a:pPr>
            <a:r>
              <a:rPr lang="en-CA" dirty="0" smtClean="0">
                <a:solidFill>
                  <a:schemeClr val="tx1"/>
                </a:solidFill>
              </a:rPr>
              <a:t>After </a:t>
            </a:r>
            <a:r>
              <a:rPr lang="en-CA" dirty="0">
                <a:solidFill>
                  <a:schemeClr val="tx1"/>
                </a:solidFill>
              </a:rPr>
              <a:t>introduction, </a:t>
            </a:r>
            <a:r>
              <a:rPr lang="en-CA" dirty="0" smtClean="0">
                <a:solidFill>
                  <a:schemeClr val="tx1"/>
                </a:solidFill>
              </a:rPr>
              <a:t>PMPRB monitors average prices, CPI increase permitted but </a:t>
            </a:r>
            <a:r>
              <a:rPr lang="en-CA" u="sng" dirty="0" smtClean="0">
                <a:solidFill>
                  <a:schemeClr val="tx1"/>
                </a:solidFill>
              </a:rPr>
              <a:t>at no time</a:t>
            </a:r>
            <a:r>
              <a:rPr lang="en-CA" dirty="0" smtClean="0">
                <a:solidFill>
                  <a:schemeClr val="tx1"/>
                </a:solidFill>
              </a:rPr>
              <a:t> can price be higher than highest international price (HIP)</a:t>
            </a:r>
          </a:p>
          <a:p>
            <a:pPr>
              <a:buFont typeface="Wingdings" pitchFamily="2" charset="2"/>
              <a:buChar char="§"/>
              <a:defRPr/>
            </a:pPr>
            <a:endParaRPr lang="en-CA" dirty="0" smtClean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7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CA" sz="2800" dirty="0" smtClean="0">
                <a:solidFill>
                  <a:schemeClr val="tx1"/>
                </a:solidFill>
              </a:rPr>
              <a:t>How does it really work – PMPRB ceiling price  compared with public price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dirty="0" smtClean="0">
                <a:solidFill>
                  <a:schemeClr val="tx1"/>
                </a:solidFill>
              </a:rPr>
              <a:t>* Brand price sets the MAPP – brand price $0.65</a:t>
            </a:r>
            <a:r>
              <a:rPr lang="en-US" sz="1400" dirty="0" smtClean="0">
                <a:solidFill>
                  <a:schemeClr val="tx1"/>
                </a:solidFill>
              </a:rPr>
              <a:t/>
            </a:r>
            <a:br>
              <a:rPr lang="en-US" sz="1400" dirty="0" smtClean="0">
                <a:solidFill>
                  <a:schemeClr val="tx1"/>
                </a:solidFill>
              </a:rPr>
            </a:b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826499"/>
              </p:ext>
            </p:extLst>
          </p:nvPr>
        </p:nvGraphicFramePr>
        <p:xfrm>
          <a:off x="1187624" y="1988840"/>
          <a:ext cx="7272807" cy="2808312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552006"/>
                <a:gridCol w="1508210"/>
                <a:gridCol w="1750212"/>
                <a:gridCol w="1326434"/>
                <a:gridCol w="1135945"/>
              </a:tblGrid>
              <a:tr h="1277627">
                <a:tc>
                  <a:txBody>
                    <a:bodyPr/>
                    <a:lstStyle/>
                    <a:p>
                      <a:r>
                        <a:rPr lang="en-CA" dirty="0" smtClean="0"/>
                        <a:t>Drug</a:t>
                      </a:r>
                      <a:endParaRPr lang="en-CA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Pivotal</a:t>
                      </a:r>
                      <a:r>
                        <a:rPr lang="en-CA" baseline="0" dirty="0" smtClean="0"/>
                        <a:t> Test</a:t>
                      </a:r>
                      <a:endParaRPr lang="en-CA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PMPRB</a:t>
                      </a:r>
                      <a:r>
                        <a:rPr lang="en-CA" baseline="0" dirty="0" smtClean="0"/>
                        <a:t> ceiling price</a:t>
                      </a:r>
                      <a:endParaRPr lang="en-CA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Patentee</a:t>
                      </a:r>
                      <a:r>
                        <a:rPr lang="en-CA" baseline="0" dirty="0" smtClean="0"/>
                        <a:t> introductory price </a:t>
                      </a:r>
                      <a:r>
                        <a:rPr lang="en-CA" baseline="0" smtClean="0"/>
                        <a:t>(average)</a:t>
                      </a:r>
                      <a:endParaRPr lang="en-CA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Publicly available price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488111">
                <a:tc>
                  <a:txBody>
                    <a:bodyPr/>
                    <a:lstStyle/>
                    <a:p>
                      <a:r>
                        <a:rPr lang="en-CA" dirty="0" smtClean="0"/>
                        <a:t>Brand-X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2.45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0.68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0.69</a:t>
                      </a:r>
                      <a:endParaRPr lang="en-CA" dirty="0"/>
                    </a:p>
                  </a:txBody>
                  <a:tcPr anchor="ctr"/>
                </a:tc>
              </a:tr>
              <a:tr h="488111">
                <a:tc>
                  <a:txBody>
                    <a:bodyPr/>
                    <a:lstStyle/>
                    <a:p>
                      <a:r>
                        <a:rPr lang="en-CA" dirty="0" smtClean="0"/>
                        <a:t>Brand-Y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1.52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1.50</a:t>
                      </a:r>
                      <a:endParaRPr lang="en-CA" dirty="0"/>
                    </a:p>
                  </a:txBody>
                  <a:tcPr anchor="ctr"/>
                </a:tc>
              </a:tr>
              <a:tr h="554463">
                <a:tc>
                  <a:txBody>
                    <a:bodyPr/>
                    <a:lstStyle/>
                    <a:p>
                      <a:r>
                        <a:rPr lang="en-CA" dirty="0" smtClean="0"/>
                        <a:t>Generic-A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TCC*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0.65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0.42</a:t>
                      </a:r>
                      <a:endParaRPr lang="en-C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0.33</a:t>
                      </a:r>
                      <a:endParaRPr lang="en-CA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5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620000" cy="714375"/>
          </a:xfrm>
        </p:spPr>
        <p:txBody>
          <a:bodyPr/>
          <a:lstStyle/>
          <a:p>
            <a:pPr lvl="2"/>
            <a:r>
              <a:rPr lang="en-US" sz="2800" dirty="0" smtClean="0">
                <a:solidFill>
                  <a:schemeClr val="tx1"/>
                </a:solidFill>
              </a:rPr>
              <a:t>Regulatory Statistics 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endParaRPr lang="en-US" sz="2800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115616" y="1052736"/>
            <a:ext cx="7848600" cy="4968552"/>
          </a:xfrm>
        </p:spPr>
        <p:txBody>
          <a:bodyPr/>
          <a:lstStyle/>
          <a:p>
            <a:pPr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Approximately 1,200 patented drug products under PMPRB jurisdiction</a:t>
            </a:r>
          </a:p>
          <a:p>
            <a:pPr>
              <a:defRPr/>
            </a:pPr>
            <a:r>
              <a:rPr lang="en-CA" sz="2000" dirty="0" smtClean="0">
                <a:solidFill>
                  <a:schemeClr val="tx1"/>
                </a:solidFill>
              </a:rPr>
              <a:t>2011: 109 </a:t>
            </a:r>
            <a:r>
              <a:rPr lang="en-CA" sz="2000" dirty="0">
                <a:solidFill>
                  <a:schemeClr val="tx1"/>
                </a:solidFill>
              </a:rPr>
              <a:t>New Drug Products introduced </a:t>
            </a:r>
            <a:r>
              <a:rPr lang="en-CA" sz="2000" dirty="0" smtClean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chemeClr val="tx1"/>
                </a:solidFill>
              </a:rPr>
              <a:t>79% within Guidelines;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chemeClr val="tx1"/>
                </a:solidFill>
              </a:rPr>
              <a:t>9% </a:t>
            </a:r>
            <a:r>
              <a:rPr lang="en-US" sz="2000" dirty="0">
                <a:solidFill>
                  <a:schemeClr val="tx1"/>
                </a:solidFill>
              </a:rPr>
              <a:t>outside of Guidelines but do not trigger an investigation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chemeClr val="tx1"/>
                </a:solidFill>
              </a:rPr>
              <a:t>12% under investigation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CA" sz="2000" dirty="0">
                <a:solidFill>
                  <a:schemeClr val="tx1"/>
                </a:solidFill>
              </a:rPr>
              <a:t>69% were of slight or no improvement; 25% of moderate improvement;  </a:t>
            </a:r>
            <a:r>
              <a:rPr lang="en-CA" sz="2000" dirty="0" smtClean="0">
                <a:solidFill>
                  <a:schemeClr val="tx1"/>
                </a:solidFill>
              </a:rPr>
              <a:t>   5</a:t>
            </a:r>
            <a:r>
              <a:rPr lang="en-CA" sz="2000" dirty="0">
                <a:solidFill>
                  <a:schemeClr val="tx1"/>
                </a:solidFill>
              </a:rPr>
              <a:t>% of substantial improvement and 1% breakthrough</a:t>
            </a:r>
            <a:endParaRPr lang="en-US" sz="20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Between </a:t>
            </a:r>
            <a:r>
              <a:rPr lang="en-US" sz="2000" b="1" dirty="0">
                <a:solidFill>
                  <a:schemeClr val="tx1"/>
                </a:solidFill>
              </a:rPr>
              <a:t>2000 and </a:t>
            </a:r>
            <a:r>
              <a:rPr lang="en-US" sz="2000" b="1" dirty="0" smtClean="0">
                <a:solidFill>
                  <a:schemeClr val="tx1"/>
                </a:solidFill>
              </a:rPr>
              <a:t>2010, </a:t>
            </a:r>
            <a:r>
              <a:rPr lang="en-US" sz="2000" b="1" dirty="0">
                <a:solidFill>
                  <a:schemeClr val="tx1"/>
                </a:solidFill>
              </a:rPr>
              <a:t>average of </a:t>
            </a:r>
            <a:r>
              <a:rPr lang="en-US" sz="2000" b="1" dirty="0" smtClean="0">
                <a:solidFill>
                  <a:schemeClr val="tx1"/>
                </a:solidFill>
              </a:rPr>
              <a:t>84 </a:t>
            </a:r>
            <a:r>
              <a:rPr lang="en-US" sz="2000" b="1" dirty="0">
                <a:solidFill>
                  <a:schemeClr val="tx1"/>
                </a:solidFill>
              </a:rPr>
              <a:t>new patented drug </a:t>
            </a:r>
            <a:r>
              <a:rPr lang="en-US" sz="2000" b="1" dirty="0" smtClean="0">
                <a:solidFill>
                  <a:schemeClr val="tx1"/>
                </a:solidFill>
              </a:rPr>
              <a:t>products/year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High level of </a:t>
            </a:r>
            <a:r>
              <a:rPr lang="en-US" sz="2000" dirty="0" smtClean="0">
                <a:solidFill>
                  <a:schemeClr val="tx1"/>
                </a:solidFill>
              </a:rPr>
              <a:t>compliance: average rate is approximately 95%</a:t>
            </a:r>
          </a:p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Since 1993: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90 VCUs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26 public hearings</a:t>
            </a:r>
          </a:p>
          <a:p>
            <a:pPr lvl="1">
              <a:defRPr/>
            </a:pPr>
            <a:r>
              <a:rPr lang="en-US" sz="1800" b="1" dirty="0" smtClean="0">
                <a:solidFill>
                  <a:schemeClr val="tx1"/>
                </a:solidFill>
              </a:rPr>
              <a:t>$137 million collected through VCUs and Board Orders  </a:t>
            </a:r>
            <a:endParaRPr lang="en-US" sz="18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CA" sz="2000" dirty="0">
              <a:solidFill>
                <a:schemeClr val="tx1"/>
              </a:solidFill>
            </a:endParaRPr>
          </a:p>
          <a:p>
            <a:pPr marL="457200" lvl="1" indent="-342900">
              <a:buSzPct val="95000"/>
              <a:buFont typeface="Wingdings" pitchFamily="2" charset="2"/>
              <a:buChar char="§"/>
            </a:pP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8438712-289D-458B-AF47-5F429D3E4676}" type="slidenum">
              <a:rPr lang="en-US" smtClean="0">
                <a:latin typeface="Arial" pitchFamily="-60" charset="-52"/>
                <a:ea typeface="ＭＳ Ｐゴシック" pitchFamily="-60" charset="-128"/>
                <a:cs typeface="ＭＳ Ｐゴシック" pitchFamily="-60" charset="-128"/>
              </a:rPr>
              <a:pPr/>
              <a:t>6</a:t>
            </a:fld>
            <a:endParaRPr lang="en-US" smtClean="0">
              <a:solidFill>
                <a:schemeClr val="tx1"/>
              </a:solidFill>
              <a:latin typeface="Arial" pitchFamily="-60" charset="-52"/>
              <a:ea typeface="ＭＳ Ｐゴシック" pitchFamily="-60" charset="-128"/>
              <a:cs typeface="ＭＳ Ｐゴシック" pitchFamily="-60" charset="-128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043608" y="836712"/>
            <a:ext cx="7704856" cy="0"/>
          </a:xfrm>
          <a:prstGeom prst="line">
            <a:avLst/>
          </a:prstGeom>
          <a:solidFill>
            <a:schemeClr val="accent1"/>
          </a:solidFill>
          <a:ln w="2222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978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80728"/>
            <a:ext cx="7848600" cy="5112568"/>
          </a:xfrm>
        </p:spPr>
        <p:txBody>
          <a:bodyPr/>
          <a:lstStyle/>
          <a:p>
            <a:endParaRPr lang="en-CA" sz="2200" dirty="0" smtClean="0">
              <a:solidFill>
                <a:schemeClr val="tx1"/>
              </a:solidFill>
            </a:endParaRPr>
          </a:p>
          <a:p>
            <a:r>
              <a:rPr lang="en-CA" sz="2200" dirty="0" smtClean="0">
                <a:solidFill>
                  <a:schemeClr val="tx1"/>
                </a:solidFill>
              </a:rPr>
              <a:t>Reference </a:t>
            </a:r>
            <a:r>
              <a:rPr lang="en-CA" sz="2200" dirty="0">
                <a:solidFill>
                  <a:schemeClr val="tx1"/>
                </a:solidFill>
              </a:rPr>
              <a:t>pricing at introduction and for existing drugs based on </a:t>
            </a:r>
            <a:r>
              <a:rPr lang="en-CA" sz="2200" dirty="0" smtClean="0">
                <a:solidFill>
                  <a:schemeClr val="tx1"/>
                </a:solidFill>
              </a:rPr>
              <a:t>7 </a:t>
            </a:r>
            <a:r>
              <a:rPr lang="en-CA" sz="2200" dirty="0">
                <a:solidFill>
                  <a:schemeClr val="tx1"/>
                </a:solidFill>
              </a:rPr>
              <a:t>comparator countries </a:t>
            </a:r>
            <a:r>
              <a:rPr lang="en-CA" sz="2000" dirty="0">
                <a:solidFill>
                  <a:schemeClr val="tx1"/>
                </a:solidFill>
              </a:rPr>
              <a:t>-</a:t>
            </a:r>
            <a:r>
              <a:rPr lang="en-CA" sz="1600" dirty="0">
                <a:solidFill>
                  <a:schemeClr val="tx1"/>
                </a:solidFill>
              </a:rPr>
              <a:t> France, Germany, Italy, Sweden, Switzerland, UK, and </a:t>
            </a:r>
            <a:r>
              <a:rPr lang="en-CA" sz="1600" dirty="0" smtClean="0">
                <a:solidFill>
                  <a:schemeClr val="tx1"/>
                </a:solidFill>
              </a:rPr>
              <a:t>US</a:t>
            </a:r>
            <a:endParaRPr lang="en-CA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CA" sz="1800" dirty="0">
                <a:solidFill>
                  <a:schemeClr val="tx1"/>
                </a:solidFill>
              </a:rPr>
              <a:t>Policy changes in these countries </a:t>
            </a:r>
            <a:r>
              <a:rPr lang="en-CA" sz="1800" dirty="0" smtClean="0">
                <a:solidFill>
                  <a:schemeClr val="tx1"/>
                </a:solidFill>
              </a:rPr>
              <a:t>could impact </a:t>
            </a:r>
            <a:r>
              <a:rPr lang="en-CA" sz="1800" dirty="0">
                <a:solidFill>
                  <a:schemeClr val="tx1"/>
                </a:solidFill>
              </a:rPr>
              <a:t>prices in </a:t>
            </a:r>
            <a:r>
              <a:rPr lang="en-CA" sz="1800" dirty="0" smtClean="0">
                <a:solidFill>
                  <a:schemeClr val="tx1"/>
                </a:solidFill>
              </a:rPr>
              <a:t>Canada</a:t>
            </a:r>
          </a:p>
          <a:p>
            <a:pPr lvl="1">
              <a:buFont typeface="Wingdings" pitchFamily="2" charset="2"/>
              <a:buChar char="§"/>
            </a:pPr>
            <a:endParaRPr lang="en-CA" sz="1800" dirty="0">
              <a:solidFill>
                <a:schemeClr val="tx1"/>
              </a:solidFill>
            </a:endParaRPr>
          </a:p>
          <a:p>
            <a:r>
              <a:rPr lang="en-CA" sz="2200" dirty="0" smtClean="0">
                <a:solidFill>
                  <a:schemeClr val="tx1"/>
                </a:solidFill>
              </a:rPr>
              <a:t>Over </a:t>
            </a:r>
            <a:r>
              <a:rPr lang="en-CA" sz="2200" dirty="0">
                <a:solidFill>
                  <a:schemeClr val="tx1"/>
                </a:solidFill>
              </a:rPr>
              <a:t>last </a:t>
            </a:r>
            <a:r>
              <a:rPr lang="en-CA" sz="2200" dirty="0" smtClean="0">
                <a:solidFill>
                  <a:schemeClr val="tx1"/>
                </a:solidFill>
              </a:rPr>
              <a:t>3 </a:t>
            </a:r>
            <a:r>
              <a:rPr lang="en-CA" sz="2200" dirty="0">
                <a:solidFill>
                  <a:schemeClr val="tx1"/>
                </a:solidFill>
              </a:rPr>
              <a:t>years, Germany has most often been the </a:t>
            </a:r>
            <a:r>
              <a:rPr lang="en-CA" sz="2200" dirty="0" smtClean="0">
                <a:solidFill>
                  <a:schemeClr val="tx1"/>
                </a:solidFill>
              </a:rPr>
              <a:t>highest referenced price for PMPRB price tests (“HIPC”), followed by US </a:t>
            </a:r>
            <a:endParaRPr lang="en-CA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CA" sz="1800" dirty="0" smtClean="0">
                <a:solidFill>
                  <a:schemeClr val="tx1"/>
                </a:solidFill>
              </a:rPr>
              <a:t>Recent cost containment measures by reference countries, like Germany, may therefore lead to lower prices in Canada </a:t>
            </a:r>
            <a:endParaRPr lang="en-CA" sz="1800" dirty="0">
              <a:solidFill>
                <a:schemeClr val="tx1"/>
              </a:solidFill>
            </a:endParaRPr>
          </a:p>
          <a:p>
            <a:pPr marL="342900" lvl="1" indent="0">
              <a:buNone/>
            </a:pP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70890" y="260648"/>
            <a:ext cx="7848600" cy="504056"/>
          </a:xfrm>
          <a:prstGeom prst="roundRect">
            <a:avLst>
              <a:gd name="adj" fmla="val 0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+mj-lt"/>
                <a:ea typeface="ＭＳ Ｐゴシック" pitchFamily="-60" charset="-128"/>
                <a:cs typeface="ＭＳ Ｐゴシック" pitchFamily="-60" charset="-128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  <a:ea typeface="ＭＳ Ｐゴシック" pitchFamily="-60" charset="-128"/>
                <a:cs typeface="ＭＳ Ｐゴシック" pitchFamily="-60" charset="-128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20558A"/>
                </a:solidFill>
                <a:latin typeface="Arial Narrow" pitchFamily="34" charset="0"/>
              </a:defRPr>
            </a:lvl9pPr>
          </a:lstStyle>
          <a:p>
            <a:r>
              <a:rPr lang="en-CA" sz="2800" dirty="0">
                <a:solidFill>
                  <a:schemeClr val="tx1"/>
                </a:solidFill>
              </a:rPr>
              <a:t>PMPRB Price Tests </a:t>
            </a:r>
            <a:r>
              <a:rPr lang="en-CA" sz="2800" dirty="0" smtClean="0">
                <a:solidFill>
                  <a:schemeClr val="tx1"/>
                </a:solidFill>
              </a:rPr>
              <a:t>- International Referencing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92719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Canada Compared to the World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115616" y="1052736"/>
            <a:ext cx="78486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Canadian prices comparatively higher than a number of OECD countries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293757"/>
              </p:ext>
            </p:extLst>
          </p:nvPr>
        </p:nvGraphicFramePr>
        <p:xfrm>
          <a:off x="1259632" y="2057400"/>
          <a:ext cx="7632848" cy="353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028384" y="5445224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800" dirty="0" smtClean="0"/>
              <a:t>IMS Health Data, 2010</a:t>
            </a:r>
            <a:endParaRPr lang="en-CA" sz="800" dirty="0"/>
          </a:p>
        </p:txBody>
      </p:sp>
    </p:spTree>
    <p:extLst>
      <p:ext uri="{BB962C8B-B14F-4D97-AF65-F5344CB8AC3E}">
        <p14:creationId xmlns:p14="http://schemas.microsoft.com/office/powerpoint/2010/main" val="11647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066800" y="260648"/>
            <a:ext cx="7848600" cy="71436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Canada Compared to the World (cont’d)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/>
              <a:t>________________________________________________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78486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Growth in drug sales outpacing comparator countries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01BED-D8E1-49C6-9412-EC47A3C5ABF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2" y="1772816"/>
            <a:ext cx="6224165" cy="400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73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2">
  <a:themeElements>
    <a:clrScheme name="Presentation 2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Presentation 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 2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2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PMPRB - Boudreau - Market Access Summit - Nov 15 2011</Template>
  <TotalTime>35126</TotalTime>
  <Words>687</Words>
  <Application>Microsoft Office PowerPoint</Application>
  <PresentationFormat>On-screen Show (4:3)</PresentationFormat>
  <Paragraphs>153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Presentation 2</vt:lpstr>
      <vt:lpstr>Canada’s Patented Medicine Prices Review Board   </vt:lpstr>
      <vt:lpstr>Outline ________________________________________________  </vt:lpstr>
      <vt:lpstr>Overview of the PMPRB ________________________________________________  </vt:lpstr>
      <vt:lpstr>How does it really work - price tests ________________________________________________  </vt:lpstr>
      <vt:lpstr>How does it really work – PMPRB ceiling price  compared with public price ________________________________________________            * Brand price sets the MAPP – brand price $0.65 </vt:lpstr>
      <vt:lpstr>Regulatory Statistics      </vt:lpstr>
      <vt:lpstr>PowerPoint Presentation</vt:lpstr>
      <vt:lpstr>Canada Compared to the World ________________________________________________  </vt:lpstr>
      <vt:lpstr>Canada Compared to the World (cont’d) ________________________________________________  </vt:lpstr>
      <vt:lpstr>Canada Compared to 21 EU Members - 2010</vt:lpstr>
      <vt:lpstr>Common Challenges ________________________________________________  </vt:lpstr>
      <vt:lpstr>Looking Forward ________________________________________________  </vt:lpstr>
      <vt:lpstr>PowerPoint Presentation</vt:lpstr>
    </vt:vector>
  </TitlesOfParts>
  <Company>Gov of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Canada’s Patented Medicine Prices Review Board</dc:title>
  <dc:creator>PMPRB-CEPMB</dc:creator>
  <cp:lastModifiedBy>PMPRB-CEPMB</cp:lastModifiedBy>
  <cp:revision>406</cp:revision>
  <cp:lastPrinted>2013-02-25T19:37:00Z</cp:lastPrinted>
  <dcterms:created xsi:type="dcterms:W3CDTF">2011-01-17T17:24:36Z</dcterms:created>
  <dcterms:modified xsi:type="dcterms:W3CDTF">2013-03-06T19:35:54Z</dcterms:modified>
</cp:coreProperties>
</file>