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60" r:id="rId2"/>
    <p:sldId id="318" r:id="rId3"/>
    <p:sldId id="319" r:id="rId4"/>
    <p:sldId id="360" r:id="rId5"/>
    <p:sldId id="362" r:id="rId6"/>
    <p:sldId id="367" r:id="rId7"/>
    <p:sldId id="366" r:id="rId8"/>
    <p:sldId id="351" r:id="rId9"/>
    <p:sldId id="349" r:id="rId10"/>
    <p:sldId id="363" r:id="rId11"/>
    <p:sldId id="323" r:id="rId12"/>
    <p:sldId id="324" r:id="rId13"/>
    <p:sldId id="34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MPRB-CEPMB" initials="ISD" lastIdx="10" clrIdx="0"/>
  <p:cmAuthor id="1" name=" Robert Squires" initials="R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58A"/>
    <a:srgbClr val="FC8502"/>
    <a:srgbClr val="FF9225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114" autoAdjust="0"/>
    <p:restoredTop sz="97707" autoAdjust="0"/>
  </p:normalViewPr>
  <p:slideViewPr>
    <p:cSldViewPr>
      <p:cViewPr>
        <p:scale>
          <a:sx n="110" d="100"/>
          <a:sy n="110" d="100"/>
        </p:scale>
        <p:origin x="-165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73"/>
        <c:overlap val="42"/>
        <c:axId val="89364992"/>
        <c:axId val="82601088"/>
      </c:barChart>
      <c:catAx>
        <c:axId val="89364992"/>
        <c:scaling>
          <c:orientation val="minMax"/>
        </c:scaling>
        <c:delete val="0"/>
        <c:axPos val="l"/>
        <c:majorTickMark val="none"/>
        <c:minorTickMark val="none"/>
        <c:tickLblPos val="nextTo"/>
        <c:crossAx val="82601088"/>
        <c:crosses val="autoZero"/>
        <c:auto val="1"/>
        <c:lblAlgn val="ctr"/>
        <c:lblOffset val="100"/>
        <c:noMultiLvlLbl val="0"/>
      </c:catAx>
      <c:valAx>
        <c:axId val="82601088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89364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294976"/>
        <c:axId val="82602816"/>
      </c:barChart>
      <c:catAx>
        <c:axId val="95294976"/>
        <c:scaling>
          <c:orientation val="minMax"/>
        </c:scaling>
        <c:delete val="0"/>
        <c:axPos val="l"/>
        <c:majorTickMark val="none"/>
        <c:minorTickMark val="none"/>
        <c:tickLblPos val="nextTo"/>
        <c:crossAx val="82602816"/>
        <c:crosses val="autoZero"/>
        <c:auto val="1"/>
        <c:lblAlgn val="ctr"/>
        <c:lblOffset val="100"/>
        <c:noMultiLvlLbl val="0"/>
      </c:catAx>
      <c:valAx>
        <c:axId val="82602816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95294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308288"/>
        <c:axId val="82604544"/>
      </c:barChart>
      <c:catAx>
        <c:axId val="95308288"/>
        <c:scaling>
          <c:orientation val="minMax"/>
        </c:scaling>
        <c:delete val="0"/>
        <c:axPos val="l"/>
        <c:majorTickMark val="none"/>
        <c:minorTickMark val="none"/>
        <c:tickLblPos val="nextTo"/>
        <c:crossAx val="82604544"/>
        <c:crosses val="autoZero"/>
        <c:auto val="1"/>
        <c:lblAlgn val="ctr"/>
        <c:lblOffset val="100"/>
        <c:noMultiLvlLbl val="0"/>
      </c:catAx>
      <c:valAx>
        <c:axId val="82604544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95308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RATIOS DES PRIX MOYENS BILATÉRAUX DES PAYS ÉTRANGERS PAR RAPPORT AUX PRIX CANADIENS</a:t>
            </a:r>
            <a:endParaRPr lang="en-US" dirty="0"/>
          </a:p>
        </c:rich>
      </c:tx>
      <c:layout>
        <c:manualLayout>
          <c:xMode val="edge"/>
          <c:yMode val="edge"/>
          <c:x val="0.10412048058119691"/>
          <c:y val="1.45644072492674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62659856856398"/>
          <c:y val="0.14608949105768332"/>
          <c:w val="0.84640583009561077"/>
          <c:h val="0.781966027831426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'STATS 2010 corrected'!$B$34</c:f>
              <c:strCache>
                <c:ptCount val="1"/>
                <c:pt idx="0">
                  <c:v>AVERAGE BILATERAL FOREIGN-TO-CANADIAN PRICE RATIOS, OECD COUNTRIES, 2010 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dPt>
            <c:idx val="4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2"/>
                </a:solidFill>
              </a:ln>
            </c:spPr>
          </c:dPt>
          <c:dPt>
            <c:idx val="21"/>
            <c:invertIfNegative val="0"/>
            <c:bubble3D val="0"/>
          </c:dPt>
          <c:cat>
            <c:strRef>
              <c:f>'STATS 2010 corrected'!$A$35:$A$56</c:f>
              <c:strCache>
                <c:ptCount val="22"/>
                <c:pt idx="0">
                  <c:v>République tchèque</c:v>
                </c:pt>
                <c:pt idx="1">
                  <c:v>Estonie</c:v>
                </c:pt>
                <c:pt idx="2">
                  <c:v>Slovaquie</c:v>
                </c:pt>
                <c:pt idx="3">
                  <c:v>Slovénie</c:v>
                </c:pt>
                <c:pt idx="4">
                  <c:v>Italie</c:v>
                </c:pt>
                <c:pt idx="5">
                  <c:v>Portugal</c:v>
                </c:pt>
                <c:pt idx="6">
                  <c:v>Pologne</c:v>
                </c:pt>
                <c:pt idx="7">
                  <c:v>Hongrie</c:v>
                </c:pt>
                <c:pt idx="8">
                  <c:v>Finlande</c:v>
                </c:pt>
                <c:pt idx="9">
                  <c:v>Grèce</c:v>
                </c:pt>
                <c:pt idx="10">
                  <c:v>Royaume-Uni</c:v>
                </c:pt>
                <c:pt idx="11">
                  <c:v>Pays-Bas</c:v>
                </c:pt>
                <c:pt idx="12">
                  <c:v>France</c:v>
                </c:pt>
                <c:pt idx="13">
                  <c:v>Espagne</c:v>
                </c:pt>
                <c:pt idx="14">
                  <c:v>Autriche</c:v>
                </c:pt>
                <c:pt idx="15">
                  <c:v>Belgique</c:v>
                </c:pt>
                <c:pt idx="16">
                  <c:v>Luxembourg</c:v>
                </c:pt>
                <c:pt idx="17">
                  <c:v>Suède</c:v>
                </c:pt>
                <c:pt idx="18">
                  <c:v>Irlande</c:v>
                </c:pt>
                <c:pt idx="19">
                  <c:v>Danemark</c:v>
                </c:pt>
                <c:pt idx="20">
                  <c:v>Canada</c:v>
                </c:pt>
                <c:pt idx="21">
                  <c:v>Allemagne</c:v>
                </c:pt>
              </c:strCache>
            </c:strRef>
          </c:cat>
          <c:val>
            <c:numRef>
              <c:f>'STATS 2010 corrected'!$B$35:$B$56</c:f>
              <c:numCache>
                <c:formatCode>0.00</c:formatCode>
                <c:ptCount val="22"/>
                <c:pt idx="0">
                  <c:v>0.61047432006604774</c:v>
                </c:pt>
                <c:pt idx="1">
                  <c:v>0.66012823001336829</c:v>
                </c:pt>
                <c:pt idx="2">
                  <c:v>0.67810153728481048</c:v>
                </c:pt>
                <c:pt idx="3">
                  <c:v>0.69116096215035383</c:v>
                </c:pt>
                <c:pt idx="4">
                  <c:v>0.70100552003845917</c:v>
                </c:pt>
                <c:pt idx="5">
                  <c:v>0.71052258356373654</c:v>
                </c:pt>
                <c:pt idx="6">
                  <c:v>0.71613197656896543</c:v>
                </c:pt>
                <c:pt idx="7">
                  <c:v>0.73932761918768153</c:v>
                </c:pt>
                <c:pt idx="8">
                  <c:v>0.74413845585148242</c:v>
                </c:pt>
                <c:pt idx="9">
                  <c:v>0.76235077463171708</c:v>
                </c:pt>
                <c:pt idx="10">
                  <c:v>0.77120389758713059</c:v>
                </c:pt>
                <c:pt idx="11">
                  <c:v>0.78000307213242903</c:v>
                </c:pt>
                <c:pt idx="12">
                  <c:v>0.78201379231932922</c:v>
                </c:pt>
                <c:pt idx="13">
                  <c:v>0.79006125499874391</c:v>
                </c:pt>
                <c:pt idx="14">
                  <c:v>0.83732731366736979</c:v>
                </c:pt>
                <c:pt idx="15">
                  <c:v>0.83839003995060335</c:v>
                </c:pt>
                <c:pt idx="16">
                  <c:v>0.87</c:v>
                </c:pt>
                <c:pt idx="17">
                  <c:v>0.8903663733109366</c:v>
                </c:pt>
                <c:pt idx="18">
                  <c:v>0.92938828621329705</c:v>
                </c:pt>
                <c:pt idx="19">
                  <c:v>0.98122420959165424</c:v>
                </c:pt>
                <c:pt idx="20">
                  <c:v>1</c:v>
                </c:pt>
                <c:pt idx="21">
                  <c:v>1.0568606662897437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366848"/>
        <c:axId val="125239296"/>
      </c:barChart>
      <c:catAx>
        <c:axId val="92366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5239296"/>
        <c:crosses val="autoZero"/>
        <c:auto val="1"/>
        <c:lblAlgn val="ctr"/>
        <c:lblOffset val="100"/>
        <c:noMultiLvlLbl val="0"/>
      </c:catAx>
      <c:valAx>
        <c:axId val="125239296"/>
        <c:scaling>
          <c:orientation val="minMax"/>
          <c:max val="1.07"/>
          <c:min val="0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crossAx val="92366848"/>
        <c:crosses val="autoZero"/>
        <c:crossBetween val="between"/>
        <c:majorUnit val="5.000000000000001E-2"/>
      </c:valAx>
    </c:plotArea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0.85996</cdr:x>
      <cdr:y>0.23122</cdr:y>
    </cdr:from>
    <cdr:to>
      <cdr:x>0.91794</cdr:x>
      <cdr:y>0.29475</cdr:y>
    </cdr:to>
    <cdr:sp macro="" textlink="">
      <cdr:nvSpPr>
        <cdr:cNvPr id="2" name="TextBox 13"/>
        <cdr:cNvSpPr txBox="1"/>
      </cdr:nvSpPr>
      <cdr:spPr>
        <a:xfrm xmlns:a="http://schemas.openxmlformats.org/drawingml/2006/main">
          <a:off x="6632792" y="1008112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0.93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0.91182</cdr:x>
      <cdr:y>0.15678</cdr:y>
    </cdr:from>
    <cdr:to>
      <cdr:x>0.9767</cdr:x>
      <cdr:y>0.22031</cdr:y>
    </cdr:to>
    <cdr:sp macro="" textlink="">
      <cdr:nvSpPr>
        <cdr:cNvPr id="3" name="TextBox 13"/>
        <cdr:cNvSpPr txBox="1"/>
      </cdr:nvSpPr>
      <cdr:spPr>
        <a:xfrm xmlns:a="http://schemas.openxmlformats.org/drawingml/2006/main">
          <a:off x="6786339" y="683552"/>
          <a:ext cx="48282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" pitchFamily="34" charset="0"/>
              <a:cs typeface="Arial" pitchFamily="34" charset="0"/>
            </a:rPr>
            <a:t>1.00</a:t>
          </a:r>
          <a:endParaRPr lang="en-CA" sz="1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0.8955</cdr:x>
      <cdr:y>0.19819</cdr:y>
    </cdr:from>
    <cdr:to>
      <cdr:x>0.95348</cdr:x>
      <cdr:y>0.26172</cdr:y>
    </cdr:to>
    <cdr:sp macro="" textlink="">
      <cdr:nvSpPr>
        <cdr:cNvPr id="4" name="TextBox 13"/>
        <cdr:cNvSpPr txBox="1"/>
      </cdr:nvSpPr>
      <cdr:spPr>
        <a:xfrm xmlns:a="http://schemas.openxmlformats.org/drawingml/2006/main">
          <a:off x="6906919" y="864096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0.98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0.82262</cdr:x>
      <cdr:y>0.28077</cdr:y>
    </cdr:from>
    <cdr:to>
      <cdr:x>0.8806</cdr:x>
      <cdr:y>0.3443</cdr:y>
    </cdr:to>
    <cdr:sp macro="" textlink="">
      <cdr:nvSpPr>
        <cdr:cNvPr id="5" name="TextBox 13"/>
        <cdr:cNvSpPr txBox="1"/>
      </cdr:nvSpPr>
      <cdr:spPr>
        <a:xfrm xmlns:a="http://schemas.openxmlformats.org/drawingml/2006/main">
          <a:off x="6344760" y="1224136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0.89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0.80394</cdr:x>
      <cdr:y>0.3138</cdr:y>
    </cdr:from>
    <cdr:to>
      <cdr:x>0.86192</cdr:x>
      <cdr:y>0.37733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200744" y="1368152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0.87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0.66814</cdr:x>
      <cdr:y>0.85297</cdr:y>
    </cdr:from>
    <cdr:to>
      <cdr:x>0.76489</cdr:x>
      <cdr:y>0.9165</cdr:y>
    </cdr:to>
    <cdr:sp macro="" textlink="">
      <cdr:nvSpPr>
        <cdr:cNvPr id="7" name="TextBox 13"/>
        <cdr:cNvSpPr txBox="1"/>
      </cdr:nvSpPr>
      <cdr:spPr>
        <a:xfrm xmlns:a="http://schemas.openxmlformats.org/drawingml/2006/main">
          <a:off x="5153324" y="3718884"/>
          <a:ext cx="74622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0.70-0.60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0.79291</cdr:x>
      <cdr:y>0.58215</cdr:y>
    </cdr:from>
    <cdr:to>
      <cdr:x>0.88966</cdr:x>
      <cdr:y>0.64568</cdr:y>
    </cdr:to>
    <cdr:sp macro="" textlink="">
      <cdr:nvSpPr>
        <cdr:cNvPr id="8" name="TextBox 13"/>
        <cdr:cNvSpPr txBox="1"/>
      </cdr:nvSpPr>
      <cdr:spPr>
        <a:xfrm xmlns:a="http://schemas.openxmlformats.org/drawingml/2006/main">
          <a:off x="6115665" y="2538137"/>
          <a:ext cx="74622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0.80-0.70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0.79444</cdr:x>
      <cdr:y>0.36335</cdr:y>
    </cdr:from>
    <cdr:to>
      <cdr:x>0.85242</cdr:x>
      <cdr:y>0.42688</cdr:y>
    </cdr:to>
    <cdr:sp macro="" textlink="">
      <cdr:nvSpPr>
        <cdr:cNvPr id="9" name="TextBox 13"/>
        <cdr:cNvSpPr txBox="1"/>
      </cdr:nvSpPr>
      <cdr:spPr>
        <a:xfrm xmlns:a="http://schemas.openxmlformats.org/drawingml/2006/main">
          <a:off x="5912711" y="1584176"/>
          <a:ext cx="43152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0.84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0.75511</cdr:x>
      <cdr:y>0.42941</cdr:y>
    </cdr:from>
    <cdr:to>
      <cdr:x>0.79444</cdr:x>
      <cdr:y>0.77624</cdr:y>
    </cdr:to>
    <cdr:sp macro="" textlink="">
      <cdr:nvSpPr>
        <cdr:cNvPr id="10" name="Right Brace 9"/>
        <cdr:cNvSpPr/>
      </cdr:nvSpPr>
      <cdr:spPr bwMode="auto">
        <a:xfrm xmlns:a="http://schemas.openxmlformats.org/drawingml/2006/main">
          <a:off x="5619969" y="1872208"/>
          <a:ext cx="292742" cy="1512168"/>
        </a:xfrm>
        <a:prstGeom xmlns:a="http://schemas.openxmlformats.org/drawingml/2006/main" prst="rightBrac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111A-1A65-417B-B5C1-C71FB039E053}" type="datetimeFigureOut">
              <a:rPr lang="en-US" smtClean="0"/>
              <a:pPr/>
              <a:t>3/21/2013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F7A7B-B366-45EA-841E-CE5AF232BA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8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E741DD-3CAE-487F-BCFA-06914E7C09D8}" type="datetimeFigureOut">
              <a:rPr lang="en-US" smtClean="0"/>
              <a:pPr/>
              <a:t>3/21/2013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430D9D-48E6-46EB-9FF3-080627705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C640C-9FB5-404D-97B3-A62E60858B98}" type="slidenum">
              <a:rPr lang="en-US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1</a:t>
            </a:fld>
            <a:endParaRPr lang="en-US" dirty="0"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dirty="0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9" descr="background1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999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927350"/>
            <a:ext cx="6934200" cy="2330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600" b="0">
                <a:solidFill>
                  <a:srgbClr val="9D8F3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9994" name="AutoShape 10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143000"/>
            <a:ext cx="69342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1430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1430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0" descr="backgroun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2400" y="5867400"/>
            <a:ext cx="609600" cy="476250"/>
          </a:xfrm>
        </p:spPr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content-p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3175"/>
            <a:ext cx="9145588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143000"/>
            <a:ext cx="7848600" cy="1066800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908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89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914400" y="2438400"/>
            <a:ext cx="8229600" cy="0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 dirty="0"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95000"/>
        <a:buFont typeface="Wingdings" pitchFamily="-60" charset="2"/>
        <a:buChar char="§"/>
        <a:defRPr sz="2400" b="1">
          <a:solidFill>
            <a:srgbClr val="20558A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5715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s"/>
        <a:defRPr sz="2200">
          <a:solidFill>
            <a:srgbClr val="20558A"/>
          </a:solidFill>
          <a:latin typeface="+mn-lt"/>
          <a:ea typeface="ＭＳ Ｐゴシック" pitchFamily="-60" charset="-128"/>
        </a:defRPr>
      </a:lvl2pPr>
      <a:lvl3pPr marL="863600" indent="-1778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l"/>
        <a:defRPr sz="2000">
          <a:solidFill>
            <a:srgbClr val="20558A"/>
          </a:solidFill>
          <a:latin typeface="+mn-lt"/>
          <a:ea typeface="ＭＳ Ｐゴシック" pitchFamily="-60" charset="-128"/>
        </a:defRPr>
      </a:lvl3pPr>
      <a:lvl4pPr marL="12573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80000"/>
        <a:buChar char="–"/>
        <a:defRPr>
          <a:solidFill>
            <a:srgbClr val="20558A"/>
          </a:solidFill>
          <a:latin typeface="+mn-lt"/>
          <a:ea typeface="ＭＳ Ｐゴシック" pitchFamily="-60" charset="-128"/>
        </a:defRPr>
      </a:lvl4pPr>
      <a:lvl5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-60" charset="2"/>
        <a:buChar char="l"/>
        <a:defRPr>
          <a:solidFill>
            <a:srgbClr val="20558A"/>
          </a:solidFill>
          <a:latin typeface="+mn-lt"/>
          <a:ea typeface="ＭＳ Ｐゴシック" pitchFamily="-60" charset="-128"/>
        </a:defRPr>
      </a:lvl5pPr>
      <a:lvl6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6pPr>
      <a:lvl7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7pPr>
      <a:lvl8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8pPr>
      <a:lvl9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boudreau@pmprb-cepmb.gc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mprb-cepmb.gc.c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5085184"/>
            <a:ext cx="6781800" cy="2016224"/>
          </a:xfrm>
        </p:spPr>
        <p:txBody>
          <a:bodyPr lIns="0" tIns="0" rIns="0" bIns="0"/>
          <a:lstStyle/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/>
          </a:p>
          <a:p>
            <a:pPr lvl="0"/>
            <a:endParaRPr lang="en-CA" sz="2400" b="1" dirty="0" smtClean="0"/>
          </a:p>
          <a:p>
            <a:pPr lvl="0"/>
            <a:endParaRPr lang="en-CA" sz="2400" b="1" dirty="0"/>
          </a:p>
          <a:p>
            <a:pPr lvl="0"/>
            <a:endParaRPr lang="en-CA" sz="2400" b="1" dirty="0" smtClean="0"/>
          </a:p>
          <a:p>
            <a:pPr lvl="0"/>
            <a:r>
              <a:rPr lang="en-CA" sz="2400" b="1" dirty="0" smtClean="0"/>
              <a:t>Michelle </a:t>
            </a:r>
            <a:r>
              <a:rPr lang="en-CA" sz="2400" b="1" dirty="0"/>
              <a:t>Boudreau</a:t>
            </a:r>
          </a:p>
          <a:p>
            <a:pPr lvl="0"/>
            <a:r>
              <a:rPr lang="fr-CA" sz="2400" dirty="0" smtClean="0"/>
              <a:t>Directrice exécutive</a:t>
            </a:r>
          </a:p>
          <a:p>
            <a:pPr lvl="0"/>
            <a:endParaRPr lang="en-CA" sz="2000" dirty="0"/>
          </a:p>
          <a:p>
            <a:pPr lvl="0"/>
            <a:r>
              <a:rPr lang="en-CA" sz="2000" i="1" dirty="0"/>
              <a:t>Pharma Pricing and Market Access Outlook</a:t>
            </a:r>
          </a:p>
          <a:p>
            <a:pPr lvl="0"/>
            <a:r>
              <a:rPr lang="fr-CA" sz="2000" dirty="0" smtClean="0"/>
              <a:t>Londres, Royaume-Uni</a:t>
            </a:r>
          </a:p>
          <a:p>
            <a:pPr lvl="0"/>
            <a:r>
              <a:rPr lang="en-CA" sz="2000" dirty="0" smtClean="0"/>
              <a:t>19-22 mars 2013</a:t>
            </a:r>
            <a:endParaRPr lang="en-CA" sz="2000" dirty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1403648" y="2204864"/>
            <a:ext cx="7319665" cy="1660525"/>
          </a:xfrm>
        </p:spPr>
        <p:txBody>
          <a:bodyPr anchor="ctr"/>
          <a:lstStyle/>
          <a:p>
            <a:r>
              <a:rPr lang="fr-CA" sz="3600" i="1" dirty="0" smtClean="0">
                <a:solidFill>
                  <a:schemeClr val="tx1"/>
                </a:solidFill>
              </a:rPr>
              <a:t>Conseil d’examen du prix des médicaments brevetés </a:t>
            </a:r>
            <a:r>
              <a:rPr lang="en-US" sz="1600" i="1" dirty="0" smtClean="0">
                <a:solidFill>
                  <a:schemeClr val="tx1"/>
                </a:solidFill>
              </a:rPr>
              <a:t/>
            </a:r>
            <a:br>
              <a:rPr lang="en-US" sz="16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/>
            </a:r>
            <a:br>
              <a:rPr lang="en-US" sz="2000" i="1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CA" sz="2600" dirty="0">
                <a:solidFill>
                  <a:srgbClr val="003366"/>
                </a:solidFill>
              </a:rPr>
              <a:t>Le Canada par rapport à 21 États membres de l’Union européenne (UE) – </a:t>
            </a:r>
            <a:r>
              <a:rPr lang="fr-CA" sz="2600" dirty="0" smtClean="0">
                <a:solidFill>
                  <a:srgbClr val="003366"/>
                </a:solidFill>
              </a:rPr>
              <a:t>2010</a:t>
            </a:r>
            <a:endParaRPr lang="en-US" sz="26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151892" y="620688"/>
            <a:ext cx="78486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96336" y="5877272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/>
              <a:t>IMS Health Data, 2010</a:t>
            </a:r>
            <a:endParaRPr lang="en-CA" sz="800" dirty="0"/>
          </a:p>
        </p:txBody>
      </p:sp>
      <p:graphicFrame>
        <p:nvGraphicFramePr>
          <p:cNvPr id="8" name="Chart 7" title="AVERAGE BILATERAL FOREIGN-TO-CANADIAN PRICE RATIOS, OECD COUNTRIES, 2010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596001"/>
              </p:ext>
            </p:extLst>
          </p:nvPr>
        </p:nvGraphicFramePr>
        <p:xfrm>
          <a:off x="1187624" y="2060848"/>
          <a:ext cx="770485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 title="AVERAGE BILATERAL FOREIGN-TO-CANADIAN PRICE RATIOS, OECD COUNTRIES, 2010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872977"/>
              </p:ext>
            </p:extLst>
          </p:nvPr>
        </p:nvGraphicFramePr>
        <p:xfrm>
          <a:off x="1243367" y="1300716"/>
          <a:ext cx="7416823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 title="AVERAGE BILATERAL FOREIGN-TO-CANADIAN PRICE RATIOS, OECD COUNTRIES, 2010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00572"/>
              </p:ext>
            </p:extLst>
          </p:nvPr>
        </p:nvGraphicFramePr>
        <p:xfrm>
          <a:off x="1115616" y="1556792"/>
          <a:ext cx="7488831" cy="405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379013"/>
              </p:ext>
            </p:extLst>
          </p:nvPr>
        </p:nvGraphicFramePr>
        <p:xfrm>
          <a:off x="1107560" y="836712"/>
          <a:ext cx="7712911" cy="435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>
            <a:off x="6948264" y="1484784"/>
            <a:ext cx="0" cy="3780130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860032" y="5264914"/>
            <a:ext cx="40324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/>
              <a:t>Ratio des prix moyens des 21 États membres de l’UE susmentionnés : </a:t>
            </a:r>
            <a:r>
              <a:rPr lang="fr-CA" dirty="0" smtClean="0"/>
              <a:t>0,79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8461680" y="137086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1.06</a:t>
            </a:r>
            <a:endParaRPr lang="en-CA" sz="1200" dirty="0"/>
          </a:p>
        </p:txBody>
      </p:sp>
      <p:sp>
        <p:nvSpPr>
          <p:cNvPr id="15" name="Right Brace 14"/>
          <p:cNvSpPr/>
          <p:nvPr/>
        </p:nvSpPr>
        <p:spPr bwMode="auto">
          <a:xfrm>
            <a:off x="6246319" y="4293096"/>
            <a:ext cx="144016" cy="576064"/>
          </a:xfrm>
          <a:prstGeom prst="righ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555410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Établis en fonction des 300 médicaments solides administrés par voie orale les plus vendus au </a:t>
            </a:r>
            <a:r>
              <a:rPr lang="fr-CA" sz="1200" dirty="0" smtClean="0"/>
              <a:t>Canada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4672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CA" sz="2800" dirty="0" smtClean="0">
                <a:solidFill>
                  <a:schemeClr val="tx1"/>
                </a:solidFill>
              </a:rPr>
              <a:t>Défis communs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908720"/>
            <a:ext cx="7848600" cy="5112568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fr-FR" sz="2000" dirty="0">
                <a:solidFill>
                  <a:srgbClr val="003366"/>
                </a:solidFill>
              </a:rPr>
              <a:t>La transparence </a:t>
            </a:r>
            <a:r>
              <a:rPr lang="fr-FR" sz="2000" dirty="0" smtClean="0">
                <a:solidFill>
                  <a:srgbClr val="003366"/>
                </a:solidFill>
              </a:rPr>
              <a:t>dans le cadre de l’établissement </a:t>
            </a:r>
            <a:r>
              <a:rPr lang="fr-FR" sz="2000" dirty="0">
                <a:solidFill>
                  <a:srgbClr val="003366"/>
                </a:solidFill>
              </a:rPr>
              <a:t>des prix à l’étranger fait en sorte que les comparaisons sont de plus en plus difficiles à effectuer </a:t>
            </a:r>
            <a:r>
              <a:rPr lang="fr-FR" sz="2000" dirty="0" smtClean="0">
                <a:solidFill>
                  <a:srgbClr val="003366"/>
                </a:solidFill>
              </a:rPr>
              <a:t>relativement à </a:t>
            </a:r>
            <a:r>
              <a:rPr lang="fr-FR" sz="2000" dirty="0">
                <a:solidFill>
                  <a:srgbClr val="003366"/>
                </a:solidFill>
              </a:rPr>
              <a:t>la </a:t>
            </a:r>
            <a:r>
              <a:rPr lang="fr-CA" sz="2000" dirty="0">
                <a:solidFill>
                  <a:srgbClr val="003366"/>
                </a:solidFill>
              </a:rPr>
              <a:t>réglementation des </a:t>
            </a:r>
            <a:r>
              <a:rPr lang="fr-CA" sz="2000" dirty="0" smtClean="0">
                <a:solidFill>
                  <a:srgbClr val="003366"/>
                </a:solidFill>
              </a:rPr>
              <a:t>prix.</a:t>
            </a:r>
          </a:p>
          <a:p>
            <a:pPr marL="0" lv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000" dirty="0">
                <a:solidFill>
                  <a:srgbClr val="002060"/>
                </a:solidFill>
              </a:rPr>
              <a:t>Coûts élevés prévus dans la prochaine phase de nouveaux médicaments (p. ex. produits </a:t>
            </a:r>
            <a:r>
              <a:rPr lang="fr-FR" sz="2000" dirty="0" smtClean="0">
                <a:solidFill>
                  <a:srgbClr val="002060"/>
                </a:solidFill>
              </a:rPr>
              <a:t>biologiques)</a:t>
            </a:r>
            <a:endParaRPr lang="en-CA" sz="20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CA" sz="20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</a:rPr>
              <a:t>Reconnaître l’innovation </a:t>
            </a:r>
            <a:r>
              <a:rPr lang="fr-FR" sz="2000" dirty="0" smtClean="0">
                <a:solidFill>
                  <a:schemeClr val="tx1"/>
                </a:solidFill>
              </a:rPr>
              <a:t>tout en veillant à ce qu’un </a:t>
            </a:r>
            <a:r>
              <a:rPr lang="fr-FR" sz="2000" dirty="0">
                <a:solidFill>
                  <a:schemeClr val="tx1"/>
                </a:solidFill>
              </a:rPr>
              <a:t>prix </a:t>
            </a:r>
            <a:r>
              <a:rPr lang="fr-FR" sz="2000" dirty="0" smtClean="0">
                <a:solidFill>
                  <a:schemeClr val="tx1"/>
                </a:solidFill>
              </a:rPr>
              <a:t>ne soit pas excessif </a:t>
            </a:r>
            <a:r>
              <a:rPr lang="fr-FR" sz="2000" dirty="0">
                <a:solidFill>
                  <a:schemeClr val="tx1"/>
                </a:solidFill>
              </a:rPr>
              <a:t>constitue un équilibre </a:t>
            </a:r>
            <a:r>
              <a:rPr lang="fr-FR" sz="2000" dirty="0" smtClean="0">
                <a:solidFill>
                  <a:schemeClr val="tx1"/>
                </a:solidFill>
              </a:rPr>
              <a:t>difficile.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</a:rPr>
              <a:t>Marché très dynamique, avec de nombreux facteurs en </a:t>
            </a:r>
            <a:r>
              <a:rPr lang="fr-FR" sz="2000" dirty="0" smtClean="0">
                <a:solidFill>
                  <a:schemeClr val="tx1"/>
                </a:solidFill>
              </a:rPr>
              <a:t>jeu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</a:rPr>
              <a:t>L’accès abordable et la viabilité constituent une préoccupation que partagent les consommateurs, les organismes de réglementation et les </a:t>
            </a:r>
            <a:r>
              <a:rPr lang="fr-FR" sz="2000" dirty="0" smtClean="0">
                <a:solidFill>
                  <a:schemeClr val="tx1"/>
                </a:solidFill>
              </a:rPr>
              <a:t>payeurs.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CA" sz="2800" dirty="0" smtClean="0">
                <a:solidFill>
                  <a:schemeClr val="tx1"/>
                </a:solidFill>
              </a:rPr>
              <a:t>Prochaines étapes</a:t>
            </a:r>
            <a:r>
              <a:rPr lang="en-CA" sz="2800" dirty="0" smtClean="0">
                <a:solidFill>
                  <a:schemeClr val="tx1"/>
                </a:solidFill>
              </a:rPr>
              <a:t/>
            </a:r>
            <a:br>
              <a:rPr lang="en-CA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96752"/>
            <a:ext cx="7920880" cy="4536504"/>
          </a:xfrm>
        </p:spPr>
        <p:txBody>
          <a:bodyPr/>
          <a:lstStyle/>
          <a:p>
            <a:pPr lvl="0"/>
            <a:r>
              <a:rPr lang="fr-CA" sz="2200" dirty="0">
                <a:solidFill>
                  <a:srgbClr val="003366"/>
                </a:solidFill>
              </a:rPr>
              <a:t>Accord économique et commercial global (AECG) entre le Canada et l’Union </a:t>
            </a:r>
            <a:r>
              <a:rPr lang="fr-CA" sz="2200" dirty="0" smtClean="0">
                <a:solidFill>
                  <a:srgbClr val="003366"/>
                </a:solidFill>
              </a:rPr>
              <a:t>européenne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-60" charset="2"/>
              <a:buChar char="§"/>
            </a:pPr>
            <a:r>
              <a:rPr lang="fr-FR" sz="1800" dirty="0">
                <a:solidFill>
                  <a:schemeClr val="tx1"/>
                </a:solidFill>
              </a:rPr>
              <a:t>Si la proposition est mise en œuvre, le CEPMB sera habileté à réglementer les médicaments brevetés au cours d’une plus longue </a:t>
            </a:r>
            <a:r>
              <a:rPr lang="fr-FR" sz="1800" dirty="0" smtClean="0">
                <a:solidFill>
                  <a:schemeClr val="tx1"/>
                </a:solidFill>
              </a:rPr>
              <a:t>période, </a:t>
            </a:r>
            <a:r>
              <a:rPr lang="fr-FR" sz="1800" dirty="0">
                <a:solidFill>
                  <a:schemeClr val="tx1"/>
                </a:solidFill>
              </a:rPr>
              <a:t>mais elle pourrait aussi entraîner une réévaluation de l’équilibre entre les </a:t>
            </a:r>
            <a:r>
              <a:rPr lang="fr-FR" sz="1800" dirty="0" smtClean="0">
                <a:solidFill>
                  <a:schemeClr val="tx1"/>
                </a:solidFill>
              </a:rPr>
              <a:t>politiques intellectuelles/industrielles et </a:t>
            </a:r>
            <a:r>
              <a:rPr lang="fr-FR" sz="1800" dirty="0">
                <a:solidFill>
                  <a:schemeClr val="tx1"/>
                </a:solidFill>
              </a:rPr>
              <a:t>les soins de </a:t>
            </a:r>
            <a:r>
              <a:rPr lang="fr-FR" sz="1800" dirty="0" smtClean="0">
                <a:solidFill>
                  <a:schemeClr val="tx1"/>
                </a:solidFill>
              </a:rPr>
              <a:t>santé/coûts </a:t>
            </a:r>
            <a:r>
              <a:rPr lang="fr-FR" sz="1800" dirty="0">
                <a:solidFill>
                  <a:schemeClr val="tx1"/>
                </a:solidFill>
              </a:rPr>
              <a:t>des </a:t>
            </a:r>
            <a:r>
              <a:rPr lang="fr-FR" sz="1800" dirty="0" smtClean="0">
                <a:solidFill>
                  <a:schemeClr val="tx1"/>
                </a:solidFill>
              </a:rPr>
              <a:t>médicaments.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fr-CA" sz="2200" dirty="0" smtClean="0">
                <a:solidFill>
                  <a:schemeClr val="tx1"/>
                </a:solidFill>
              </a:rPr>
              <a:t>Des décisions critiques en matière de jurisprudence seront prises d’ici environ un an.</a:t>
            </a:r>
          </a:p>
          <a:p>
            <a:r>
              <a:rPr lang="fr-CA" sz="2200" dirty="0" smtClean="0">
                <a:solidFill>
                  <a:schemeClr val="tx1"/>
                </a:solidFill>
              </a:rPr>
              <a:t>Priorités établies lors de l’exercice antérieur : réduire le fardeau réglementaire et améliorer le taux de conformité  </a:t>
            </a:r>
          </a:p>
          <a:p>
            <a:r>
              <a:rPr lang="fr-CA" sz="2200" dirty="0" smtClean="0">
                <a:solidFill>
                  <a:schemeClr val="tx1"/>
                </a:solidFill>
              </a:rPr>
              <a:t>Le Conseil fixera, en septembre 2013, les priorités pour </a:t>
            </a:r>
            <a:r>
              <a:rPr lang="fr-CA" sz="2200" dirty="0">
                <a:solidFill>
                  <a:schemeClr val="tx1"/>
                </a:solidFill>
              </a:rPr>
              <a:t>l’exercice </a:t>
            </a:r>
            <a:r>
              <a:rPr lang="fr-CA" sz="2200" dirty="0" smtClean="0">
                <a:solidFill>
                  <a:schemeClr val="tx1"/>
                </a:solidFill>
              </a:rPr>
              <a:t>2013-2014.</a:t>
            </a:r>
          </a:p>
          <a:p>
            <a:r>
              <a:rPr lang="fr-FR" sz="2200" dirty="0" smtClean="0">
                <a:solidFill>
                  <a:schemeClr val="tx1"/>
                </a:solidFill>
              </a:rPr>
              <a:t>Engagement </a:t>
            </a:r>
            <a:r>
              <a:rPr lang="fr-FR" sz="2200" dirty="0">
                <a:solidFill>
                  <a:schemeClr val="tx1"/>
                </a:solidFill>
              </a:rPr>
              <a:t>et liaison continus auprès des </a:t>
            </a:r>
            <a:r>
              <a:rPr lang="fr-FR" sz="2200" dirty="0" smtClean="0">
                <a:solidFill>
                  <a:schemeClr val="tx1"/>
                </a:solidFill>
              </a:rPr>
              <a:t>intervenants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fr-FR" sz="2200" dirty="0">
                <a:solidFill>
                  <a:schemeClr val="tx1"/>
                </a:solidFill>
              </a:rPr>
              <a:t>Engagement continu auprès des organisations </a:t>
            </a:r>
            <a:r>
              <a:rPr lang="fr-FR" sz="2200" dirty="0" smtClean="0">
                <a:solidFill>
                  <a:schemeClr val="tx1"/>
                </a:solidFill>
              </a:rPr>
              <a:t>internationales</a:t>
            </a: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8621" y="755424"/>
            <a:ext cx="8244408" cy="1593456"/>
          </a:xfrm>
        </p:spPr>
        <p:txBody>
          <a:bodyPr/>
          <a:lstStyle/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Thank you.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Merci.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  <a:hlinkClick r:id="rId3"/>
              </a:rPr>
              <a:t>michelle.boudreau@pmprb-cepmb.gc.ca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Font typeface="Wingdings" pitchFamily="-60" charset="2"/>
              <a:buNone/>
            </a:pP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Site Web du CEPMB : 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  <a:hlinkClick r:id="rId4"/>
              </a:rPr>
              <a:t>www.pmprb-cepmb.gc.ca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0178" name="Slide Number Placeholder 3"/>
          <p:cNvSpPr txBox="1">
            <a:spLocks noGrp="1"/>
          </p:cNvSpPr>
          <p:nvPr/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7016D0D-139E-4D90-9504-C6C651D5A083}" type="slidenum">
              <a:rPr lang="en-US" sz="1400">
                <a:solidFill>
                  <a:schemeClr val="bg1"/>
                </a:solidFill>
              </a:rPr>
              <a:pPr algn="r"/>
              <a:t>13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72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CA" sz="2800" dirty="0" smtClean="0">
                <a:solidFill>
                  <a:schemeClr val="tx1"/>
                </a:solidFill>
              </a:rPr>
              <a:t>Aperçu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412776"/>
            <a:ext cx="78486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CA" dirty="0" smtClean="0">
                <a:solidFill>
                  <a:schemeClr val="tx1"/>
                </a:solidFill>
              </a:rPr>
              <a:t>Survol du Conseil d’examen du prix des médicaments brevetés (CEPMB)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solidFill>
                  <a:schemeClr val="tx1"/>
                </a:solidFill>
              </a:rPr>
              <a:t>Fonctionnement du CEPMB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solidFill>
                  <a:schemeClr val="tx1"/>
                </a:solidFill>
              </a:rPr>
              <a:t>Le Canada dans le contexte mondial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solidFill>
                  <a:schemeClr val="tx1"/>
                </a:solidFill>
              </a:rPr>
              <a:t>Défis communs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solidFill>
                  <a:schemeClr val="tx1"/>
                </a:solidFill>
              </a:rPr>
              <a:t>Prochaines étapes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CA" sz="2800" dirty="0" smtClean="0">
                <a:solidFill>
                  <a:schemeClr val="tx1"/>
                </a:solidFill>
              </a:rPr>
              <a:t>Survol du CEPMB</a:t>
            </a:r>
            <a:br>
              <a:rPr lang="fr-CA" sz="2800" dirty="0" smtClean="0">
                <a:solidFill>
                  <a:schemeClr val="tx1"/>
                </a:solidFill>
              </a:rPr>
            </a:br>
            <a:r>
              <a:rPr lang="fr-CA" sz="2800" dirty="0" smtClean="0"/>
              <a:t>________________________________________________</a:t>
            </a:r>
            <a:br>
              <a:rPr lang="fr-CA" sz="2800" dirty="0" smtClean="0"/>
            </a:br>
            <a:r>
              <a:rPr lang="fr-CA" sz="2800" dirty="0" smtClean="0"/>
              <a:t/>
            </a:r>
            <a:br>
              <a:rPr lang="fr-CA" sz="2800" dirty="0" smtClean="0"/>
            </a:br>
            <a:endParaRPr lang="fr-CA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980728"/>
            <a:ext cx="7848600" cy="4114800"/>
          </a:xfrm>
        </p:spPr>
        <p:txBody>
          <a:bodyPr/>
          <a:lstStyle/>
          <a:p>
            <a:pPr lvl="0">
              <a:buFont typeface="Wingdings" pitchFamily="2" charset="2"/>
              <a:buChar char="§"/>
              <a:defRPr/>
            </a:pPr>
            <a:r>
              <a:rPr lang="fr-CA" sz="2300" dirty="0">
                <a:solidFill>
                  <a:srgbClr val="003366"/>
                </a:solidFill>
              </a:rPr>
              <a:t>Établi en 1987 comme pilier de protection des intérêts des consommateurs en vertu de modifications à la </a:t>
            </a:r>
            <a:r>
              <a:rPr lang="fr-CA" sz="2300" i="1" dirty="0">
                <a:solidFill>
                  <a:srgbClr val="003366"/>
                </a:solidFill>
              </a:rPr>
              <a:t>Loi sur les brevets</a:t>
            </a:r>
            <a:endParaRPr lang="fr-CA" sz="2300" dirty="0">
              <a:solidFill>
                <a:srgbClr val="003366"/>
              </a:solidFill>
            </a:endParaRPr>
          </a:p>
          <a:p>
            <a:pPr lvl="0">
              <a:buFont typeface="Wingdings" pitchFamily="2" charset="2"/>
              <a:buChar char="§"/>
              <a:defRPr/>
            </a:pPr>
            <a:r>
              <a:rPr lang="fr-CA" sz="2300" dirty="0">
                <a:solidFill>
                  <a:srgbClr val="003366"/>
                </a:solidFill>
              </a:rPr>
              <a:t>Le CEPMB est un organisme indépendant qui détient des pouvoirs quasi judiciaires. Son mandat comporte deux volets 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fr-CA" sz="1900" b="1" i="1" dirty="0">
                <a:solidFill>
                  <a:srgbClr val="003366"/>
                </a:solidFill>
              </a:rPr>
              <a:t>Réglementation </a:t>
            </a:r>
            <a:r>
              <a:rPr lang="fr-CA" sz="1900" b="1" dirty="0">
                <a:solidFill>
                  <a:srgbClr val="003366"/>
                </a:solidFill>
              </a:rPr>
              <a:t>:</a:t>
            </a:r>
            <a:r>
              <a:rPr lang="fr-CA" sz="1900" dirty="0">
                <a:solidFill>
                  <a:srgbClr val="003366"/>
                </a:solidFill>
              </a:rPr>
              <a:t> Veiller à ce que les brevetés ne vendent pas leurs médicaments brevetés au Canada à des prix excessifs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fr-CA" sz="1900" b="1" i="1" dirty="0">
                <a:solidFill>
                  <a:srgbClr val="003366"/>
                </a:solidFill>
              </a:rPr>
              <a:t>Rapport </a:t>
            </a:r>
            <a:r>
              <a:rPr lang="fr-CA" sz="1900" b="1" dirty="0">
                <a:solidFill>
                  <a:srgbClr val="003366"/>
                </a:solidFill>
              </a:rPr>
              <a:t>:</a:t>
            </a:r>
            <a:r>
              <a:rPr lang="fr-CA" sz="1900" dirty="0">
                <a:solidFill>
                  <a:srgbClr val="003366"/>
                </a:solidFill>
              </a:rPr>
              <a:t> Faire rapport des tendances relatives aux produits pharmaceutiques ainsi que des dépenses de recherche-développement engagées par les brevetés pharmaceutiques</a:t>
            </a:r>
          </a:p>
          <a:p>
            <a:pPr lvl="0">
              <a:buFont typeface="Wingdings" pitchFamily="2" charset="2"/>
              <a:buChar char="§"/>
            </a:pPr>
            <a:r>
              <a:rPr lang="fr-CA" sz="2300" dirty="0">
                <a:solidFill>
                  <a:srgbClr val="003366"/>
                </a:solidFill>
              </a:rPr>
              <a:t>Compétence</a:t>
            </a:r>
          </a:p>
          <a:p>
            <a:pPr lvl="1">
              <a:buFont typeface="Wingdings" pitchFamily="2" charset="2"/>
              <a:buChar char="§"/>
            </a:pPr>
            <a:r>
              <a:rPr lang="fr-CA" sz="1900" dirty="0">
                <a:solidFill>
                  <a:srgbClr val="003366"/>
                </a:solidFill>
              </a:rPr>
              <a:t>Réglementation des prix départ-usine, à savoir les prix auxquels les brevetés vendent leurs produits médicamenteux brevetés pour usage humain ou vétérinaire au Canada aux grossistes, aux hôpitaux et aux pharmacies</a:t>
            </a: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71792" cy="714364"/>
          </a:xfrm>
        </p:spPr>
        <p:txBody>
          <a:bodyPr/>
          <a:lstStyle/>
          <a:p>
            <a:r>
              <a:rPr lang="fr-CA" sz="2800" dirty="0" smtClean="0">
                <a:solidFill>
                  <a:srgbClr val="003366"/>
                </a:solidFill>
              </a:rPr>
              <a:t>Fonctionnement des </a:t>
            </a:r>
            <a:r>
              <a:rPr lang="fr-CA" sz="2800" dirty="0">
                <a:solidFill>
                  <a:srgbClr val="003366"/>
                </a:solidFill>
              </a:rPr>
              <a:t>tests appliqués aux prix des </a:t>
            </a:r>
            <a:r>
              <a:rPr lang="fr-CA" sz="2800" dirty="0" smtClean="0">
                <a:solidFill>
                  <a:srgbClr val="003366"/>
                </a:solidFill>
              </a:rPr>
              <a:t>médicaments</a:t>
            </a:r>
            <a:r>
              <a:rPr lang="en-CA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7871792" cy="5122912"/>
          </a:xfrm>
        </p:spPr>
        <p:txBody>
          <a:bodyPr/>
          <a:lstStyle/>
          <a:p>
            <a:pPr lvl="0">
              <a:buClr>
                <a:srgbClr val="003366"/>
              </a:buClr>
              <a:buFont typeface="Wingdings" pitchFamily="2" charset="2"/>
              <a:buChar char="§"/>
              <a:defRPr/>
            </a:pPr>
            <a:r>
              <a:rPr lang="fr-CA" sz="1700" dirty="0">
                <a:solidFill>
                  <a:srgbClr val="003366"/>
                </a:solidFill>
              </a:rPr>
              <a:t>Combinaison d’amélioration thérapeutique et du prix de référence international </a:t>
            </a:r>
          </a:p>
          <a:p>
            <a:pPr lvl="0">
              <a:buClr>
                <a:srgbClr val="003366"/>
              </a:buClr>
              <a:buFont typeface="Wingdings" pitchFamily="2" charset="2"/>
              <a:buChar char="§"/>
              <a:defRPr/>
            </a:pPr>
            <a:r>
              <a:rPr lang="fr-CA" sz="1700" dirty="0">
                <a:solidFill>
                  <a:srgbClr val="003366"/>
                </a:solidFill>
              </a:rPr>
              <a:t>Reconnaître l’innovation pharmaceutique progressive</a:t>
            </a:r>
          </a:p>
          <a:p>
            <a:pPr lvl="1">
              <a:buClr>
                <a:srgbClr val="003366"/>
              </a:buClr>
              <a:buFont typeface="Wingdings" pitchFamily="2" charset="2"/>
              <a:buChar char="§"/>
              <a:defRPr/>
            </a:pPr>
            <a:r>
              <a:rPr lang="fr-CA" sz="1700" dirty="0">
                <a:solidFill>
                  <a:srgbClr val="003366"/>
                </a:solidFill>
              </a:rPr>
              <a:t>Au moment du lancement, la majoration de prix s’harmonise avec le degré d’amélioration thérapeutique :</a:t>
            </a:r>
          </a:p>
          <a:p>
            <a:pPr lvl="2">
              <a:buClr>
                <a:srgbClr val="003366"/>
              </a:buClr>
              <a:buFont typeface="Wingdings" pitchFamily="2" charset="2"/>
              <a:buChar char="§"/>
              <a:defRPr/>
            </a:pPr>
            <a:r>
              <a:rPr lang="fr-CA" sz="1550" dirty="0">
                <a:solidFill>
                  <a:srgbClr val="003366"/>
                </a:solidFill>
              </a:rPr>
              <a:t>Quatre niveaux d’amélioration thérapeutique :</a:t>
            </a:r>
          </a:p>
          <a:p>
            <a:pPr marL="1371600" lvl="3" indent="-342900">
              <a:buClr>
                <a:srgbClr val="003366"/>
              </a:buClr>
              <a:buFontTx/>
              <a:buAutoNum type="arabicParenR"/>
              <a:defRPr/>
            </a:pPr>
            <a:r>
              <a:rPr lang="fr-CA" sz="1550" dirty="0">
                <a:solidFill>
                  <a:srgbClr val="003366"/>
                </a:solidFill>
              </a:rPr>
              <a:t>Médicament constituant une découverte – Test de la médiane des prix internationaux (MPI)</a:t>
            </a:r>
          </a:p>
          <a:p>
            <a:pPr marL="1371600" lvl="3" indent="-342900">
              <a:buClr>
                <a:srgbClr val="003366"/>
              </a:buClr>
              <a:buFontTx/>
              <a:buAutoNum type="arabicParenR"/>
              <a:defRPr/>
            </a:pPr>
            <a:r>
              <a:rPr lang="fr-CA" sz="1550" dirty="0">
                <a:solidFill>
                  <a:srgbClr val="003366"/>
                </a:solidFill>
              </a:rPr>
              <a:t>Amélioration importante – le prix le plus élevé entre : le plus élevé des prix obtenus au moyen du Test de la comparaison selon la catégorie thérapeutique (CCT) et du test MPI</a:t>
            </a:r>
          </a:p>
          <a:p>
            <a:pPr marL="1371600" lvl="3" indent="-342900">
              <a:buClr>
                <a:srgbClr val="003366"/>
              </a:buClr>
              <a:buFontTx/>
              <a:buAutoNum type="arabicParenR"/>
              <a:defRPr/>
            </a:pPr>
            <a:r>
              <a:rPr lang="fr-CA" sz="1550" dirty="0">
                <a:solidFill>
                  <a:srgbClr val="003366"/>
                </a:solidFill>
              </a:rPr>
              <a:t>Amélioration modeste – le plus élevé des prix entre : la médiane des prix obtenus au moyen du Test de la CCT et du test MPI, et le prix le plus élevé obtenu au moyen du Test de la CCT </a:t>
            </a:r>
            <a:r>
              <a:rPr lang="fr-CA" sz="1550" i="1" dirty="0">
                <a:solidFill>
                  <a:srgbClr val="003366"/>
                </a:solidFill>
              </a:rPr>
              <a:t>(des facteurs primaires et secondaires s’appliquent dans ce cas)</a:t>
            </a:r>
            <a:endParaRPr lang="fr-CA" sz="1550" dirty="0">
              <a:solidFill>
                <a:srgbClr val="003366"/>
              </a:solidFill>
            </a:endParaRPr>
          </a:p>
          <a:p>
            <a:pPr marL="1371600" lvl="3" indent="-342900">
              <a:buClr>
                <a:srgbClr val="003366"/>
              </a:buClr>
              <a:buFontTx/>
              <a:buAutoNum type="arabicParenR"/>
              <a:defRPr/>
            </a:pPr>
            <a:r>
              <a:rPr lang="fr-CA" sz="1550" dirty="0">
                <a:solidFill>
                  <a:srgbClr val="003366"/>
                </a:solidFill>
              </a:rPr>
              <a:t>Amélioration minime ou nulle – le prix le plus élevé obtenu au moyen du Test de la CCT</a:t>
            </a:r>
            <a:endParaRPr lang="fr-CA" sz="1500" dirty="0">
              <a:solidFill>
                <a:srgbClr val="003366"/>
              </a:solidFill>
            </a:endParaRPr>
          </a:p>
          <a:p>
            <a:pPr lvl="0">
              <a:buClr>
                <a:srgbClr val="003366"/>
              </a:buClr>
              <a:buFont typeface="Wingdings" pitchFamily="2" charset="2"/>
              <a:buChar char="§"/>
              <a:defRPr/>
            </a:pPr>
            <a:r>
              <a:rPr lang="fr-CA" sz="1700" dirty="0" smtClean="0">
                <a:solidFill>
                  <a:srgbClr val="003366"/>
                </a:solidFill>
              </a:rPr>
              <a:t>Le CEPMB surveille, </a:t>
            </a:r>
            <a:r>
              <a:rPr lang="fr-CA" sz="1700" dirty="0">
                <a:solidFill>
                  <a:srgbClr val="003366"/>
                </a:solidFill>
              </a:rPr>
              <a:t>après le lancement, </a:t>
            </a:r>
            <a:r>
              <a:rPr lang="fr-CA" sz="1700" dirty="0" smtClean="0">
                <a:solidFill>
                  <a:srgbClr val="003366"/>
                </a:solidFill>
              </a:rPr>
              <a:t>les </a:t>
            </a:r>
            <a:r>
              <a:rPr lang="fr-CA" sz="1700" dirty="0">
                <a:solidFill>
                  <a:srgbClr val="003366"/>
                </a:solidFill>
              </a:rPr>
              <a:t>prix </a:t>
            </a:r>
            <a:r>
              <a:rPr lang="fr-CA" sz="1700" dirty="0" smtClean="0">
                <a:solidFill>
                  <a:srgbClr val="003366"/>
                </a:solidFill>
              </a:rPr>
              <a:t>moyens. Une majoration de l’indice des prix à la consommation (IPC) est permise, mais </a:t>
            </a:r>
            <a:r>
              <a:rPr lang="fr-CA" sz="1700" u="sng" dirty="0" smtClean="0">
                <a:solidFill>
                  <a:srgbClr val="003366"/>
                </a:solidFill>
              </a:rPr>
              <a:t>en aucun temps</a:t>
            </a:r>
            <a:r>
              <a:rPr lang="fr-CA" sz="1700" dirty="0" smtClean="0">
                <a:solidFill>
                  <a:srgbClr val="003366"/>
                </a:solidFill>
              </a:rPr>
              <a:t> le prix peut-il être supérieur </a:t>
            </a:r>
            <a:r>
              <a:rPr lang="fr-CA" sz="1700" dirty="0">
                <a:solidFill>
                  <a:srgbClr val="003366"/>
                </a:solidFill>
              </a:rPr>
              <a:t>au prix international le plus élevé.</a:t>
            </a:r>
            <a:endParaRPr lang="en-CA" sz="1800" dirty="0">
              <a:solidFill>
                <a:srgbClr val="003366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en-CA" dirty="0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FR" sz="2800" dirty="0" smtClean="0">
                <a:solidFill>
                  <a:srgbClr val="003366"/>
                </a:solidFill>
              </a:rPr>
              <a:t>Fonctionnement du prix plafond du CEPMB par </a:t>
            </a:r>
            <a:r>
              <a:rPr lang="fr-FR" sz="2800" dirty="0">
                <a:solidFill>
                  <a:srgbClr val="003366"/>
                </a:solidFill>
              </a:rPr>
              <a:t>rapport au prix </a:t>
            </a:r>
            <a:r>
              <a:rPr lang="fr-FR" sz="2800" dirty="0" smtClean="0">
                <a:solidFill>
                  <a:srgbClr val="003366"/>
                </a:solidFill>
              </a:rPr>
              <a:t>public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>
                <a:solidFill>
                  <a:schemeClr val="tx1"/>
                </a:solidFill>
              </a:rPr>
              <a:t>* </a:t>
            </a:r>
            <a:r>
              <a:rPr lang="fr-CA" sz="2000" dirty="0">
                <a:solidFill>
                  <a:schemeClr val="tx1"/>
                </a:solidFill>
              </a:rPr>
              <a:t>Le PMMP est établi en fonction du prix du médicament de marque, </a:t>
            </a:r>
            <a:r>
              <a:rPr lang="fr-CA" sz="2000" dirty="0" smtClean="0">
                <a:solidFill>
                  <a:schemeClr val="tx1"/>
                </a:solidFill>
              </a:rPr>
              <a:t>ce prix étant </a:t>
            </a:r>
            <a:r>
              <a:rPr lang="fr-CA" sz="2000" dirty="0">
                <a:solidFill>
                  <a:schemeClr val="tx1"/>
                </a:solidFill>
              </a:rPr>
              <a:t>0,65 </a:t>
            </a:r>
            <a:r>
              <a:rPr lang="fr-CA" sz="2000" dirty="0" smtClean="0">
                <a:solidFill>
                  <a:schemeClr val="tx1"/>
                </a:solidFill>
              </a:rPr>
              <a:t>$.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55417"/>
              </p:ext>
            </p:extLst>
          </p:nvPr>
        </p:nvGraphicFramePr>
        <p:xfrm>
          <a:off x="1187624" y="1988840"/>
          <a:ext cx="7272807" cy="286841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52006"/>
                <a:gridCol w="1508210"/>
                <a:gridCol w="1750212"/>
                <a:gridCol w="1326434"/>
                <a:gridCol w="1135945"/>
              </a:tblGrid>
              <a:tr h="1277627">
                <a:tc>
                  <a:txBody>
                    <a:bodyPr/>
                    <a:lstStyle/>
                    <a:p>
                      <a:r>
                        <a:rPr lang="fr-CA" noProof="0" dirty="0" smtClean="0"/>
                        <a:t>Médicament</a:t>
                      </a:r>
                      <a:endParaRPr lang="fr-CA" noProof="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Test principal</a:t>
                      </a:r>
                      <a:endParaRPr lang="en-CA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Prix plafond du</a:t>
                      </a:r>
                      <a:r>
                        <a:rPr lang="en-CA" baseline="0" dirty="0" smtClean="0"/>
                        <a:t> CEPMB</a:t>
                      </a:r>
                      <a:endParaRPr lang="en-CA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noProof="0" dirty="0" smtClean="0"/>
                        <a:t>Prix du breveté au lancement</a:t>
                      </a:r>
                      <a:r>
                        <a:rPr lang="fr-CA" baseline="0" noProof="0" dirty="0" smtClean="0"/>
                        <a:t> (moyenne)</a:t>
                      </a:r>
                      <a:endParaRPr lang="fr-CA" noProof="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Prix accessible au public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488111">
                <a:tc>
                  <a:txBody>
                    <a:bodyPr/>
                    <a:lstStyle/>
                    <a:p>
                      <a:r>
                        <a:rPr lang="fr-CA" sz="1400" noProof="0" dirty="0" smtClean="0"/>
                        <a:t>Médicament de marque X</a:t>
                      </a:r>
                      <a:endParaRPr lang="fr-CA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CCT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2,45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0,68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0,69</a:t>
                      </a:r>
                      <a:endParaRPr lang="en-CA" dirty="0"/>
                    </a:p>
                  </a:txBody>
                  <a:tcPr anchor="ctr"/>
                </a:tc>
              </a:tr>
              <a:tr h="488111">
                <a:tc>
                  <a:txBody>
                    <a:bodyPr/>
                    <a:lstStyle/>
                    <a:p>
                      <a:r>
                        <a:rPr lang="fr-CA" sz="1400" noProof="0" dirty="0" smtClean="0"/>
                        <a:t>Médicament de marque Y</a:t>
                      </a:r>
                      <a:endParaRPr lang="fr-CA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CCT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1,52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1,50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1,50</a:t>
                      </a:r>
                      <a:endParaRPr lang="en-CA" dirty="0"/>
                    </a:p>
                  </a:txBody>
                  <a:tcPr anchor="ctr"/>
                </a:tc>
              </a:tr>
              <a:tr h="554463">
                <a:tc>
                  <a:txBody>
                    <a:bodyPr/>
                    <a:lstStyle/>
                    <a:p>
                      <a:r>
                        <a:rPr lang="fr-CA" sz="1400" noProof="0" dirty="0" smtClean="0"/>
                        <a:t>Médicament </a:t>
                      </a:r>
                      <a:r>
                        <a:rPr lang="fr-CA" sz="1400" baseline="0" noProof="0" dirty="0" smtClean="0"/>
                        <a:t>générique </a:t>
                      </a:r>
                      <a:r>
                        <a:rPr lang="fr-CA" sz="1400" noProof="0" dirty="0" smtClean="0"/>
                        <a:t>A</a:t>
                      </a:r>
                      <a:endParaRPr lang="fr-CA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CCT*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0,65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0,42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0,33</a:t>
                      </a:r>
                      <a:endParaRPr lang="en-CA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5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20000" cy="714375"/>
          </a:xfrm>
        </p:spPr>
        <p:txBody>
          <a:bodyPr/>
          <a:lstStyle/>
          <a:p>
            <a:pPr lvl="2"/>
            <a:r>
              <a:rPr lang="fr-CA" sz="2800" dirty="0" smtClean="0">
                <a:solidFill>
                  <a:schemeClr val="tx1"/>
                </a:solidFill>
              </a:rPr>
              <a:t>Statistiques relatives à la réglementation  </a:t>
            </a:r>
            <a:br>
              <a:rPr lang="fr-CA" sz="2800" dirty="0" smtClean="0">
                <a:solidFill>
                  <a:schemeClr val="tx1"/>
                </a:solidFill>
              </a:rPr>
            </a:br>
            <a:r>
              <a:rPr lang="fr-CA" sz="2800" dirty="0" smtClean="0">
                <a:solidFill>
                  <a:schemeClr val="tx1"/>
                </a:solidFill>
              </a:rPr>
              <a:t/>
            </a:r>
            <a:br>
              <a:rPr lang="fr-CA" sz="2800" dirty="0" smtClean="0">
                <a:solidFill>
                  <a:schemeClr val="tx1"/>
                </a:solidFill>
              </a:rPr>
            </a:br>
            <a:r>
              <a:rPr lang="fr-CA" sz="2000" dirty="0" smtClean="0">
                <a:solidFill>
                  <a:schemeClr val="tx1"/>
                </a:solidFill>
              </a:rPr>
              <a:t/>
            </a:r>
            <a:br>
              <a:rPr lang="fr-CA" sz="2000" dirty="0" smtClean="0">
                <a:solidFill>
                  <a:schemeClr val="tx1"/>
                </a:solidFill>
              </a:rPr>
            </a:br>
            <a:r>
              <a:rPr lang="fr-CA" sz="2800" dirty="0" smtClean="0">
                <a:solidFill>
                  <a:schemeClr val="tx1"/>
                </a:solidFill>
              </a:rPr>
              <a:t/>
            </a:r>
            <a:br>
              <a:rPr lang="fr-CA" sz="2800" dirty="0" smtClean="0">
                <a:solidFill>
                  <a:schemeClr val="tx1"/>
                </a:solidFill>
              </a:rPr>
            </a:br>
            <a:endParaRPr lang="fr-CA" sz="2800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115616" y="841698"/>
            <a:ext cx="7848600" cy="4968552"/>
          </a:xfrm>
        </p:spPr>
        <p:txBody>
          <a:bodyPr/>
          <a:lstStyle/>
          <a:p>
            <a:pPr>
              <a:defRPr/>
            </a:pPr>
            <a:r>
              <a:rPr lang="fr-CA" sz="1800" dirty="0" smtClean="0">
                <a:solidFill>
                  <a:schemeClr val="tx1"/>
                </a:solidFill>
              </a:rPr>
              <a:t>Environ 1 200 produits médicamenteux brevetés relèvent de la compétence du CEPMB.</a:t>
            </a:r>
          </a:p>
          <a:p>
            <a:pPr>
              <a:defRPr/>
            </a:pPr>
            <a:r>
              <a:rPr lang="fr-CA" sz="1800" dirty="0" smtClean="0">
                <a:solidFill>
                  <a:schemeClr val="tx1"/>
                </a:solidFill>
              </a:rPr>
              <a:t>109 nouveaux produits médicamenteux lancés sur le marché en 2011 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fr-CA" sz="1600" dirty="0" smtClean="0">
                <a:solidFill>
                  <a:schemeClr val="tx1"/>
                </a:solidFill>
              </a:rPr>
              <a:t>79 % dont le prix était conforme aux Lignes directrices;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fr-CA" sz="1600" dirty="0" smtClean="0">
                <a:solidFill>
                  <a:schemeClr val="tx1"/>
                </a:solidFill>
              </a:rPr>
              <a:t>9 % dont le prix n’était pas conforme aux Lignes directrices, mais qui ne justifiait pas la tenue d’une enquête;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fr-CA" sz="1600" dirty="0" smtClean="0">
                <a:solidFill>
                  <a:schemeClr val="tx1"/>
                </a:solidFill>
              </a:rPr>
              <a:t>12 % d’entre eux faisaient l’objet d’une enquête;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fr-CA" sz="1600" dirty="0" smtClean="0">
                <a:solidFill>
                  <a:schemeClr val="tx1"/>
                </a:solidFill>
              </a:rPr>
              <a:t>69 % d’entre eux constituaient une amélioration minime ou nulle; 25 % d’entre eux constituaient une amélioration modeste; 5 % d’entre eux constituaient une amélioration importante, alors que 1 % d’entre eux constituaient une découverte.</a:t>
            </a:r>
            <a:endParaRPr lang="fr-CA" sz="1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1800" dirty="0">
                <a:solidFill>
                  <a:schemeClr val="tx1"/>
                </a:solidFill>
              </a:rPr>
              <a:t>De 2000 à </a:t>
            </a:r>
            <a:r>
              <a:rPr lang="fr-FR" sz="1800" dirty="0" smtClean="0">
                <a:solidFill>
                  <a:schemeClr val="tx1"/>
                </a:solidFill>
              </a:rPr>
              <a:t>2010, </a:t>
            </a:r>
            <a:r>
              <a:rPr lang="fr-FR" sz="1800" dirty="0">
                <a:solidFill>
                  <a:schemeClr val="tx1"/>
                </a:solidFill>
              </a:rPr>
              <a:t>en moyenne, </a:t>
            </a:r>
            <a:r>
              <a:rPr lang="fr-FR" sz="1800" dirty="0" smtClean="0">
                <a:solidFill>
                  <a:schemeClr val="tx1"/>
                </a:solidFill>
              </a:rPr>
              <a:t>84 </a:t>
            </a:r>
            <a:r>
              <a:rPr lang="fr-FR" sz="1800" dirty="0">
                <a:solidFill>
                  <a:schemeClr val="tx1"/>
                </a:solidFill>
              </a:rPr>
              <a:t>nouveaux produits médicamenteux brevetés par année ont été lancés sur le </a:t>
            </a:r>
            <a:r>
              <a:rPr lang="fr-FR" sz="1800" dirty="0" smtClean="0">
                <a:solidFill>
                  <a:schemeClr val="tx1"/>
                </a:solidFill>
              </a:rPr>
              <a:t>marché.</a:t>
            </a:r>
            <a:endParaRPr lang="fr-CA" sz="18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1800" dirty="0">
                <a:solidFill>
                  <a:schemeClr val="tx1"/>
                </a:solidFill>
              </a:rPr>
              <a:t>Haut degré de conformité – </a:t>
            </a:r>
            <a:r>
              <a:rPr lang="fr-FR" sz="1800" dirty="0" smtClean="0">
                <a:solidFill>
                  <a:schemeClr val="tx1"/>
                </a:solidFill>
              </a:rPr>
              <a:t>le taux </a:t>
            </a:r>
            <a:r>
              <a:rPr lang="fr-FR" sz="1800" dirty="0">
                <a:solidFill>
                  <a:schemeClr val="tx1"/>
                </a:solidFill>
              </a:rPr>
              <a:t>de conformité </a:t>
            </a:r>
            <a:r>
              <a:rPr lang="fr-FR" sz="1800" dirty="0" smtClean="0">
                <a:solidFill>
                  <a:schemeClr val="tx1"/>
                </a:solidFill>
              </a:rPr>
              <a:t>moyen est d’environ 95 %.</a:t>
            </a:r>
            <a:endParaRPr lang="fr-CA" sz="1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CA" sz="1800" b="1" dirty="0" smtClean="0">
                <a:solidFill>
                  <a:schemeClr val="tx1"/>
                </a:solidFill>
              </a:rPr>
              <a:t>Depuis 1993 :</a:t>
            </a:r>
          </a:p>
          <a:p>
            <a:pPr lvl="1">
              <a:defRPr/>
            </a:pPr>
            <a:r>
              <a:rPr lang="fr-CA" sz="1600" b="1" dirty="0" smtClean="0">
                <a:solidFill>
                  <a:schemeClr val="tx1"/>
                </a:solidFill>
              </a:rPr>
              <a:t>90 Engagements de conformité volontaire</a:t>
            </a:r>
          </a:p>
          <a:p>
            <a:pPr lvl="1">
              <a:defRPr/>
            </a:pPr>
            <a:r>
              <a:rPr lang="fr-CA" sz="1600" b="1" dirty="0" smtClean="0">
                <a:solidFill>
                  <a:schemeClr val="tx1"/>
                </a:solidFill>
              </a:rPr>
              <a:t>26 audiences publiques</a:t>
            </a:r>
          </a:p>
          <a:p>
            <a:pPr lvl="1">
              <a:defRPr/>
            </a:pPr>
            <a:r>
              <a:rPr lang="fr-CA" sz="1600" b="1" dirty="0" smtClean="0">
                <a:solidFill>
                  <a:schemeClr val="tx1"/>
                </a:solidFill>
              </a:rPr>
              <a:t>137 millions de dollars recouvrés en application des modalités d’Engagements de conformité volontaire et d’ordonnances du Conseil  </a:t>
            </a:r>
          </a:p>
          <a:p>
            <a:pPr>
              <a:defRPr/>
            </a:pPr>
            <a:endParaRPr lang="en-CA" sz="2000" dirty="0">
              <a:solidFill>
                <a:schemeClr val="tx1"/>
              </a:solidFill>
            </a:endParaRPr>
          </a:p>
          <a:p>
            <a:pPr marL="457200" lvl="1" indent="-342900">
              <a:buSzPct val="95000"/>
              <a:buFont typeface="Wingdings" pitchFamily="2" charset="2"/>
              <a:buChar char="§"/>
            </a:pP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438712-289D-458B-AF47-5F429D3E4676}" type="slidenum">
              <a:rPr lang="en-US" smtClean="0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6</a:t>
            </a:fld>
            <a:endParaRPr lang="en-US" dirty="0" smtClean="0">
              <a:solidFill>
                <a:schemeClr val="tx1"/>
              </a:solidFill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43608" y="836712"/>
            <a:ext cx="7704856" cy="0"/>
          </a:xfrm>
          <a:prstGeom prst="line">
            <a:avLst/>
          </a:prstGeom>
          <a:solidFill>
            <a:schemeClr val="accent1"/>
          </a:solidFill>
          <a:ln w="2222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78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848600" cy="5112568"/>
          </a:xfrm>
        </p:spPr>
        <p:txBody>
          <a:bodyPr/>
          <a:lstStyle/>
          <a:p>
            <a:endParaRPr lang="en-CA" sz="2200" dirty="0" smtClean="0">
              <a:solidFill>
                <a:schemeClr val="tx1"/>
              </a:solidFill>
            </a:endParaRPr>
          </a:p>
          <a:p>
            <a:pPr lvl="0"/>
            <a:r>
              <a:rPr lang="fr-CA" sz="2200" dirty="0">
                <a:solidFill>
                  <a:srgbClr val="003366"/>
                </a:solidFill>
              </a:rPr>
              <a:t>Le prix de référence au lancement et pour les médicaments existants est établi en fonction des prix pratiqués dans sept pays de comparaison –</a:t>
            </a:r>
            <a:r>
              <a:rPr lang="fr-CA" sz="1800" dirty="0">
                <a:solidFill>
                  <a:srgbClr val="003366"/>
                </a:solidFill>
              </a:rPr>
              <a:t> </a:t>
            </a:r>
            <a:r>
              <a:rPr lang="fr-CA" sz="1600" dirty="0">
                <a:solidFill>
                  <a:srgbClr val="003366"/>
                </a:solidFill>
              </a:rPr>
              <a:t>la France, l’Allemagne, l’Italie, la Suède, la Suisse, le Royaume-Uni (R.-U.) et les États-Unis (É.-U.).</a:t>
            </a:r>
            <a:endParaRPr lang="en-CA" sz="1600" dirty="0">
              <a:solidFill>
                <a:srgbClr val="003366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CA" sz="1800" dirty="0">
                <a:solidFill>
                  <a:srgbClr val="003366"/>
                </a:solidFill>
              </a:rPr>
              <a:t>Les modifications aux politiques dans ces pays pourraient avoir une incidence sur les prix au </a:t>
            </a:r>
            <a:r>
              <a:rPr lang="fr-CA" sz="1800" dirty="0" smtClean="0">
                <a:solidFill>
                  <a:srgbClr val="003366"/>
                </a:solidFill>
              </a:rPr>
              <a:t>Canada.</a:t>
            </a:r>
          </a:p>
          <a:p>
            <a:pPr marL="342900" lvl="1" indent="0">
              <a:buNone/>
            </a:pPr>
            <a:endParaRPr lang="en-CA" sz="1800" dirty="0" smtClean="0">
              <a:solidFill>
                <a:schemeClr val="tx1"/>
              </a:solidFill>
            </a:endParaRPr>
          </a:p>
          <a:p>
            <a:pPr lvl="0"/>
            <a:r>
              <a:rPr lang="fr-CA" sz="2200" dirty="0">
                <a:solidFill>
                  <a:srgbClr val="003366"/>
                </a:solidFill>
              </a:rPr>
              <a:t>Au cours des trois dernières années, l’Allemagne a le plus souvent eu le prix de référence le plus élevé selon les tests appliqués aux prix du CEPMB, suivi des É.-U.</a:t>
            </a:r>
            <a:endParaRPr lang="en-CA" sz="2200" dirty="0">
              <a:solidFill>
                <a:srgbClr val="003366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800" dirty="0">
                <a:solidFill>
                  <a:srgbClr val="003366"/>
                </a:solidFill>
              </a:rPr>
              <a:t>Les mesures de limitation des coûts prises par les pays de référence (p. ex., l’Allemagne) peuvent entraîner de plus faibles prix au Canada.</a:t>
            </a:r>
            <a:endParaRPr lang="en-CA" sz="1800" dirty="0">
              <a:solidFill>
                <a:srgbClr val="003366"/>
              </a:solidFill>
            </a:endParaRPr>
          </a:p>
          <a:p>
            <a:pPr marL="342900" lvl="1" indent="0">
              <a:buNone/>
            </a:pP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70890" y="260648"/>
            <a:ext cx="7848600" cy="504056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+mj-lt"/>
                <a:ea typeface="ＭＳ Ｐゴシック" pitchFamily="-60" charset="-128"/>
                <a:cs typeface="ＭＳ Ｐゴシック" pitchFamily="-60" charset="-128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9pPr>
          </a:lstStyle>
          <a:p>
            <a:r>
              <a:rPr lang="fr-FR" sz="2800" dirty="0">
                <a:solidFill>
                  <a:schemeClr val="tx1"/>
                </a:solidFill>
              </a:rPr>
              <a:t>Tests </a:t>
            </a:r>
            <a:r>
              <a:rPr lang="fr-FR" sz="2800" dirty="0" smtClean="0">
                <a:solidFill>
                  <a:schemeClr val="tx1"/>
                </a:solidFill>
              </a:rPr>
              <a:t>appliqués </a:t>
            </a:r>
            <a:r>
              <a:rPr lang="fr-FR" sz="2800" dirty="0">
                <a:solidFill>
                  <a:schemeClr val="tx1"/>
                </a:solidFill>
              </a:rPr>
              <a:t>aux </a:t>
            </a:r>
            <a:r>
              <a:rPr lang="fr-FR" sz="2800" dirty="0" smtClean="0">
                <a:solidFill>
                  <a:schemeClr val="tx1"/>
                </a:solidFill>
              </a:rPr>
              <a:t>prix du CEPMB – </a:t>
            </a:r>
            <a:r>
              <a:rPr lang="fr-FR" sz="2800" dirty="0">
                <a:solidFill>
                  <a:schemeClr val="tx1"/>
                </a:solidFill>
              </a:rPr>
              <a:t>Prix de référence </a:t>
            </a:r>
            <a:r>
              <a:rPr lang="fr-FR" sz="2800" dirty="0" smtClean="0">
                <a:solidFill>
                  <a:schemeClr val="tx1"/>
                </a:solidFill>
              </a:rPr>
              <a:t>international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9271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FR" sz="2600" dirty="0">
                <a:solidFill>
                  <a:srgbClr val="003366"/>
                </a:solidFill>
              </a:rPr>
              <a:t>Le Canada dans le contexte </a:t>
            </a:r>
            <a:r>
              <a:rPr lang="fr-FR" sz="2600" dirty="0" smtClean="0">
                <a:solidFill>
                  <a:srgbClr val="003366"/>
                </a:solidFill>
              </a:rPr>
              <a:t>mondial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115616" y="1052736"/>
            <a:ext cx="7848600" cy="4114800"/>
          </a:xfrm>
        </p:spPr>
        <p:txBody>
          <a:bodyPr/>
          <a:lstStyle/>
          <a:p>
            <a:pPr lvl="0">
              <a:buClr>
                <a:srgbClr val="003366"/>
              </a:buClr>
              <a:buFont typeface="Wingdings" pitchFamily="2" charset="2"/>
              <a:buChar char="§"/>
            </a:pPr>
            <a:r>
              <a:rPr lang="fr-FR" dirty="0">
                <a:solidFill>
                  <a:srgbClr val="003366"/>
                </a:solidFill>
              </a:rPr>
              <a:t>Les prix au Canada sont relativement plus élevés que dans plusieurs pays de </a:t>
            </a:r>
            <a:r>
              <a:rPr lang="fr-FR" dirty="0" smtClean="0">
                <a:solidFill>
                  <a:srgbClr val="003366"/>
                </a:solidFill>
              </a:rPr>
              <a:t>l’OCDE.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24328" y="5445224"/>
            <a:ext cx="14422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 smtClean="0"/>
              <a:t>Données d’IMS Health, 2010</a:t>
            </a:r>
            <a:endParaRPr lang="fr-CA" sz="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4624"/>
            <a:ext cx="7632700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3608" y="5622852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000" dirty="0"/>
              <a:t>Pays de gauche à droite : Corée du Sud; Italie; R.-U.; Australie; France; Espagne; Autriche; Belgique; Suède; Suisse; Danemark; Canada; Allemagne; Mexique; Japon; É.-U.</a:t>
            </a:r>
          </a:p>
        </p:txBody>
      </p:sp>
    </p:spTree>
    <p:extLst>
      <p:ext uri="{BB962C8B-B14F-4D97-AF65-F5344CB8AC3E}">
        <p14:creationId xmlns:p14="http://schemas.microsoft.com/office/powerpoint/2010/main" val="11647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fr-FR" sz="2600" dirty="0">
                <a:solidFill>
                  <a:srgbClr val="003366"/>
                </a:solidFill>
              </a:rPr>
              <a:t>Le Canada dans le contexte </a:t>
            </a:r>
            <a:r>
              <a:rPr lang="fr-FR" sz="2600" dirty="0" smtClean="0">
                <a:solidFill>
                  <a:srgbClr val="003366"/>
                </a:solidFill>
              </a:rPr>
              <a:t>mondial (suite)</a:t>
            </a:r>
            <a:r>
              <a:rPr lang="en-US" sz="2800" dirty="0">
                <a:solidFill>
                  <a:srgbClr val="003366"/>
                </a:solidFill>
              </a:rPr>
              <a:t/>
            </a:r>
            <a:br>
              <a:rPr lang="en-US" sz="2800" dirty="0">
                <a:solidFill>
                  <a:srgbClr val="003366"/>
                </a:solidFill>
              </a:rPr>
            </a:br>
            <a:r>
              <a:rPr lang="en-US" sz="2800" dirty="0"/>
              <a:t>________________________________________________</a:t>
            </a: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114800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fr-CA" dirty="0">
                <a:solidFill>
                  <a:srgbClr val="003366"/>
                </a:solidFill>
              </a:rPr>
              <a:t>Le taux d’augmentation des ventes de médicaments est plus élevé que dans les pays de </a:t>
            </a:r>
            <a:r>
              <a:rPr lang="fr-CA" dirty="0" smtClean="0">
                <a:solidFill>
                  <a:srgbClr val="003366"/>
                </a:solidFill>
              </a:rPr>
              <a:t>comparaison.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988840"/>
            <a:ext cx="6336704" cy="400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73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2">
  <a:themeElements>
    <a:clrScheme name="Presentation 2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Presentation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2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PMPRB - Boudreau - Market Access Summit - Nov 15 2011</Template>
  <TotalTime>35272</TotalTime>
  <Words>1155</Words>
  <Application>Microsoft Office PowerPoint</Application>
  <PresentationFormat>On-screen Show (4:3)</PresentationFormat>
  <Paragraphs>153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Presentation 2</vt:lpstr>
      <vt:lpstr>Conseil d’examen du prix des médicaments brevetés   </vt:lpstr>
      <vt:lpstr>Aperçu ________________________________________________  </vt:lpstr>
      <vt:lpstr>Survol du CEPMB ________________________________________________  </vt:lpstr>
      <vt:lpstr>Fonctionnement des tests appliqués aux prix des médicaments ________________________________________________  </vt:lpstr>
      <vt:lpstr>Fonctionnement du prix plafond du CEPMB par rapport au prix public ________________________________________________            * Le PMMP est établi en fonction du prix du médicament de marque, ce prix étant 0,65 $. </vt:lpstr>
      <vt:lpstr>Statistiques relatives à la réglementation      </vt:lpstr>
      <vt:lpstr>PowerPoint Presentation</vt:lpstr>
      <vt:lpstr>Le Canada dans le contexte mondial ________________________________________________  </vt:lpstr>
      <vt:lpstr>Le Canada dans le contexte mondial (suite) ________________________________________________</vt:lpstr>
      <vt:lpstr>Le Canada par rapport à 21 États membres de l’Union européenne (UE) – 2010</vt:lpstr>
      <vt:lpstr>Défis communs ________________________________________________  </vt:lpstr>
      <vt:lpstr>Prochaines étapes ________________________________________________  </vt:lpstr>
      <vt:lpstr>PowerPoint Presentation</vt:lpstr>
    </vt:vector>
  </TitlesOfParts>
  <Company>Gov of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Canada’s Patented Medicine Prices Review Board</dc:title>
  <dc:creator>PMPRB-CEPMB</dc:creator>
  <cp:lastModifiedBy>PMPRB-CEPMB</cp:lastModifiedBy>
  <cp:revision>423</cp:revision>
  <cp:lastPrinted>2013-03-11T13:35:13Z</cp:lastPrinted>
  <dcterms:created xsi:type="dcterms:W3CDTF">2011-01-17T17:24:36Z</dcterms:created>
  <dcterms:modified xsi:type="dcterms:W3CDTF">2013-03-21T13:55:20Z</dcterms:modified>
</cp:coreProperties>
</file>