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78" r:id="rId2"/>
    <p:sldMasterId id="2147483690" r:id="rId3"/>
    <p:sldMasterId id="2147483702" r:id="rId4"/>
  </p:sldMasterIdLst>
  <p:notesMasterIdLst>
    <p:notesMasterId r:id="rId34"/>
  </p:notesMasterIdLst>
  <p:handoutMasterIdLst>
    <p:handoutMasterId r:id="rId35"/>
  </p:handoutMasterIdLst>
  <p:sldIdLst>
    <p:sldId id="739" r:id="rId5"/>
    <p:sldId id="686" r:id="rId6"/>
    <p:sldId id="766" r:id="rId7"/>
    <p:sldId id="767" r:id="rId8"/>
    <p:sldId id="769" r:id="rId9"/>
    <p:sldId id="751" r:id="rId10"/>
    <p:sldId id="752" r:id="rId11"/>
    <p:sldId id="753" r:id="rId12"/>
    <p:sldId id="754" r:id="rId13"/>
    <p:sldId id="755" r:id="rId14"/>
    <p:sldId id="756" r:id="rId15"/>
    <p:sldId id="757" r:id="rId16"/>
    <p:sldId id="758" r:id="rId17"/>
    <p:sldId id="759" r:id="rId18"/>
    <p:sldId id="760" r:id="rId19"/>
    <p:sldId id="761" r:id="rId20"/>
    <p:sldId id="762" r:id="rId21"/>
    <p:sldId id="763" r:id="rId22"/>
    <p:sldId id="775" r:id="rId23"/>
    <p:sldId id="771" r:id="rId24"/>
    <p:sldId id="694" r:id="rId25"/>
    <p:sldId id="695" r:id="rId26"/>
    <p:sldId id="701" r:id="rId27"/>
    <p:sldId id="749" r:id="rId28"/>
    <p:sldId id="776" r:id="rId29"/>
    <p:sldId id="747" r:id="rId30"/>
    <p:sldId id="773" r:id="rId31"/>
    <p:sldId id="774" r:id="rId32"/>
    <p:sldId id="733" r:id="rId3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09A"/>
    <a:srgbClr val="20558A"/>
    <a:srgbClr val="334B99"/>
    <a:srgbClr val="345A98"/>
    <a:srgbClr val="0066CC"/>
    <a:srgbClr val="1D4585"/>
    <a:srgbClr val="FFFF99"/>
    <a:srgbClr val="065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1" autoAdjust="0"/>
    <p:restoredTop sz="87456" autoAdjust="0"/>
  </p:normalViewPr>
  <p:slideViewPr>
    <p:cSldViewPr>
      <p:cViewPr>
        <p:scale>
          <a:sx n="100" d="100"/>
          <a:sy n="100" d="100"/>
        </p:scale>
        <p:origin x="-39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144" y="-108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>
            <a:lvl1pPr algn="l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4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>
            <a:lvl1pPr algn="r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b" anchorCtr="0" compatLnSpc="1">
            <a:prstTxWarp prst="textNoShape">
              <a:avLst/>
            </a:prstTxWarp>
          </a:bodyPr>
          <a:lstStyle>
            <a:lvl1pPr algn="l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4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b" anchorCtr="0" compatLnSpc="1">
            <a:prstTxWarp prst="textNoShape">
              <a:avLst/>
            </a:prstTxWarp>
          </a:bodyPr>
          <a:lstStyle>
            <a:lvl1pPr algn="r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9313D9F-DA49-4AD3-8B34-EDA51CB5E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25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>
            <a:lvl1pPr algn="l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4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>
            <a:lvl1pPr algn="r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4" y="4416426"/>
            <a:ext cx="55057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b" anchorCtr="0" compatLnSpc="1">
            <a:prstTxWarp prst="textNoShape">
              <a:avLst/>
            </a:prstTxWarp>
          </a:bodyPr>
          <a:lstStyle>
            <a:lvl1pPr algn="l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4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b" anchorCtr="0" compatLnSpc="1">
            <a:prstTxWarp prst="textNoShape">
              <a:avLst/>
            </a:prstTxWarp>
          </a:bodyPr>
          <a:lstStyle>
            <a:lvl1pPr algn="r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E19FC8C-A737-4421-B42C-9DC5D720C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2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ＭＳ Ｐゴシック" pitchFamily="-6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FE7834DD-5152-4FD0-B8A5-4E45EBD2FE10}" type="slidenum">
              <a:rPr lang="en-US">
                <a:solidFill>
                  <a:prstClr val="black"/>
                </a:solidFill>
              </a:rPr>
              <a:pPr defTabSz="917575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7238D-C2FB-4F57-A8ED-B5850DF9096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 descr="background1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999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927350"/>
            <a:ext cx="6934200" cy="2330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1600" b="0">
                <a:solidFill>
                  <a:srgbClr val="9D8F3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9994" name="AutoShape 10"/>
          <p:cNvSpPr>
            <a:spLocks noGrp="1" noChangeArrowheads="1"/>
          </p:cNvSpPr>
          <p:nvPr>
            <p:ph type="ctrTitle" sz="quarter"/>
          </p:nvPr>
        </p:nvSpPr>
        <p:spPr>
          <a:xfrm>
            <a:off x="1981200" y="1143000"/>
            <a:ext cx="69342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77A7-B958-4C4D-83C1-93A8E39D925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43000"/>
            <a:ext cx="19621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143000"/>
            <a:ext cx="57340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A59E-F08B-48BF-9F61-0B2F3A947A4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2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12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43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9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4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32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25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3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background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5867400"/>
            <a:ext cx="609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B8CDC-37CD-45BA-9FD3-818302BE525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2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07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74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 descr="background1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999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927350"/>
            <a:ext cx="6934200" cy="2330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1600" b="0">
                <a:solidFill>
                  <a:srgbClr val="9D8F3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9994" name="AutoShape 10"/>
          <p:cNvSpPr>
            <a:spLocks noGrp="1" noChangeArrowheads="1"/>
          </p:cNvSpPr>
          <p:nvPr>
            <p:ph type="ctrTitle" sz="quarter"/>
          </p:nvPr>
        </p:nvSpPr>
        <p:spPr>
          <a:xfrm>
            <a:off x="1981200" y="1143000"/>
            <a:ext cx="69342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2510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background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5867400"/>
            <a:ext cx="609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B8CDC-37CD-45BA-9FD3-818302BE52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4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F30D-7342-4A5D-9E31-DCAA6284EE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97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590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590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9755-66BB-4685-9A88-426442AE3E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90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7F3D-676B-4BA1-8428-0124B770AD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9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1AD7-F0E0-47F0-9D44-D62ADDBED5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79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8AE3-E20F-4972-9621-F2A9EC19E4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3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F30D-7342-4A5D-9E31-DCAA6284EEB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8C29-BDE3-4868-99BE-771370427E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31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122A-7BCE-4083-9BE3-CD13E3FA28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52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77A7-B958-4C4D-83C1-93A8E39D92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16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43000"/>
            <a:ext cx="19621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143000"/>
            <a:ext cx="57340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A59E-F08B-48BF-9F61-0B2F3A947A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66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 descr="background1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999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927350"/>
            <a:ext cx="6934200" cy="2330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1600" b="0">
                <a:solidFill>
                  <a:srgbClr val="9D8F3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9994" name="AutoShape 10"/>
          <p:cNvSpPr>
            <a:spLocks noGrp="1" noChangeArrowheads="1"/>
          </p:cNvSpPr>
          <p:nvPr>
            <p:ph type="ctrTitle" sz="quarter"/>
          </p:nvPr>
        </p:nvSpPr>
        <p:spPr>
          <a:xfrm>
            <a:off x="1981200" y="1143000"/>
            <a:ext cx="69342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3051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background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5867400"/>
            <a:ext cx="609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B8CDC-37CD-45BA-9FD3-818302BE52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57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F30D-7342-4A5D-9E31-DCAA6284EE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15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590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590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9755-66BB-4685-9A88-426442AE3E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12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7F3D-676B-4BA1-8428-0124B770AD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54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1AD7-F0E0-47F0-9D44-D62ADDBED5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3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590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590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9755-66BB-4685-9A88-426442AE3E1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8AE3-E20F-4972-9621-F2A9EC19E4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11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8C29-BDE3-4868-99BE-771370427E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01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122A-7BCE-4083-9BE3-CD13E3FA28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33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77A7-B958-4C4D-83C1-93A8E39D92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85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43000"/>
            <a:ext cx="19621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143000"/>
            <a:ext cx="57340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A59E-F08B-48BF-9F61-0B2F3A947A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7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7F3D-676B-4BA1-8428-0124B770AD8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1AD7-F0E0-47F0-9D44-D62ADDBED53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8AE3-E20F-4972-9621-F2A9EC19E4F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8C29-BDE3-4868-99BE-771370427EC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122A-7BCE-4083-9BE3-CD13E3FA287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content-p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3175"/>
            <a:ext cx="91455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1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43000"/>
            <a:ext cx="7848600" cy="10668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90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9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52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6DF4415-3045-419F-B050-EC2F4DE45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8984" name="Line 24"/>
          <p:cNvSpPr>
            <a:spLocks noChangeShapeType="1"/>
          </p:cNvSpPr>
          <p:nvPr/>
        </p:nvSpPr>
        <p:spPr bwMode="auto">
          <a:xfrm>
            <a:off x="914400" y="2438400"/>
            <a:ext cx="8229600" cy="0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CA"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95000"/>
        <a:buFont typeface="Wingdings" pitchFamily="-60" charset="2"/>
        <a:buChar char="§"/>
        <a:defRPr sz="2400" b="1">
          <a:solidFill>
            <a:srgbClr val="20558A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75000"/>
        <a:buFont typeface="Wingdings" pitchFamily="-60" charset="2"/>
        <a:buChar char="s"/>
        <a:defRPr sz="2200">
          <a:solidFill>
            <a:srgbClr val="20558A"/>
          </a:solidFill>
          <a:latin typeface="+mn-lt"/>
          <a:ea typeface="ＭＳ Ｐゴシック" pitchFamily="-60" charset="-128"/>
        </a:defRPr>
      </a:lvl2pPr>
      <a:lvl3pPr marL="863600" indent="-1778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75000"/>
        <a:buFont typeface="Wingdings" pitchFamily="-60" charset="2"/>
        <a:buChar char="l"/>
        <a:defRPr sz="2000">
          <a:solidFill>
            <a:srgbClr val="20558A"/>
          </a:solidFill>
          <a:latin typeface="+mn-lt"/>
          <a:ea typeface="ＭＳ Ｐゴシック" pitchFamily="-60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80000"/>
        <a:buChar char="–"/>
        <a:defRPr>
          <a:solidFill>
            <a:srgbClr val="20558A"/>
          </a:solidFill>
          <a:latin typeface="+mn-lt"/>
          <a:ea typeface="ＭＳ Ｐゴシック" pitchFamily="-60" charset="-128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-60" charset="2"/>
        <a:buChar char="l"/>
        <a:defRPr>
          <a:solidFill>
            <a:srgbClr val="20558A"/>
          </a:solidFill>
          <a:latin typeface="+mn-lt"/>
          <a:ea typeface="ＭＳ Ｐゴシック" pitchFamily="-60" charset="-128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23/06/2014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94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content-p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3175"/>
            <a:ext cx="91455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1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43000"/>
            <a:ext cx="7848600" cy="10668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90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9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52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6DF4415-3045-419F-B050-EC2F4DE45A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8984" name="Line 24"/>
          <p:cNvSpPr>
            <a:spLocks noChangeShapeType="1"/>
          </p:cNvSpPr>
          <p:nvPr/>
        </p:nvSpPr>
        <p:spPr bwMode="auto">
          <a:xfrm>
            <a:off x="914400" y="2438400"/>
            <a:ext cx="8229600" cy="0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CA">
              <a:solidFill>
                <a:srgbClr val="003366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0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95000"/>
        <a:buFont typeface="Wingdings" pitchFamily="-60" charset="2"/>
        <a:buChar char="§"/>
        <a:defRPr sz="2400" b="1">
          <a:solidFill>
            <a:srgbClr val="20558A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75000"/>
        <a:buFont typeface="Wingdings" pitchFamily="-60" charset="2"/>
        <a:buChar char="s"/>
        <a:defRPr sz="2200">
          <a:solidFill>
            <a:srgbClr val="20558A"/>
          </a:solidFill>
          <a:latin typeface="+mn-lt"/>
          <a:ea typeface="ＭＳ Ｐゴシック" pitchFamily="-60" charset="-128"/>
        </a:defRPr>
      </a:lvl2pPr>
      <a:lvl3pPr marL="863600" indent="-1778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75000"/>
        <a:buFont typeface="Wingdings" pitchFamily="-60" charset="2"/>
        <a:buChar char="l"/>
        <a:defRPr sz="2000">
          <a:solidFill>
            <a:srgbClr val="20558A"/>
          </a:solidFill>
          <a:latin typeface="+mn-lt"/>
          <a:ea typeface="ＭＳ Ｐゴシック" pitchFamily="-60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80000"/>
        <a:buChar char="–"/>
        <a:defRPr>
          <a:solidFill>
            <a:srgbClr val="20558A"/>
          </a:solidFill>
          <a:latin typeface="+mn-lt"/>
          <a:ea typeface="ＭＳ Ｐゴシック" pitchFamily="-60" charset="-128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-60" charset="2"/>
        <a:buChar char="l"/>
        <a:defRPr>
          <a:solidFill>
            <a:srgbClr val="20558A"/>
          </a:solidFill>
          <a:latin typeface="+mn-lt"/>
          <a:ea typeface="ＭＳ Ｐゴシック" pitchFamily="-60" charset="-128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content-p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3175"/>
            <a:ext cx="91455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1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43000"/>
            <a:ext cx="7848600" cy="10668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90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9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52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6DF4415-3045-419F-B050-EC2F4DE45A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8984" name="Line 24"/>
          <p:cNvSpPr>
            <a:spLocks noChangeShapeType="1"/>
          </p:cNvSpPr>
          <p:nvPr/>
        </p:nvSpPr>
        <p:spPr bwMode="auto">
          <a:xfrm>
            <a:off x="914400" y="2438400"/>
            <a:ext cx="8229600" cy="0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CA">
              <a:solidFill>
                <a:srgbClr val="003366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70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95000"/>
        <a:buFont typeface="Wingdings" pitchFamily="-60" charset="2"/>
        <a:buChar char="§"/>
        <a:defRPr sz="2400" b="1">
          <a:solidFill>
            <a:srgbClr val="20558A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75000"/>
        <a:buFont typeface="Wingdings" pitchFamily="-60" charset="2"/>
        <a:buChar char="s"/>
        <a:defRPr sz="2200">
          <a:solidFill>
            <a:srgbClr val="20558A"/>
          </a:solidFill>
          <a:latin typeface="+mn-lt"/>
          <a:ea typeface="ＭＳ Ｐゴシック" pitchFamily="-60" charset="-128"/>
        </a:defRPr>
      </a:lvl2pPr>
      <a:lvl3pPr marL="863600" indent="-1778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75000"/>
        <a:buFont typeface="Wingdings" pitchFamily="-60" charset="2"/>
        <a:buChar char="l"/>
        <a:defRPr sz="2000">
          <a:solidFill>
            <a:srgbClr val="20558A"/>
          </a:solidFill>
          <a:latin typeface="+mn-lt"/>
          <a:ea typeface="ＭＳ Ｐゴシック" pitchFamily="-60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80000"/>
        <a:buChar char="–"/>
        <a:defRPr>
          <a:solidFill>
            <a:srgbClr val="20558A"/>
          </a:solidFill>
          <a:latin typeface="+mn-lt"/>
          <a:ea typeface="ＭＳ Ｐゴシック" pitchFamily="-60" charset="-128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-60" charset="2"/>
        <a:buChar char="l"/>
        <a:defRPr>
          <a:solidFill>
            <a:srgbClr val="20558A"/>
          </a:solidFill>
          <a:latin typeface="+mn-lt"/>
          <a:ea typeface="ＭＳ Ｐゴシック" pitchFamily="-60" charset="-128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ompliance@pmprb-cepmb.gc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ompliance@pmprb-cepmb.gc.c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a.conlin@pmprb-cepmb.gc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2819400"/>
            <a:ext cx="7363544" cy="2438400"/>
          </a:xfrm>
        </p:spPr>
        <p:txBody>
          <a:bodyPr lIns="0" tIns="0" rIns="0" bIns="0"/>
          <a:lstStyle/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r>
              <a:rPr lang="en-US" sz="2400" b="1" dirty="0" smtClean="0"/>
              <a:t>Outreach Sessions 2014</a:t>
            </a:r>
            <a:endParaRPr lang="en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en-CA" sz="2400" dirty="0" smtClean="0"/>
          </a:p>
          <a:p>
            <a:pPr eaLnBrk="1" hangingPunct="1">
              <a:buFont typeface="Wingdings" pitchFamily="-60" charset="2"/>
              <a:buNone/>
            </a:pPr>
            <a:r>
              <a:rPr lang="en-CA" sz="2000" dirty="0" smtClean="0"/>
              <a:t>					Montreal - June 11, 2014</a:t>
            </a:r>
          </a:p>
          <a:p>
            <a:pPr eaLnBrk="1" hangingPunct="1">
              <a:buFont typeface="Wingdings" pitchFamily="-60" charset="2"/>
              <a:buNone/>
            </a:pPr>
            <a:r>
              <a:rPr lang="en-CA" sz="2000" dirty="0" smtClean="0"/>
              <a:t>					Toronto - June 12, 2014</a:t>
            </a:r>
          </a:p>
        </p:txBody>
      </p:sp>
      <p:sp>
        <p:nvSpPr>
          <p:cNvPr id="15362" name="AutoShape 2"/>
          <p:cNvSpPr>
            <a:spLocks noGrp="1" noChangeArrowheads="1"/>
          </p:cNvSpPr>
          <p:nvPr>
            <p:ph type="ctrTitle" sz="quarter"/>
          </p:nvPr>
        </p:nvSpPr>
        <p:spPr>
          <a:xfrm>
            <a:off x="1475656" y="2225675"/>
            <a:ext cx="7247657" cy="1660525"/>
          </a:xfrm>
        </p:spPr>
        <p:txBody>
          <a:bodyPr anchor="ctr"/>
          <a:lstStyle/>
          <a:p>
            <a:pPr eaLnBrk="1" hangingPunct="1"/>
            <a:r>
              <a:rPr lang="en-US" sz="3600" i="1" dirty="0" smtClean="0">
                <a:solidFill>
                  <a:schemeClr val="tx1"/>
                </a:solidFill>
              </a:rPr>
              <a:t>Patented Medicine Prices Review Board </a:t>
            </a:r>
          </a:p>
        </p:txBody>
      </p:sp>
    </p:spTree>
    <p:extLst>
      <p:ext uri="{BB962C8B-B14F-4D97-AF65-F5344CB8AC3E}">
        <p14:creationId xmlns:p14="http://schemas.microsoft.com/office/powerpoint/2010/main" val="14484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2320" y="1746425"/>
            <a:ext cx="360040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600" b="1" dirty="0" smtClean="0">
                <a:solidFill>
                  <a:prstClr val="black"/>
                </a:solidFill>
              </a:rPr>
              <a:t>ABC!</a:t>
            </a:r>
            <a:endParaRPr lang="en-CA" sz="3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" y="95666"/>
            <a:ext cx="7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44408" y="1854437"/>
            <a:ext cx="360040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600" b="1" dirty="0" smtClean="0">
                <a:solidFill>
                  <a:prstClr val="black"/>
                </a:solidFill>
              </a:rPr>
              <a:t>ABC!</a:t>
            </a:r>
            <a:endParaRPr lang="en-CA" sz="3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" y="0"/>
            <a:ext cx="895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80312" y="1743949"/>
            <a:ext cx="360040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600" b="1" dirty="0" smtClean="0">
                <a:solidFill>
                  <a:prstClr val="black"/>
                </a:solidFill>
              </a:rPr>
              <a:t>ABC!</a:t>
            </a:r>
            <a:endParaRPr lang="en-CA" sz="3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" y="95666"/>
            <a:ext cx="7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72400" y="1860839"/>
            <a:ext cx="360040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600" b="1" dirty="0" smtClean="0">
                <a:solidFill>
                  <a:prstClr val="black"/>
                </a:solidFill>
              </a:rPr>
              <a:t>ABC!</a:t>
            </a:r>
            <a:endParaRPr lang="en-CA" sz="3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3" y="0"/>
            <a:ext cx="8804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80312" y="1746425"/>
            <a:ext cx="360040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600" b="1" dirty="0" smtClean="0">
                <a:solidFill>
                  <a:prstClr val="black"/>
                </a:solidFill>
              </a:rPr>
              <a:t>ABC!</a:t>
            </a:r>
            <a:endParaRPr lang="en-CA" sz="3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" y="95666"/>
            <a:ext cx="7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00392" y="1854437"/>
            <a:ext cx="360040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600" b="1" dirty="0" smtClean="0">
                <a:solidFill>
                  <a:prstClr val="black"/>
                </a:solidFill>
              </a:rPr>
              <a:t>ABC!</a:t>
            </a:r>
            <a:endParaRPr lang="en-CA" sz="3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0"/>
            <a:ext cx="8882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42728" y="1854437"/>
            <a:ext cx="360040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600" b="1" dirty="0" smtClean="0">
                <a:solidFill>
                  <a:prstClr val="black"/>
                </a:solidFill>
              </a:rPr>
              <a:t>ABC!</a:t>
            </a:r>
            <a:endParaRPr lang="en-CA" sz="3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" y="95666"/>
            <a:ext cx="7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1" y="44624"/>
            <a:ext cx="8830567" cy="674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2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" y="95666"/>
            <a:ext cx="7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6" y="0"/>
            <a:ext cx="7255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848600" cy="922784"/>
          </a:xfrm>
        </p:spPr>
        <p:txBody>
          <a:bodyPr/>
          <a:lstStyle/>
          <a:p>
            <a:pPr algn="ctr"/>
            <a:r>
              <a:rPr lang="en-CA" dirty="0" smtClean="0"/>
              <a:t>Overview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836712"/>
            <a:ext cx="7848600" cy="51229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Filing process for January to June 2014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Online filing tool</a:t>
            </a:r>
          </a:p>
          <a:p>
            <a:pPr lvl="1"/>
            <a:r>
              <a:rPr lang="en-CA" dirty="0" smtClean="0"/>
              <a:t>Background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Demonstration 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Best Practice: Filing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Filing “no sales”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Preparing </a:t>
            </a:r>
            <a:r>
              <a:rPr lang="en-CA" dirty="0"/>
              <a:t>for on-line </a:t>
            </a:r>
            <a:r>
              <a:rPr lang="en-CA" dirty="0" smtClean="0"/>
              <a:t>filing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CA" dirty="0" smtClean="0"/>
              <a:t>Possible errors and error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2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43608" y="980728"/>
            <a:ext cx="8100392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9477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60648"/>
            <a:ext cx="7848600" cy="576064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Form 2, Block 1, 2, 3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1340768"/>
            <a:ext cx="7704856" cy="5472608"/>
          </a:xfrm>
        </p:spPr>
        <p:txBody>
          <a:bodyPr/>
          <a:lstStyle/>
          <a:p>
            <a:pPr eaLnBrk="1" hangingPunct="1"/>
            <a:r>
              <a:rPr lang="en-US" dirty="0" smtClean="0"/>
              <a:t>Signature in the Excel version</a:t>
            </a:r>
          </a:p>
          <a:p>
            <a:pPr lvl="1" eaLnBrk="1" hangingPunct="1"/>
            <a:r>
              <a:rPr lang="en-US" dirty="0" smtClean="0"/>
              <a:t>Block 1, 2, 3 sent via Online filing tool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No signature in the Excel version</a:t>
            </a:r>
          </a:p>
          <a:p>
            <a:pPr lvl="1" eaLnBrk="1" hangingPunct="1"/>
            <a:r>
              <a:rPr lang="en-US" dirty="0" smtClean="0"/>
              <a:t>Block 1, 2, 3 sent via Online Filing Tool – Excel version with no signature</a:t>
            </a:r>
          </a:p>
          <a:p>
            <a:pPr lvl="1" eaLnBrk="1" hangingPunct="1"/>
            <a:r>
              <a:rPr lang="en-US" dirty="0" smtClean="0"/>
              <a:t>PDF copy of signed Block 1, 2, 3 sent to </a:t>
            </a:r>
            <a:endParaRPr lang="en-US" dirty="0"/>
          </a:p>
          <a:p>
            <a:pPr lvl="2" eaLnBrk="1" hangingPunct="1"/>
            <a:r>
              <a:rPr lang="en-US" b="1" dirty="0" smtClean="0"/>
              <a:t>compliance@pmprb-cepmb.gc.ca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043608" y="908720"/>
            <a:ext cx="8100392" cy="0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>
              <a:solidFill>
                <a:srgbClr val="003366"/>
              </a:solidFill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CC6FA5-D90C-49F7-8B65-2100092624BE}" type="slidenum">
              <a:rPr lang="en-US" sz="1400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US" sz="1400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4464496" cy="850776"/>
          </a:xfrm>
        </p:spPr>
        <p:txBody>
          <a:bodyPr/>
          <a:lstStyle/>
          <a:p>
            <a:r>
              <a:rPr lang="en-CA" dirty="0" smtClean="0"/>
              <a:t>Best Practice: Filing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21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4032448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6607" y="4509120"/>
            <a:ext cx="4565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   An analysis is only as good</a:t>
            </a:r>
          </a:p>
          <a:p>
            <a:r>
              <a:rPr lang="en-CA" dirty="0" smtClean="0"/>
              <a:t>as the data on which it is based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8458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260648"/>
            <a:ext cx="8100392" cy="576064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Filing “no sales”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1196752"/>
            <a:ext cx="8028384" cy="5472608"/>
          </a:xfrm>
        </p:spPr>
        <p:txBody>
          <a:bodyPr/>
          <a:lstStyle/>
          <a:p>
            <a:pPr eaLnBrk="1" hangingPunct="1"/>
            <a:r>
              <a:rPr lang="en-US" dirty="0" smtClean="0"/>
              <a:t>When </a:t>
            </a:r>
            <a:r>
              <a:rPr lang="en-US" u="sng" dirty="0" smtClean="0"/>
              <a:t>none of a patentee’s drug products</a:t>
            </a:r>
            <a:r>
              <a:rPr lang="en-US" dirty="0" smtClean="0"/>
              <a:t> under the jurisdiction of the PMPRB </a:t>
            </a:r>
            <a:r>
              <a:rPr lang="en-US" u="sng" dirty="0" smtClean="0"/>
              <a:t>are sold</a:t>
            </a:r>
            <a:r>
              <a:rPr lang="en-US" dirty="0" smtClean="0"/>
              <a:t> during a reporting period: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Send an e-mail to </a:t>
            </a: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US" dirty="0" smtClean="0">
                <a:hlinkClick r:id="rId3"/>
              </a:rPr>
              <a:t>ompliance@pmprb-cepmb.gc.ca</a:t>
            </a:r>
            <a:r>
              <a:rPr lang="en-US" dirty="0" smtClean="0"/>
              <a:t> to inform Board Staff that there were no sales during the reporting period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No sales = no Form 2 needed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043608" y="908720"/>
            <a:ext cx="8100392" cy="0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CC6FA5-D90C-49F7-8B65-2100092624BE}" type="slidenum">
              <a:rPr lang="en-US" sz="1400" smtClean="0">
                <a:solidFill>
                  <a:schemeClr val="bg1"/>
                </a:solidFill>
              </a:rPr>
              <a:pPr eaLnBrk="1" hangingPunct="1"/>
              <a:t>22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9238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60648"/>
            <a:ext cx="7848600" cy="576064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Filing “no sales”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980728"/>
            <a:ext cx="7704856" cy="5472608"/>
          </a:xfrm>
          <a:ln cmpd="thickThin"/>
        </p:spPr>
        <p:txBody>
          <a:bodyPr/>
          <a:lstStyle/>
          <a:p>
            <a:pPr eaLnBrk="1" hangingPunct="1"/>
            <a:r>
              <a:rPr lang="en-US" dirty="0" smtClean="0"/>
              <a:t>When </a:t>
            </a:r>
            <a:r>
              <a:rPr lang="en-US" dirty="0"/>
              <a:t>a</a:t>
            </a:r>
            <a:r>
              <a:rPr lang="en-US" dirty="0" smtClean="0"/>
              <a:t> drug product is not sold (no transactions) during a reporting period:</a:t>
            </a:r>
          </a:p>
          <a:p>
            <a:pPr lvl="1" eaLnBrk="1" hangingPunct="1"/>
            <a:r>
              <a:rPr lang="en-US" dirty="0" smtClean="0"/>
              <a:t>After Form 2 filed using Online Filing Tool, send an email to </a:t>
            </a:r>
            <a:r>
              <a:rPr lang="en-US" dirty="0" smtClean="0">
                <a:hlinkClick r:id="rId3"/>
              </a:rPr>
              <a:t>compliance@pmprb-cepmb.gc.ca</a:t>
            </a:r>
            <a:r>
              <a:rPr lang="en-US" dirty="0" smtClean="0"/>
              <a:t> and indicate which DIN is not reported for the period and provide an explanation, e.g., no sales, patent expired or lapsed</a:t>
            </a:r>
          </a:p>
          <a:p>
            <a:pPr lvl="1" eaLnBrk="1" hangingPunct="1"/>
            <a:r>
              <a:rPr lang="en-CA" dirty="0" smtClean="0"/>
              <a:t>Delete </a:t>
            </a:r>
            <a:r>
              <a:rPr lang="en-CA" dirty="0"/>
              <a:t>the line(s) for this drug product in the Form 2 Block 4 and Block 5 templates for the reporting </a:t>
            </a:r>
            <a:r>
              <a:rPr lang="en-CA" dirty="0" smtClean="0"/>
              <a:t>period</a:t>
            </a:r>
          </a:p>
          <a:p>
            <a:pPr marL="342900" lvl="1" indent="0" eaLnBrk="1" hangingPunct="1">
              <a:buNone/>
            </a:pPr>
            <a:endParaRPr lang="en-CA" u="sng" dirty="0" smtClean="0"/>
          </a:p>
          <a:p>
            <a:pPr marL="342900" lvl="1" indent="0" eaLnBrk="1" hangingPunct="1">
              <a:buNone/>
            </a:pPr>
            <a:r>
              <a:rPr lang="en-CA" b="1" dirty="0" smtClean="0"/>
              <a:t>If the product is not sold, do </a:t>
            </a:r>
            <a:r>
              <a:rPr lang="en-CA" b="1" dirty="0"/>
              <a:t>not enter 0 </a:t>
            </a:r>
            <a:r>
              <a:rPr lang="en-CA" b="1" dirty="0" smtClean="0"/>
              <a:t>in “number of packages sold” and “net revenues” columns as 0 is a value in the PMPRB electronic system.  This is true at the DIN level, market level, province/country level, on Block 4 and Block 5.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043608" y="908720"/>
            <a:ext cx="8100392" cy="0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CC6FA5-D90C-49F7-8B65-2100092624BE}" type="slidenum">
              <a:rPr lang="en-US" sz="1400" smtClean="0">
                <a:solidFill>
                  <a:schemeClr val="bg1"/>
                </a:solidFill>
              </a:rPr>
              <a:pPr eaLnBrk="1" hangingPunct="1"/>
              <a:t>23</a:t>
            </a:fld>
            <a:endParaRPr lang="en-US" sz="140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1403648" y="4365104"/>
            <a:ext cx="7344816" cy="158417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836712"/>
            <a:ext cx="7848600" cy="4114800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sz="4000" dirty="0" smtClean="0">
                <a:latin typeface="+mj-lt"/>
              </a:rPr>
              <a:t>Preparing for on-line filing</a:t>
            </a:r>
            <a:endParaRPr lang="en-CA" sz="4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24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97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600" cy="1066800"/>
          </a:xfrm>
        </p:spPr>
        <p:txBody>
          <a:bodyPr/>
          <a:lstStyle/>
          <a:p>
            <a:pPr algn="ctr"/>
            <a:r>
              <a:rPr lang="en-CA" sz="3200" dirty="0" smtClean="0"/>
              <a:t>Semi-Annual Regulatory Filing: Error Reports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1" y="980728"/>
            <a:ext cx="8139113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2" y="1556792"/>
            <a:ext cx="78200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1" y="2780928"/>
            <a:ext cx="78009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136904" cy="792088"/>
          </a:xfrm>
        </p:spPr>
        <p:txBody>
          <a:bodyPr/>
          <a:lstStyle/>
          <a:p>
            <a:pPr algn="ctr"/>
            <a:r>
              <a:rPr lang="en-CA" sz="3600" dirty="0" smtClean="0"/>
              <a:t>Checklist for filing a Form 2 successfully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743" y="1124744"/>
            <a:ext cx="7101657" cy="4608512"/>
          </a:xfrm>
        </p:spPr>
        <p:txBody>
          <a:bodyPr/>
          <a:lstStyle/>
          <a:p>
            <a:r>
              <a:rPr lang="en-CA" sz="2000" dirty="0"/>
              <a:t>3 separate </a:t>
            </a:r>
            <a:r>
              <a:rPr lang="en-CA" sz="2000" dirty="0" smtClean="0"/>
              <a:t>files (not worksheets): Block 1,2,3 - Block 4 - Block 5 </a:t>
            </a:r>
          </a:p>
          <a:p>
            <a:r>
              <a:rPr lang="en-CA" sz="2000" dirty="0" smtClean="0"/>
              <a:t>Files in Excel format</a:t>
            </a:r>
          </a:p>
          <a:p>
            <a:r>
              <a:rPr lang="en-CA" sz="2000" dirty="0" smtClean="0"/>
              <a:t>Most recent Block 1,2,3 from PMPRB website is used</a:t>
            </a:r>
          </a:p>
          <a:p>
            <a:r>
              <a:rPr lang="en-CA" sz="2000" dirty="0" smtClean="0"/>
              <a:t>Most recent Block 4 and 5 templates sent by PMPRB Staff are used</a:t>
            </a:r>
          </a:p>
          <a:p>
            <a:r>
              <a:rPr lang="en-CA" sz="2000" dirty="0" smtClean="0"/>
              <a:t>Block 2 is </a:t>
            </a:r>
            <a:r>
              <a:rPr lang="en-CA" sz="2000" dirty="0"/>
              <a:t>blank in a semi-annual filing </a:t>
            </a:r>
          </a:p>
          <a:p>
            <a:r>
              <a:rPr lang="en-CA" sz="2000" dirty="0" smtClean="0"/>
              <a:t>Block 2 includes drug names </a:t>
            </a:r>
            <a:r>
              <a:rPr lang="en-CA" sz="2000" dirty="0"/>
              <a:t>when reporting </a:t>
            </a:r>
            <a:r>
              <a:rPr lang="en-CA" sz="2000" dirty="0" smtClean="0"/>
              <a:t>a </a:t>
            </a:r>
            <a:r>
              <a:rPr lang="en-CA" sz="2000" dirty="0"/>
              <a:t>first </a:t>
            </a:r>
            <a:r>
              <a:rPr lang="en-CA" sz="2000" dirty="0" smtClean="0"/>
              <a:t>day sale</a:t>
            </a:r>
            <a:endParaRPr lang="en-CA" sz="2000" dirty="0"/>
          </a:p>
          <a:p>
            <a:r>
              <a:rPr lang="en-CA" sz="2000" dirty="0" smtClean="0"/>
              <a:t>Block </a:t>
            </a:r>
            <a:r>
              <a:rPr lang="en-CA" sz="2000" dirty="0"/>
              <a:t>3 </a:t>
            </a:r>
            <a:r>
              <a:rPr lang="en-CA" sz="2000" dirty="0" smtClean="0"/>
              <a:t>is signed in Excel– </a:t>
            </a:r>
            <a:r>
              <a:rPr lang="en-CA" sz="2000" dirty="0"/>
              <a:t>If not signed in Excel, send two Block 1,2,3 one not signed in Excel and one signed in </a:t>
            </a:r>
            <a:r>
              <a:rPr lang="en-CA" sz="2000" dirty="0" smtClean="0"/>
              <a:t>PDF</a:t>
            </a:r>
          </a:p>
          <a:p>
            <a:r>
              <a:rPr lang="en-CA" sz="2000" dirty="0"/>
              <a:t>Block 4 and 5: DINs, </a:t>
            </a:r>
            <a:r>
              <a:rPr lang="en-CA" sz="2000" dirty="0" smtClean="0"/>
              <a:t>strength/unit, dosage </a:t>
            </a:r>
            <a:r>
              <a:rPr lang="en-CA" sz="2000" dirty="0"/>
              <a:t>form and generic names are reported as on the templates</a:t>
            </a:r>
          </a:p>
          <a:p>
            <a:r>
              <a:rPr lang="en-CA" sz="2000" dirty="0" smtClean="0"/>
              <a:t>Block 4 and 5: </a:t>
            </a:r>
            <a:r>
              <a:rPr lang="en-CA" sz="2000" u="sng" dirty="0" smtClean="0"/>
              <a:t>Absolutely no combination</a:t>
            </a:r>
            <a:r>
              <a:rPr lang="en-CA" sz="2000" dirty="0" smtClean="0"/>
              <a:t> - zero Revenues with zero Number of Packages Sold - to indicate no sales.  Please write it in e-mail accompanying sending of Form 2.</a:t>
            </a:r>
            <a:endParaRPr lang="en-CA" sz="2000" dirty="0"/>
          </a:p>
          <a:p>
            <a:r>
              <a:rPr lang="en-CA" sz="2000" dirty="0" smtClean="0"/>
              <a:t>Completed Form 2 is uploaded via new PMPRB Online Filing Tool</a:t>
            </a:r>
            <a:endParaRPr lang="en-CA" sz="20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3366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9" y="1016223"/>
            <a:ext cx="8139113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567297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894731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254771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36912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046859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694931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343003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351115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711155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196752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27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173448"/>
              </p:ext>
            </p:extLst>
          </p:nvPr>
        </p:nvGraphicFramePr>
        <p:xfrm>
          <a:off x="539552" y="908722"/>
          <a:ext cx="7848872" cy="5760796"/>
        </p:xfrm>
        <a:graphic>
          <a:graphicData uri="http://schemas.openxmlformats.org/drawingml/2006/table">
            <a:tbl>
              <a:tblPr/>
              <a:tblGrid>
                <a:gridCol w="3660163"/>
                <a:gridCol w="4188709"/>
              </a:tblGrid>
              <a:tr h="2537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Online Filing Tool - Error Messages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5025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Error Message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Description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6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 least one field from Net Revenue or Average Package Price must contain a valid value.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at least one field from Net Revenue or Average Package Price.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9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At least one field from Net Revenue or Packages Sold must contain a value greater than 0.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at least one field from Net Revenue or Packages Sold with a value greater than 0.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71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Customer Class ({0}) is not recognized.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a valid customer class.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75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Customer </a:t>
                      </a:r>
                      <a:r>
                        <a:rPr lang="en-C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Class code </a:t>
                      </a:r>
                      <a:r>
                        <a:rPr lang="en-C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({0}) is not recognized.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a valid customer class code.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3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DIN </a:t>
                      </a:r>
                      <a:r>
                        <a:rPr lang="en-C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({0}) does not have a date of first sale and/or introductory period recorded in the system.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send a Form 1 with a date of first sale to compliance@pmprb-cepmb.gc.ca before submitting data for this DIN.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52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DIN </a:t>
                      </a:r>
                      <a:r>
                        <a:rPr lang="en-C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({0}) has been archived in the system.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 this drug has valid patents, please send a Form 1 with the new patent information to compliance@pmprb-cepmb.gc.ca before submitting data for this DIN. If there are no valid patents, please remove this drug from your submission.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285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DIN </a:t>
                      </a:r>
                      <a:r>
                        <a:rPr lang="en-C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({0}) is not recognized.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a valid DIN.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85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Dosage ({0}) does not correspond to value on record ({1}).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the dosage form code as shown on the template.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0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Dosage Form ({0}) is not recognized.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the dosage form code as shown on the template.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71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Drug Individual Unit ({0}) is not recognized.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the strength/unit as shown on the template.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57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One check box from Original or Amendment must contain a valid value.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mark whether this submission is an Original or Amendment.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3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One or more of the files being submitted is not in the appropriate format (.</a:t>
                      </a:r>
                      <a:r>
                        <a:rPr lang="en-C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xls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or .</a:t>
                      </a:r>
                      <a:r>
                        <a:rPr lang="en-C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xlsx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). Please submit all files in the correct format.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submit the file using a valid Excel format.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9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Only one check box from Original or Amendment can contain a valid value.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check whether this submission is an Original or Amendment.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6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 Unit ({0}) is not recognized.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the strength/unit as shown on the template.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81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 ({0}) is not recognized.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a valid region code.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5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93528"/>
              </p:ext>
            </p:extLst>
          </p:nvPr>
        </p:nvGraphicFramePr>
        <p:xfrm>
          <a:off x="683568" y="836712"/>
          <a:ext cx="7344816" cy="5649496"/>
        </p:xfrm>
        <a:graphic>
          <a:graphicData uri="http://schemas.openxmlformats.org/drawingml/2006/table">
            <a:tbl>
              <a:tblPr/>
              <a:tblGrid>
                <a:gridCol w="3236890"/>
                <a:gridCol w="4107926"/>
              </a:tblGrid>
              <a:tr h="288034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Error message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Description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9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Strength/Unit ({0}) does not correspond to value on record ({1}).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the strength/unit as shown on the template.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9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average package price must be greater than zero. If this drug product is not sold in this country, please remove the country row from the Block 5.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an average package price  greater than zero. If this drug product is not sold in this country, please remove the country row from the Block 5.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6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country is not present in the database.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a valid country code.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99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DIN is not present in the database.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ensure the DIN is correct and that a Form 1 for this product has been submitted to compliance@pmprb-cepmb.gc.ca before submitting data for this DIN.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67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DIN must have a value.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a valid DIN.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3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dosage form is not present in the database.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the dosage form code as shown on the template.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generic drug name is not present in the database.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the generic name as shown on the template.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package size must be greater than 0.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a valid package size.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3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period From Date is not a valid date.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a valid From date.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3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period From must be less than the Period To Date.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ensure that the To date is greater than the From date.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period To Date is not a valid date.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a valid To date.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province is not present in the database.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a valid province code.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specified dosage form is not matching the dosage form submitted in Form 1.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the dosage form code as shown on the template.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67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</a:t>
                      </a:r>
                      <a:r>
                        <a:rPr lang="en-C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strength/unit </a:t>
                      </a:r>
                      <a:r>
                        <a:rPr lang="en-C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is not present in the database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 enter the strength/unit as shown on the template.</a:t>
                      </a: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9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F7FFC3-73B7-44D4-80EF-FC22D8D17D6D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0179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260648"/>
            <a:ext cx="7848600" cy="576064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Online Filing Help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68760"/>
            <a:ext cx="8077200" cy="54368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For all questions relating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Templates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Registration for </a:t>
            </a:r>
            <a:r>
              <a:rPr lang="en-US" sz="2000" dirty="0" smtClean="0"/>
              <a:t>Online Filing Tool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Online Filing Tool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Understanding Error Reports</a:t>
            </a:r>
          </a:p>
          <a:p>
            <a:pPr marL="342900" lvl="1" indent="0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Christina </a:t>
            </a:r>
            <a:r>
              <a:rPr lang="en-US" sz="2000" dirty="0" err="1" smtClean="0"/>
              <a:t>Conlin</a:t>
            </a:r>
            <a:r>
              <a:rPr lang="en-US" sz="2000" dirty="0" smtClean="0"/>
              <a:t> 	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		Tel: (613) 948-9218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		E-mail: </a:t>
            </a:r>
            <a:r>
              <a:rPr lang="en-US" sz="2000" dirty="0" smtClean="0">
                <a:hlinkClick r:id="rId3"/>
              </a:rPr>
              <a:t>christina.conlin@pmprb-cepmb.gc.ca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Hours:  Monday to Friday 8:00 AM to 4:00 PM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solidFill>
                <a:srgbClr val="FF3300"/>
              </a:solidFill>
            </a:endParaRPr>
          </a:p>
        </p:txBody>
      </p:sp>
      <p:sp>
        <p:nvSpPr>
          <p:cNvPr id="50181" name="Line 4"/>
          <p:cNvSpPr>
            <a:spLocks noChangeShapeType="1"/>
          </p:cNvSpPr>
          <p:nvPr/>
        </p:nvSpPr>
        <p:spPr bwMode="auto">
          <a:xfrm>
            <a:off x="1043608" y="1052736"/>
            <a:ext cx="8100392" cy="1751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5" y="260648"/>
            <a:ext cx="8077200" cy="720080"/>
          </a:xfrm>
        </p:spPr>
        <p:txBody>
          <a:bodyPr/>
          <a:lstStyle/>
          <a:p>
            <a:pPr algn="ctr"/>
            <a:r>
              <a:rPr lang="en-CA" sz="3200" dirty="0" smtClean="0"/>
              <a:t>Filing process for January to June 2014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52736"/>
            <a:ext cx="8064896" cy="4978896"/>
          </a:xfrm>
        </p:spPr>
        <p:txBody>
          <a:bodyPr/>
          <a:lstStyle/>
          <a:p>
            <a:r>
              <a:rPr lang="en-CA" dirty="0" smtClean="0"/>
              <a:t>Templates for the January to June 2014 filing period to be sent from June 11 to 13, 2014.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Email from Compliance account – June 16 and 17, 2014</a:t>
            </a:r>
          </a:p>
          <a:p>
            <a:pPr lvl="1"/>
            <a:r>
              <a:rPr lang="en-CA" dirty="0" smtClean="0"/>
              <a:t>Username</a:t>
            </a:r>
          </a:p>
          <a:p>
            <a:pPr lvl="1"/>
            <a:r>
              <a:rPr lang="en-CA" dirty="0" smtClean="0"/>
              <a:t>Instructions for setting your password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Patentees to enter new password</a:t>
            </a:r>
          </a:p>
          <a:p>
            <a:r>
              <a:rPr lang="en-CA" dirty="0" smtClean="0"/>
              <a:t>Online tool will be made </a:t>
            </a:r>
            <a:r>
              <a:rPr lang="en-CA" dirty="0"/>
              <a:t>available on </a:t>
            </a:r>
            <a:r>
              <a:rPr lang="en-CA" dirty="0" smtClean="0"/>
              <a:t>the PMPRB website on </a:t>
            </a:r>
            <a:r>
              <a:rPr lang="en-CA" dirty="0"/>
              <a:t>Monday June 23</a:t>
            </a:r>
            <a:r>
              <a:rPr lang="en-CA" baseline="30000" dirty="0"/>
              <a:t>rd</a:t>
            </a:r>
            <a:r>
              <a:rPr lang="en-CA" dirty="0"/>
              <a:t> </a:t>
            </a:r>
            <a:endParaRPr lang="en-CA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CA" dirty="0" smtClean="0"/>
              <a:t>Access online tool via “Are you a Patentee?” </a:t>
            </a:r>
          </a:p>
          <a:p>
            <a:pPr>
              <a:lnSpc>
                <a:spcPct val="150000"/>
              </a:lnSpc>
            </a:pPr>
            <a:endParaRPr lang="en-CA" dirty="0" smtClean="0"/>
          </a:p>
          <a:p>
            <a:pPr marL="342900" lvl="1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3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43608" y="836712"/>
            <a:ext cx="8100392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674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692696"/>
            <a:ext cx="7780337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8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5" y="260648"/>
            <a:ext cx="8077200" cy="720080"/>
          </a:xfrm>
        </p:spPr>
        <p:txBody>
          <a:bodyPr/>
          <a:lstStyle/>
          <a:p>
            <a:pPr algn="ctr"/>
            <a:r>
              <a:rPr lang="en-CA" sz="3200" dirty="0" smtClean="0"/>
              <a:t>Online Filing Tool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52736"/>
            <a:ext cx="8064896" cy="49788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Rejuvenation (Background</a:t>
            </a:r>
            <a:r>
              <a:rPr lang="en-CA" dirty="0" smtClean="0"/>
              <a:t>)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CA" dirty="0"/>
              <a:t>Why Redevelop/upgrade (Benefits)</a:t>
            </a:r>
          </a:p>
          <a:p>
            <a:pPr>
              <a:lnSpc>
                <a:spcPct val="150000"/>
              </a:lnSpc>
            </a:pPr>
            <a:r>
              <a:rPr lang="en-CA" dirty="0"/>
              <a:t>What’s Next?</a:t>
            </a:r>
          </a:p>
          <a:p>
            <a:pPr>
              <a:lnSpc>
                <a:spcPct val="150000"/>
              </a:lnSpc>
            </a:pPr>
            <a:r>
              <a:rPr lang="en-CA" dirty="0"/>
              <a:t>Online Filing</a:t>
            </a:r>
          </a:p>
          <a:p>
            <a:pPr>
              <a:lnSpc>
                <a:spcPct val="150000"/>
              </a:lnSpc>
            </a:pPr>
            <a:r>
              <a:rPr lang="en-CA" dirty="0"/>
              <a:t>Let’s see how it works !</a:t>
            </a:r>
          </a:p>
          <a:p>
            <a:endParaRPr lang="en-CA" dirty="0"/>
          </a:p>
          <a:p>
            <a:endParaRPr lang="en-CA" dirty="0" smtClean="0"/>
          </a:p>
          <a:p>
            <a:pPr marL="342900" lvl="1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3366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43608" y="836712"/>
            <a:ext cx="8100392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7020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874" cy="48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5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" y="95666"/>
            <a:ext cx="7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" y="95666"/>
            <a:ext cx="7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" y="95666"/>
            <a:ext cx="7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2">
  <a:themeElements>
    <a:clrScheme name="Presentation 2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Presentation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2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tion 2">
  <a:themeElements>
    <a:clrScheme name="Presentation 2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Presentation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2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resentation 2">
  <a:themeElements>
    <a:clrScheme name="Presentation 2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Presentation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2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56437</TotalTime>
  <Words>1360</Words>
  <Application>Microsoft Office PowerPoint</Application>
  <PresentationFormat>On-screen Show (4:3)</PresentationFormat>
  <Paragraphs>176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Presentation 2</vt:lpstr>
      <vt:lpstr>Office Theme</vt:lpstr>
      <vt:lpstr>1_Presentation 2</vt:lpstr>
      <vt:lpstr>2_Presentation 2</vt:lpstr>
      <vt:lpstr>Patented Medicine Prices Review Board </vt:lpstr>
      <vt:lpstr>Overview </vt:lpstr>
      <vt:lpstr>Filing process for January to June 2014</vt:lpstr>
      <vt:lpstr>PowerPoint Presentation</vt:lpstr>
      <vt:lpstr>Online Filing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 2, Block 1, 2, 3</vt:lpstr>
      <vt:lpstr>Best Practice: Filing  </vt:lpstr>
      <vt:lpstr>Filing “no sales”</vt:lpstr>
      <vt:lpstr>Filing “no sales”</vt:lpstr>
      <vt:lpstr>PowerPoint Presentation</vt:lpstr>
      <vt:lpstr>Semi-Annual Regulatory Filing: Error Reports</vt:lpstr>
      <vt:lpstr>Checklist for filing a Form 2 successfully</vt:lpstr>
      <vt:lpstr>PowerPoint Presentation</vt:lpstr>
      <vt:lpstr>PowerPoint Presentation</vt:lpstr>
      <vt:lpstr>Online Filing Help</vt:lpstr>
    </vt:vector>
  </TitlesOfParts>
  <Manager>Gregory Gillespie</Manager>
  <Company>PMPRB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Canada's Patented Medicine Prices Review Board</dc:title>
  <dc:subject>PMPRB Presentation to Pharma Pricing Market Access Outlook Europe 2010</dc:subject>
  <dc:creator>Salma Pardhan</dc:creator>
  <cp:keywords>London</cp:keywords>
  <cp:lastModifiedBy>PMPRB-CEPMB</cp:lastModifiedBy>
  <cp:revision>2338</cp:revision>
  <cp:lastPrinted>2013-10-21T15:08:39Z</cp:lastPrinted>
  <dcterms:modified xsi:type="dcterms:W3CDTF">2014-06-23T18:54:29Z</dcterms:modified>
</cp:coreProperties>
</file>